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7" r:id="rId2"/>
    <p:sldId id="288" r:id="rId3"/>
    <p:sldId id="260" r:id="rId4"/>
    <p:sldId id="261" r:id="rId5"/>
    <p:sldId id="273" r:id="rId6"/>
    <p:sldId id="264" r:id="rId7"/>
    <p:sldId id="272" r:id="rId8"/>
    <p:sldId id="274" r:id="rId9"/>
    <p:sldId id="286" r:id="rId10"/>
    <p:sldId id="287" r:id="rId11"/>
    <p:sldId id="275" r:id="rId12"/>
    <p:sldId id="266" r:id="rId13"/>
    <p:sldId id="278" r:id="rId14"/>
    <p:sldId id="284" r:id="rId15"/>
    <p:sldId id="285" r:id="rId16"/>
    <p:sldId id="282" r:id="rId17"/>
    <p:sldId id="279" r:id="rId18"/>
    <p:sldId id="283" r:id="rId19"/>
    <p:sldId id="276" r:id="rId20"/>
    <p:sldId id="270" r:id="rId21"/>
    <p:sldId id="269" r:id="rId22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983" autoAdjust="0"/>
  </p:normalViewPr>
  <p:slideViewPr>
    <p:cSldViewPr>
      <p:cViewPr varScale="1">
        <p:scale>
          <a:sx n="74" d="100"/>
          <a:sy n="74" d="100"/>
        </p:scale>
        <p:origin x="1410" y="6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F157E594-FFA9-4C8F-95EC-B2DFEAFC80D6}" type="datetimeFigureOut">
              <a:rPr lang="en-US" smtClean="0"/>
              <a:t>3/25/2024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E7F63E91-0DCE-4970-A0AD-3DF7BCA77F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603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63E91-0DCE-4970-A0AD-3DF7BCA77F4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2250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Grant requests can not exceed the maximum TAP funds available in each pop category</a:t>
            </a:r>
            <a:r>
              <a:rPr lang="en-US" baseline="0" dirty="0" smtClean="0"/>
              <a:t>  (approx.  $9 million was allocated in 2024!)</a:t>
            </a:r>
            <a:endParaRPr lang="en-US" dirty="0" smtClean="0"/>
          </a:p>
          <a:p>
            <a:r>
              <a:rPr lang="en-US" dirty="0" smtClean="0"/>
              <a:t>Federal funding award year + 3 years =</a:t>
            </a:r>
            <a:r>
              <a:rPr lang="en-US" baseline="0" dirty="0" smtClean="0"/>
              <a:t> 4 years</a:t>
            </a:r>
          </a:p>
          <a:p>
            <a:r>
              <a:rPr lang="en-US" dirty="0" smtClean="0"/>
              <a:t>Grantees have up to 4 years to get their TA funds 100% </a:t>
            </a:r>
            <a:r>
              <a:rPr lang="en-US" b="1" dirty="0" smtClean="0"/>
              <a:t>obligated</a:t>
            </a:r>
            <a:r>
              <a:rPr lang="en-US" dirty="0" smtClean="0"/>
              <a:t>, or the funds are subject to lapse.   </a:t>
            </a:r>
          </a:p>
          <a:p>
            <a:r>
              <a:rPr lang="en-US" dirty="0" smtClean="0"/>
              <a:t>Lapsed funds will</a:t>
            </a:r>
            <a:r>
              <a:rPr lang="en-US" baseline="0" dirty="0" smtClean="0"/>
              <a:t> have to be covered by the local government, and not SCDOT.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Matches must be in cash - In-kind matches are not accepted</a:t>
            </a:r>
          </a:p>
          <a:p>
            <a:r>
              <a:rPr lang="en-US" baseline="0" dirty="0" smtClean="0"/>
              <a:t>SCDOT will look to provide match assistance in Tier 3 and 4 counties, and in towns under 5,000 pop.  But applicants must be able to cover any match not provided by SCDOT.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63E91-0DCE-4970-A0AD-3DF7BCA77F4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855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63E91-0DCE-4970-A0AD-3DF7BCA77F4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5211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63E91-0DCE-4970-A0AD-3DF7BCA77F4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9326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63E91-0DCE-4970-A0AD-3DF7BCA77F4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656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63E91-0DCE-4970-A0AD-3DF7BCA77F4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9843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63E91-0DCE-4970-A0AD-3DF7BCA77F4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6430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63E91-0DCE-4970-A0AD-3DF7BCA77F47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9040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63E91-0DCE-4970-A0AD-3DF7BCA77F47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0507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F63E91-0DCE-4970-A0AD-3DF7BCA77F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65069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63E91-0DCE-4970-A0AD-3DF7BCA77F47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737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63E91-0DCE-4970-A0AD-3DF7BCA77F4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1502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63E91-0DCE-4970-A0AD-3DF7BCA77F47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5211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63E91-0DCE-4970-A0AD-3DF7BCA77F47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686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63E91-0DCE-4970-A0AD-3DF7BCA77F4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070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63E91-0DCE-4970-A0AD-3DF7BCA77F4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523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DOR ranks the counties annually based on per capita income and unemployment</a:t>
            </a:r>
          </a:p>
          <a:p>
            <a:endParaRPr lang="en-US" dirty="0" smtClean="0"/>
          </a:p>
          <a:p>
            <a:r>
              <a:rPr lang="en-US" dirty="0" smtClean="0"/>
              <a:t>Tier</a:t>
            </a:r>
            <a:r>
              <a:rPr lang="en-US" baseline="0" dirty="0" smtClean="0"/>
              <a:t> I has the highest per capita income and lowest unemployment rates.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63E91-0DCE-4970-A0AD-3DF7BCA77F4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0669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63E91-0DCE-4970-A0AD-3DF7BCA77F4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1961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63E91-0DCE-4970-A0AD-3DF7BCA77F4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8771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Grant requests can not exceed the maximum TAP funds available in each pop category</a:t>
            </a:r>
            <a:r>
              <a:rPr lang="en-US" baseline="0" dirty="0" smtClean="0"/>
              <a:t>  (approx.  $9 million was allocated in 2024!)</a:t>
            </a:r>
            <a:endParaRPr lang="en-US" dirty="0" smtClean="0"/>
          </a:p>
          <a:p>
            <a:r>
              <a:rPr lang="en-US" dirty="0" smtClean="0"/>
              <a:t>Federal funding award year + 3 years =</a:t>
            </a:r>
            <a:r>
              <a:rPr lang="en-US" baseline="0" dirty="0" smtClean="0"/>
              <a:t> 4 years</a:t>
            </a:r>
          </a:p>
          <a:p>
            <a:r>
              <a:rPr lang="en-US" dirty="0" smtClean="0"/>
              <a:t>Grantees have up to 4 years to get their TA funds 100% </a:t>
            </a:r>
            <a:r>
              <a:rPr lang="en-US" b="1" dirty="0" smtClean="0"/>
              <a:t>obligated</a:t>
            </a:r>
            <a:r>
              <a:rPr lang="en-US" dirty="0" smtClean="0"/>
              <a:t>, or the funds are subject to lapse.   </a:t>
            </a:r>
          </a:p>
          <a:p>
            <a:r>
              <a:rPr lang="en-US" dirty="0" smtClean="0"/>
              <a:t>Lapsed funds will</a:t>
            </a:r>
            <a:r>
              <a:rPr lang="en-US" baseline="0" dirty="0" smtClean="0"/>
              <a:t> have to be covered by the local government, and not SCDOT.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Matches must be in cash - In-kind matches are not accepted</a:t>
            </a:r>
          </a:p>
          <a:p>
            <a:r>
              <a:rPr lang="en-US" baseline="0" dirty="0" smtClean="0"/>
              <a:t>SCDOT will look to provide match assistance in Tier 3 and 4 counties, and in towns under 5,000 pop.  But applicants must be able to cover any match not provided by SCDOT.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63E91-0DCE-4970-A0AD-3DF7BCA77F4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9050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Grant requests can not exceed the maximum TAP funds available in each pop category</a:t>
            </a:r>
            <a:r>
              <a:rPr lang="en-US" baseline="0" dirty="0" smtClean="0"/>
              <a:t>  (approx.  $9 million was allocated in 2024!)</a:t>
            </a:r>
            <a:endParaRPr lang="en-US" dirty="0" smtClean="0"/>
          </a:p>
          <a:p>
            <a:r>
              <a:rPr lang="en-US" dirty="0" smtClean="0"/>
              <a:t>Federal funding award year + 3 years =</a:t>
            </a:r>
            <a:r>
              <a:rPr lang="en-US" baseline="0" dirty="0" smtClean="0"/>
              <a:t> 4 years</a:t>
            </a:r>
          </a:p>
          <a:p>
            <a:r>
              <a:rPr lang="en-US" dirty="0" smtClean="0"/>
              <a:t>Grantees have up to 4 years to get their TA funds 100% </a:t>
            </a:r>
            <a:r>
              <a:rPr lang="en-US" b="1" dirty="0" smtClean="0"/>
              <a:t>obligated</a:t>
            </a:r>
            <a:r>
              <a:rPr lang="en-US" dirty="0" smtClean="0"/>
              <a:t>, or the funds are subject to lapse.   </a:t>
            </a:r>
          </a:p>
          <a:p>
            <a:r>
              <a:rPr lang="en-US" dirty="0" smtClean="0"/>
              <a:t>Lapsed funds will</a:t>
            </a:r>
            <a:r>
              <a:rPr lang="en-US" baseline="0" dirty="0" smtClean="0"/>
              <a:t> have to be covered by the local government, and not SCDOT.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Matches must be in cash - In-kind matches are not accepted</a:t>
            </a:r>
          </a:p>
          <a:p>
            <a:r>
              <a:rPr lang="en-US" baseline="0" dirty="0" smtClean="0"/>
              <a:t>SCDOT will look to provide match assistance in Tier 3 and 4 counties, and in towns under 5,000 pop.  But applicants must be able to cover any match not provided by SCDOT.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63E91-0DCE-4970-A0AD-3DF7BCA77F4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649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65526-9265-48BC-9366-375D30EE59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AE1D-8979-4435-BA3A-3FC48DD311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634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65526-9265-48BC-9366-375D30EE59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AE1D-8979-4435-BA3A-3FC48DD311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247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65526-9265-48BC-9366-375D30EE59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AE1D-8979-4435-BA3A-3FC48DD311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657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65526-9265-48BC-9366-375D30EE59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AE1D-8979-4435-BA3A-3FC48DD311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636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65526-9265-48BC-9366-375D30EE59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AE1D-8979-4435-BA3A-3FC48DD311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037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65526-9265-48BC-9366-375D30EE59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AE1D-8979-4435-BA3A-3FC48DD311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867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65526-9265-48BC-9366-375D30EE59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AE1D-8979-4435-BA3A-3FC48DD311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546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65526-9265-48BC-9366-375D30EE59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AE1D-8979-4435-BA3A-3FC48DD311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109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65526-9265-48BC-9366-375D30EE59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AE1D-8979-4435-BA3A-3FC48DD311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994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65526-9265-48BC-9366-375D30EE59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AE1D-8979-4435-BA3A-3FC48DD311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958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65526-9265-48BC-9366-375D30EE59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AE1D-8979-4435-BA3A-3FC48DD311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253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765526-9265-48BC-9366-375D30EE59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DAE1D-8979-4435-BA3A-3FC48DD311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377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0"/>
            <a:ext cx="9372600" cy="6857999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85800" y="1981199"/>
            <a:ext cx="4343400" cy="2967344"/>
          </a:xfrm>
          <a:prstGeom prst="rect">
            <a:avLst/>
          </a:prstGeo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all" spc="0" normalizeH="0" baseline="0" noProof="0" dirty="0" smtClean="0">
                <a:ln w="6350">
                  <a:noFill/>
                </a:ln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Transportation Alternatives Program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all" spc="0" normalizeH="0" baseline="0" noProof="0" dirty="0" smtClean="0">
              <a:ln w="6350">
                <a:noFill/>
              </a:ln>
              <a:gradFill>
                <a:gsLst>
                  <a:gs pos="0">
                    <a:srgbClr val="CEB966">
                      <a:tint val="73000"/>
                      <a:satMod val="145000"/>
                    </a:srgbClr>
                  </a:gs>
                  <a:gs pos="73000">
                    <a:srgbClr val="CEB966">
                      <a:tint val="73000"/>
                      <a:satMod val="145000"/>
                    </a:srgbClr>
                  </a:gs>
                  <a:gs pos="100000">
                    <a:srgbClr val="CEB966">
                      <a:tint val="83000"/>
                      <a:satMod val="143000"/>
                    </a:srgbClr>
                  </a:gs>
                </a:gsLst>
                <a:lin ang="4800000" scaled="1"/>
              </a:gra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March 25, 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all" spc="0" normalizeH="0" baseline="0" noProof="0" dirty="0" smtClean="0">
              <a:ln w="6350">
                <a:noFill/>
              </a:ln>
              <a:gradFill>
                <a:gsLst>
                  <a:gs pos="0">
                    <a:srgbClr val="CEB966">
                      <a:tint val="73000"/>
                      <a:satMod val="145000"/>
                    </a:srgbClr>
                  </a:gs>
                  <a:gs pos="73000">
                    <a:srgbClr val="CEB966">
                      <a:tint val="73000"/>
                      <a:satMod val="145000"/>
                    </a:srgbClr>
                  </a:gs>
                  <a:gs pos="100000">
                    <a:srgbClr val="CEB966">
                      <a:tint val="83000"/>
                      <a:satMod val="143000"/>
                    </a:srgbClr>
                  </a:gs>
                </a:gsLst>
                <a:lin ang="4800000" scaled="1"/>
              </a:gra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Lucida Sans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all" spc="0" normalizeH="0" baseline="0" noProof="0" dirty="0">
              <a:ln w="6350">
                <a:noFill/>
              </a:ln>
              <a:gradFill>
                <a:gsLst>
                  <a:gs pos="0">
                    <a:srgbClr val="CEB966">
                      <a:tint val="73000"/>
                      <a:satMod val="145000"/>
                    </a:srgbClr>
                  </a:gs>
                  <a:gs pos="73000">
                    <a:srgbClr val="CEB966">
                      <a:tint val="73000"/>
                      <a:satMod val="145000"/>
                    </a:srgbClr>
                  </a:gs>
                  <a:gs pos="100000">
                    <a:srgbClr val="CEB966">
                      <a:tint val="83000"/>
                      <a:satMod val="143000"/>
                    </a:srgbClr>
                  </a:gs>
                </a:gsLst>
                <a:lin ang="4800000" scaled="1"/>
              </a:gra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Lucida Sans"/>
              <a:ea typeface="+mj-ea"/>
              <a:cs typeface="+mj-cs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9525000" y="3195943"/>
            <a:ext cx="3352800" cy="1752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ysClr val="window" lastClr="FFFFFF">
                  <a:shade val="95000"/>
                </a:sysClr>
              </a:buClr>
              <a:buSzPct val="65000"/>
              <a:buFont typeface="Wingdings 2"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ysClr val="window" lastClr="FFFFFF">
                  <a:shade val="95000"/>
                </a:sysClr>
              </a:buClr>
              <a:buSzPct val="65000"/>
              <a:buFont typeface="Wingdings 2"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895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001000" cy="1143000"/>
          </a:xfr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z="4100" b="1" dirty="0" smtClean="0">
                <a:ln w="6350">
                  <a:noFill/>
                </a:ln>
                <a:solidFill>
                  <a:srgbClr val="FFC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Award &amp; Match   </a:t>
            </a:r>
            <a:endParaRPr lang="en-US" sz="4100" b="1" dirty="0">
              <a:ln w="6350">
                <a:noFill/>
              </a:ln>
              <a:solidFill>
                <a:srgbClr val="FFC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600201"/>
            <a:ext cx="8153400" cy="4525963"/>
          </a:xfrm>
        </p:spPr>
        <p:txBody>
          <a:bodyPr>
            <a:normAutofit/>
          </a:bodyPr>
          <a:lstStyle/>
          <a:p>
            <a:pPr marL="755650" lvl="1" indent="0">
              <a:buNone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Performance Period: 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Up to 4 years</a:t>
            </a:r>
          </a:p>
          <a:p>
            <a:pPr marL="977900" indent="-228600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Funds not </a:t>
            </a:r>
            <a:r>
              <a:rPr lang="en-US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obligated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are subject to lapse</a:t>
            </a:r>
          </a:p>
          <a:p>
            <a:pPr marL="0" indent="0">
              <a:buNone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Phased Awards</a:t>
            </a:r>
          </a:p>
          <a:p>
            <a:pPr marL="1028700" indent="-279400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All projects will be phased to avoid lapses</a:t>
            </a:r>
          </a:p>
        </p:txBody>
      </p:sp>
    </p:spTree>
    <p:extLst>
      <p:ext uri="{BB962C8B-B14F-4D97-AF65-F5344CB8AC3E}">
        <p14:creationId xmlns:p14="http://schemas.microsoft.com/office/powerpoint/2010/main" val="372595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z="4100" b="1" dirty="0" smtClean="0">
                <a:ln w="6350">
                  <a:noFill/>
                </a:ln>
                <a:solidFill>
                  <a:srgbClr val="FFC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Award Process  </a:t>
            </a:r>
            <a:endParaRPr lang="en-US" sz="4100" b="1" dirty="0">
              <a:ln w="6350">
                <a:noFill/>
              </a:ln>
              <a:solidFill>
                <a:srgbClr val="FFC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295401"/>
            <a:ext cx="8153400" cy="5334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2800" b="1" dirty="0" smtClean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Two Competitive Funding Rounds Annually</a:t>
            </a:r>
          </a:p>
          <a:p>
            <a:pPr marL="685800" lvl="1" indent="-330200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Request for Letters of Intent in April &amp; October</a:t>
            </a:r>
          </a:p>
          <a:p>
            <a:pPr marL="685800" lvl="1" indent="-330200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Only 1 LOI per Applicant per funding round</a:t>
            </a:r>
          </a:p>
          <a:p>
            <a:pPr marL="685800" lvl="1" indent="-330200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Only TAP eligible activities – no road projects!</a:t>
            </a:r>
          </a:p>
          <a:p>
            <a:pPr marL="457200" lvl="1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500" lvl="1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Project Rated and Ranked by Scoring Criteria focused on:</a:t>
            </a:r>
          </a:p>
          <a:p>
            <a:pPr marL="685800" lvl="1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Safety, Feasibility, Planning, Connectivity, Previous TAP Performance, Public Involvement</a:t>
            </a:r>
          </a:p>
          <a:p>
            <a:pPr marL="342900" lvl="1" indent="0">
              <a:buNone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Projects Awarded Starting with Highest Score</a:t>
            </a:r>
          </a:p>
          <a:p>
            <a:pPr marL="571500" lvl="1" indent="-292100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Award until run out of funds or minimally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ualifying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rojects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5650" lvl="1" indent="0" algn="ctr">
              <a:buNone/>
            </a:pPr>
            <a:endParaRPr lang="en-US" sz="2000" dirty="0" smtClean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3" name="Picture 2" descr="New Stamp Free Stock Photo - Public Domain Picture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590800"/>
            <a:ext cx="558010" cy="280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43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9"/>
            <a:ext cx="8229600" cy="944561"/>
          </a:xfr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z="4100" b="1" dirty="0" smtClean="0">
                <a:ln w="6350">
                  <a:noFill/>
                </a:ln>
                <a:solidFill>
                  <a:srgbClr val="FFC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Application Process</a:t>
            </a:r>
            <a:endParaRPr lang="en-US" sz="4100" b="1" dirty="0">
              <a:ln w="6350">
                <a:noFill/>
              </a:ln>
              <a:solidFill>
                <a:srgbClr val="FFC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Content Placeholder 2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00200" y="838200"/>
            <a:ext cx="8153399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24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04800"/>
            <a:ext cx="6096000" cy="792161"/>
          </a:xfr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z="4100" b="1" dirty="0" smtClean="0">
                <a:ln w="6350">
                  <a:noFill/>
                </a:ln>
                <a:solidFill>
                  <a:srgbClr val="FFC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Lucida Sans"/>
              </a:rPr>
              <a:t>Letter of Intent</a:t>
            </a:r>
            <a:endParaRPr lang="en-US" sz="4100" b="1" dirty="0">
              <a:ln w="6350">
                <a:noFill/>
              </a:ln>
              <a:solidFill>
                <a:srgbClr val="FFC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Lucida San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3508" y="1096961"/>
            <a:ext cx="4256983" cy="5303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62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04800"/>
            <a:ext cx="6096000" cy="792161"/>
          </a:xfr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z="4100" b="1" dirty="0" smtClean="0">
                <a:ln w="6350">
                  <a:noFill/>
                </a:ln>
                <a:solidFill>
                  <a:srgbClr val="FFC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Lucida Sans"/>
              </a:rPr>
              <a:t>Letter of Intent</a:t>
            </a:r>
            <a:endParaRPr lang="en-US" sz="4100" b="1" dirty="0">
              <a:ln w="6350">
                <a:noFill/>
              </a:ln>
              <a:solidFill>
                <a:srgbClr val="FFC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Lucida San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8170" y="1096961"/>
            <a:ext cx="4027659" cy="5373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76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04800"/>
            <a:ext cx="6096000" cy="792161"/>
          </a:xfr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z="4100" b="1" dirty="0" smtClean="0">
                <a:ln w="6350">
                  <a:noFill/>
                </a:ln>
                <a:solidFill>
                  <a:srgbClr val="FFC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Lucida Sans"/>
              </a:rPr>
              <a:t>Letter of Intent</a:t>
            </a:r>
            <a:endParaRPr lang="en-US" sz="4100" b="1" dirty="0">
              <a:ln w="6350">
                <a:noFill/>
              </a:ln>
              <a:solidFill>
                <a:srgbClr val="FFC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Lucida San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4130" y="1058861"/>
            <a:ext cx="4015740" cy="536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80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9"/>
            <a:ext cx="8305800" cy="1143000"/>
          </a:xfr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z="4100" b="1" dirty="0" smtClean="0">
                <a:ln w="6350">
                  <a:noFill/>
                </a:ln>
                <a:solidFill>
                  <a:srgbClr val="FFC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Project Cost Estimate  </a:t>
            </a:r>
            <a:endParaRPr lang="en-US" sz="4100" b="1" dirty="0">
              <a:ln w="6350">
                <a:noFill/>
              </a:ln>
              <a:solidFill>
                <a:srgbClr val="FFC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295401"/>
            <a:ext cx="7848600" cy="49529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b="1" dirty="0" smtClean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0" indent="0" algn="ctr">
              <a:buNone/>
            </a:pPr>
            <a:r>
              <a:rPr lang="en-US" sz="2800" b="1" dirty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Your Letter of Intent 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include a detailed cost estimate:</a:t>
            </a:r>
          </a:p>
          <a:p>
            <a:pPr marL="0" indent="0" algn="ctr">
              <a:buNone/>
            </a:pP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12800" lvl="1" indent="-457200"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Prepared by a professional engineer</a:t>
            </a:r>
          </a:p>
          <a:p>
            <a:pPr marL="812800" lvl="1" indent="-457200"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Details costs by line item</a:t>
            </a:r>
          </a:p>
          <a:p>
            <a:pPr marL="812800" lvl="1" indent="-457200"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Addresses TAP eligible components</a:t>
            </a:r>
          </a:p>
          <a:p>
            <a:pPr marL="355600" lvl="1" indent="0">
              <a:buNone/>
            </a:pPr>
            <a:endParaRPr lang="en-US" dirty="0" smtClean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457200" lvl="1" indent="0">
              <a:buNone/>
            </a:pPr>
            <a:endParaRPr lang="en-US" sz="2000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63500" lvl="1" indent="0">
              <a:buNone/>
            </a:pPr>
            <a:endParaRPr lang="en-US" sz="2000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755650" lvl="1" indent="0" algn="ctr">
              <a:buNone/>
            </a:pPr>
            <a:endParaRPr lang="en-US" sz="2000" dirty="0" smtClean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60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04800"/>
            <a:ext cx="6096000" cy="792161"/>
          </a:xfr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z="4100" b="1" dirty="0" smtClean="0">
                <a:ln w="6350">
                  <a:noFill/>
                </a:ln>
                <a:solidFill>
                  <a:srgbClr val="FFC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Project Cost Estimate</a:t>
            </a:r>
            <a:endParaRPr lang="en-US" sz="4100" b="1" dirty="0">
              <a:ln w="6350">
                <a:noFill/>
              </a:ln>
              <a:solidFill>
                <a:srgbClr val="FFC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1" y="2209800"/>
            <a:ext cx="8153400" cy="3108960"/>
          </a:xfrm>
          <a:prstGeom prst="rect">
            <a:avLst/>
          </a:prstGeom>
        </p:spPr>
      </p:pic>
      <p:pic>
        <p:nvPicPr>
          <p:cNvPr id="4" name="Picture 3" descr="Bad Hand Down · Free vector graphic on Pixabay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53000" y="1588690"/>
            <a:ext cx="1319859" cy="124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967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04800"/>
            <a:ext cx="6096000" cy="792161"/>
          </a:xfr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z="4100" b="1" dirty="0" smtClean="0">
                <a:ln w="6350">
                  <a:noFill/>
                </a:ln>
                <a:solidFill>
                  <a:srgbClr val="FFC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Project Cost Estimate</a:t>
            </a:r>
            <a:endParaRPr lang="en-US" sz="4100" b="1" dirty="0">
              <a:ln w="6350">
                <a:noFill/>
              </a:ln>
              <a:solidFill>
                <a:srgbClr val="FFC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096960"/>
            <a:ext cx="6400800" cy="5406569"/>
          </a:xfrm>
          <a:prstGeom prst="rect">
            <a:avLst/>
          </a:prstGeom>
        </p:spPr>
      </p:pic>
      <p:pic>
        <p:nvPicPr>
          <p:cNvPr id="4" name="Picture 3" descr="Good Hand Up · Free vector graphic on Pixabay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83321" y="990600"/>
            <a:ext cx="1151860" cy="108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333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z="4100" b="1" dirty="0" smtClean="0">
                <a:ln w="6350">
                  <a:noFill/>
                </a:ln>
                <a:solidFill>
                  <a:srgbClr val="FFC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2024 Application Round  </a:t>
            </a:r>
            <a:endParaRPr lang="en-US" sz="4100" b="1" dirty="0">
              <a:ln w="6350">
                <a:noFill/>
              </a:ln>
              <a:solidFill>
                <a:srgbClr val="FFC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143000"/>
            <a:ext cx="8229600" cy="5486401"/>
          </a:xfrm>
        </p:spPr>
        <p:txBody>
          <a:bodyPr>
            <a:normAutofit/>
          </a:bodyPr>
          <a:lstStyle/>
          <a:p>
            <a:pPr marL="1085850" lvl="1" indent="-330200">
              <a:buFont typeface="Wingdings" panose="05000000000000000000" pitchFamily="2" charset="2"/>
              <a:buChar char="Ø"/>
            </a:pPr>
            <a:endParaRPr lang="en-US" sz="2000" dirty="0" smtClean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755650" lvl="1" indent="0">
              <a:buNone/>
            </a:pPr>
            <a:r>
              <a:rPr lang="en-US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      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Tentative 2024 Round 1 Schedule</a:t>
            </a:r>
          </a:p>
          <a:p>
            <a:pPr marL="755650" lvl="1" indent="0">
              <a:buNone/>
            </a:pP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1" indent="0"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TAP Workshop			March 25, 2024</a:t>
            </a:r>
          </a:p>
          <a:p>
            <a:pPr marL="228600" lvl="1" indent="0"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Request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for Letters of Intent (LOI)	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April 1, 2024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1" indent="0"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Deadline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for Letters of Intent	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May 3, 2024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(by 4:00 pm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28600" lvl="1" indent="0"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Project Scope Review	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May - June 2024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1" indent="0"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Applications e-mailed	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June 2024</a:t>
            </a:r>
          </a:p>
          <a:p>
            <a:pPr marL="228600" lvl="1" indent="0"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Applications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Due		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July 2024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(1 month after e-mail)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1" indent="0"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Internal &amp; External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Reviews		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July – August 2024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1" indent="0"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TAP Award Approvals &amp; Letters	September 2024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1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inancial Participation Agreements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November 2024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2000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755650" lvl="1" indent="0" algn="ctr">
              <a:buNone/>
            </a:pPr>
            <a:endParaRPr lang="en-US" sz="2000" dirty="0" smtClean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84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28600" y="1417638"/>
            <a:ext cx="8229600" cy="5105400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20000"/>
              </a:lnSpc>
              <a:buClr>
                <a:sysClr val="window" lastClr="FFFFFF">
                  <a:shade val="95000"/>
                </a:sysClr>
              </a:buClr>
              <a:buFont typeface="Wingdings" panose="05000000000000000000" pitchFamily="2" charset="2"/>
              <a:buChar char="Ø"/>
              <a:defRPr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Funding from the USDOT’s Federal Highway Administration (FHWA)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ysClr val="window" lastClr="FFFFFF">
                  <a:shade val="95000"/>
                </a:sysClr>
              </a:buClr>
              <a:buSzPct val="65000"/>
              <a:buFont typeface="Wingdings" panose="05000000000000000000" pitchFamily="2" charset="2"/>
              <a:buChar char="Ø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20000"/>
              </a:lnSpc>
              <a:buClr>
                <a:sysClr val="window" lastClr="FFFFFF">
                  <a:shade val="95000"/>
                </a:sysClr>
              </a:buClr>
              <a:buFont typeface="Wingdings" panose="05000000000000000000" pitchFamily="2" charset="2"/>
              <a:buChar char="Ø"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 Transportation Alternatives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rogram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(TAP)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was established 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 2012 by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Federal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Transportation Funding Act, Moving Ahead for Progress in the 21</a:t>
            </a:r>
            <a:r>
              <a:rPr lang="en-US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Century (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MAP-21).  It replaced the old Transportation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nhancement Program.</a:t>
            </a:r>
            <a:endParaRPr kumimoji="0" lang="en-US" sz="3200" b="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ysClr val="window" lastClr="FFFFFF">
                  <a:shade val="95000"/>
                </a:sysClr>
              </a:buClr>
              <a:buSzPct val="65000"/>
              <a:buFont typeface="Wingdings" panose="05000000000000000000" pitchFamily="2" charset="2"/>
              <a:buChar char="Ø"/>
              <a:tabLst/>
              <a:defRPr/>
            </a:pPr>
            <a:endParaRPr kumimoji="0" lang="en-US" sz="1600" b="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ysClr val="window" lastClr="FFFFFF">
                  <a:shade val="95000"/>
                </a:sysClr>
              </a:buClr>
              <a:buSzPct val="65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he Infrastructure Investment and Jobs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Act (IIJA) has funded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TAP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through 2026.</a:t>
            </a:r>
          </a:p>
        </p:txBody>
      </p:sp>
    </p:spTree>
    <p:extLst>
      <p:ext uri="{BB962C8B-B14F-4D97-AF65-F5344CB8AC3E}">
        <p14:creationId xmlns:p14="http://schemas.microsoft.com/office/powerpoint/2010/main" val="368500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514600"/>
            <a:ext cx="8229600" cy="1143000"/>
          </a:xfr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z="6000" b="1" dirty="0" smtClean="0">
                <a:ln w="6350">
                  <a:noFill/>
                </a:ln>
                <a:solidFill>
                  <a:srgbClr val="FFC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n-US" sz="6000" b="1" dirty="0">
                <a:ln w="6350">
                  <a:noFill/>
                </a:ln>
                <a:solidFill>
                  <a:srgbClr val="FFC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1098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z="4100" b="1" dirty="0">
                <a:ln w="6350">
                  <a:noFill/>
                </a:ln>
                <a:solidFill>
                  <a:srgbClr val="FFC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Need More Information</a:t>
            </a:r>
            <a:r>
              <a:rPr lang="en-US" sz="4100" b="1" dirty="0" smtClean="0">
                <a:ln w="6350">
                  <a:noFill/>
                </a:ln>
                <a:solidFill>
                  <a:srgbClr val="FFC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100" b="1" dirty="0">
              <a:ln w="6350">
                <a:noFill/>
              </a:ln>
              <a:solidFill>
                <a:srgbClr val="FFC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8229600" cy="4724399"/>
          </a:xfrm>
        </p:spPr>
        <p:txBody>
          <a:bodyPr>
            <a:normAutofit fontScale="77500" lnSpcReduction="20000"/>
          </a:bodyPr>
          <a:lstStyle/>
          <a:p>
            <a:pPr marL="0" lvl="0" indent="0" algn="ctr">
              <a:buClr>
                <a:prstClr val="white">
                  <a:shade val="95000"/>
                </a:prstClr>
              </a:buClr>
              <a:buSzPct val="65000"/>
              <a:buNone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Visit our website at:</a:t>
            </a:r>
          </a:p>
          <a:p>
            <a:pPr marL="0" lvl="0" indent="0" algn="ctr">
              <a:buClr>
                <a:prstClr val="white">
                  <a:shade val="95000"/>
                </a:prstClr>
              </a:buClr>
              <a:buSzPct val="65000"/>
              <a:buNone/>
            </a:pP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www.scdot.org </a:t>
            </a:r>
          </a:p>
          <a:p>
            <a:pPr marL="0" lvl="0" indent="0" algn="ctr">
              <a:buClr>
                <a:prstClr val="white">
                  <a:shade val="95000"/>
                </a:prstClr>
              </a:buClr>
              <a:buSzPct val="65000"/>
              <a:buNone/>
            </a:pPr>
            <a:endParaRPr lang="en-US" sz="2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buClr>
                <a:prstClr val="white">
                  <a:shade val="95000"/>
                </a:prstClr>
              </a:buClr>
              <a:buSzPct val="65000"/>
              <a:buNone/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Go to: </a:t>
            </a:r>
          </a:p>
          <a:p>
            <a:pPr marL="0" lvl="0" indent="0" algn="ctr">
              <a:buClr>
                <a:prstClr val="white">
                  <a:shade val="95000"/>
                </a:prstClr>
              </a:buClr>
              <a:buSzPct val="65000"/>
              <a:buNone/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Programs and Projects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buClr>
                <a:prstClr val="white">
                  <a:shade val="95000"/>
                </a:prstClr>
              </a:buClr>
              <a:buSzPct val="65000"/>
              <a:buNone/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Specialty Programs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buClr>
                <a:prstClr val="white">
                  <a:shade val="95000"/>
                </a:prstClr>
              </a:buClr>
              <a:buSzPct val="65000"/>
              <a:buNone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Transportation Alternatives Program </a:t>
            </a:r>
          </a:p>
          <a:p>
            <a:pPr marL="0" lvl="0" indent="0" algn="ctr">
              <a:buClr>
                <a:prstClr val="white">
                  <a:shade val="95000"/>
                </a:prstClr>
              </a:buClr>
              <a:buSzPct val="65000"/>
              <a:buNone/>
            </a:pPr>
            <a:r>
              <a:rPr lang="en-US" sz="2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lvl="0" indent="0" algn="ctr">
              <a:buClr>
                <a:prstClr val="white">
                  <a:shade val="95000"/>
                </a:prstClr>
              </a:buClr>
              <a:buSzPct val="65000"/>
              <a:buNone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www.scdot.org/projects/community-transportation-alternatives.aspx </a:t>
            </a:r>
          </a:p>
          <a:p>
            <a:pPr marL="0" lvl="0" indent="0" algn="ctr">
              <a:buClr>
                <a:prstClr val="white">
                  <a:shade val="95000"/>
                </a:prstClr>
              </a:buClr>
              <a:buSzPct val="65000"/>
              <a:buNone/>
            </a:pPr>
            <a:endParaRPr lang="en-US" sz="2000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buClr>
                <a:prstClr val="white">
                  <a:shade val="95000"/>
                </a:prstClr>
              </a:buClr>
              <a:buSzPct val="65000"/>
              <a:buNone/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Or contact: </a:t>
            </a:r>
          </a:p>
          <a:p>
            <a:pPr marL="0" lvl="0" indent="0" algn="ctr">
              <a:buClr>
                <a:prstClr val="white">
                  <a:shade val="95000"/>
                </a:prstClr>
              </a:buClr>
              <a:buSzPct val="65000"/>
              <a:buNone/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Amy Blinson</a:t>
            </a:r>
          </a:p>
          <a:p>
            <a:pPr marL="0" lvl="0" indent="0" algn="ctr">
              <a:buClr>
                <a:prstClr val="white">
                  <a:shade val="95000"/>
                </a:prstClr>
              </a:buClr>
              <a:buSzPct val="65000"/>
              <a:buNone/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Transportation Alternatives Program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anager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buClr>
                <a:prstClr val="white">
                  <a:shade val="95000"/>
                </a:prstClr>
              </a:buClr>
              <a:buSzPct val="65000"/>
              <a:buNone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(803) 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737-1952</a:t>
            </a:r>
          </a:p>
          <a:p>
            <a:pPr marL="0" lvl="0" indent="0" algn="ctr">
              <a:buClr>
                <a:prstClr val="white">
                  <a:shade val="95000"/>
                </a:prstClr>
              </a:buClr>
              <a:buSzPct val="65000"/>
              <a:buNone/>
            </a:pP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BlinsonAL@scdot.org</a:t>
            </a:r>
            <a:r>
              <a:rPr lang="en-US" sz="26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17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066800"/>
          </a:xfrm>
        </p:spPr>
        <p:txBody>
          <a:bodyPr vert="horz" anchor="ctr"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z="4100" b="1" dirty="0" smtClean="0">
                <a:ln w="6350">
                  <a:noFill/>
                </a:ln>
                <a:solidFill>
                  <a:srgbClr val="FFC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Transportation </a:t>
            </a:r>
            <a:r>
              <a:rPr lang="en-US" sz="4100" b="1" dirty="0">
                <a:ln w="6350">
                  <a:noFill/>
                </a:ln>
                <a:solidFill>
                  <a:srgbClr val="FFC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Alternatives </a:t>
            </a:r>
            <a:br>
              <a:rPr lang="en-US" sz="4100" b="1" dirty="0">
                <a:ln w="6350">
                  <a:noFill/>
                </a:ln>
                <a:solidFill>
                  <a:srgbClr val="FFC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100" b="1" dirty="0">
                <a:ln w="6350">
                  <a:noFill/>
                </a:ln>
                <a:solidFill>
                  <a:srgbClr val="FFC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Funding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57401"/>
            <a:ext cx="8077200" cy="4114800"/>
          </a:xfrm>
        </p:spPr>
        <p:txBody>
          <a:bodyPr>
            <a:normAutofit/>
          </a:bodyPr>
          <a:lstStyle/>
          <a:p>
            <a:pPr marL="137160" lvl="0" indent="0" algn="ctr">
              <a:buClr>
                <a:prstClr val="white">
                  <a:shade val="95000"/>
                </a:prstClr>
              </a:buClr>
              <a:buSzPct val="65000"/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FHWA sends TA funds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South Carolina </a:t>
            </a:r>
          </a:p>
          <a:p>
            <a:pPr marL="137160" lvl="0" indent="0" algn="ctr">
              <a:buClr>
                <a:prstClr val="white">
                  <a:shade val="95000"/>
                </a:prstClr>
              </a:buClr>
              <a:buSzPct val="65000"/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based on populations:</a:t>
            </a:r>
          </a:p>
          <a:p>
            <a:pPr marL="137160" lvl="0" indent="0">
              <a:buClr>
                <a:prstClr val="white">
                  <a:shade val="95000"/>
                </a:prstClr>
              </a:buClr>
              <a:buSzPct val="65000"/>
              <a:buNone/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85216" lvl="1" indent="0">
              <a:buClr>
                <a:prstClr val="white"/>
              </a:buClr>
              <a:buSzPct val="80000"/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Transportation Management Areas (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TMAs)</a:t>
            </a:r>
          </a:p>
          <a:p>
            <a:pPr marL="1328166" lvl="2" indent="-342900">
              <a:buClr>
                <a:prstClr val="white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ix areas in the state have populations of 200,000+:</a:t>
            </a:r>
          </a:p>
          <a:p>
            <a:pPr marL="985266" lvl="2" indent="0">
              <a:buClr>
                <a:prstClr val="white"/>
              </a:buClr>
              <a:buSzPct val="80000"/>
              <a:buNone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ARTS, CHATS, COATS, GPATS, GSATS and RFATS </a:t>
            </a:r>
          </a:p>
          <a:p>
            <a:pPr marL="985266" lvl="2" indent="0">
              <a:buClr>
                <a:prstClr val="white"/>
              </a:buClr>
              <a:buSzPct val="80000"/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85216" lvl="1" indent="0">
              <a:buClr>
                <a:prstClr val="white"/>
              </a:buClr>
              <a:buSzPct val="80000"/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Non-TMAs (through SCDOT ) </a:t>
            </a:r>
          </a:p>
          <a:p>
            <a:pPr marL="1328166" lvl="2" indent="-342900">
              <a:buClr>
                <a:prstClr val="white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Small Urban Areas: Populations greater than 5,000 but less than 200,000</a:t>
            </a:r>
          </a:p>
          <a:p>
            <a:pPr marL="1328166" lvl="2" indent="-342900">
              <a:buClr>
                <a:prstClr val="white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Non-Urban Areas:  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opulations less than 5,000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49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28800"/>
          </a:xfr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z="4100" b="1" dirty="0" smtClean="0">
                <a:ln w="6350">
                  <a:noFill/>
                </a:ln>
                <a:solidFill>
                  <a:srgbClr val="FFC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FFY24 TA Funding</a:t>
            </a:r>
            <a:endParaRPr lang="en-US" sz="4100" b="1" dirty="0">
              <a:ln w="6350">
                <a:noFill/>
              </a:ln>
              <a:solidFill>
                <a:srgbClr val="FFC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447800"/>
            <a:ext cx="8153400" cy="4343402"/>
          </a:xfrm>
        </p:spPr>
        <p:txBody>
          <a:bodyPr>
            <a:normAutofit fontScale="25000" lnSpcReduction="20000"/>
          </a:bodyPr>
          <a:lstStyle/>
          <a:p>
            <a:pPr marL="137160" indent="0" algn="ctr">
              <a:buClr>
                <a:prstClr val="white">
                  <a:shade val="95000"/>
                </a:prstClr>
              </a:buClr>
              <a:buSzPct val="65000"/>
              <a:buNone/>
            </a:pPr>
            <a:r>
              <a:rPr lang="en-US" sz="8600" dirty="0" smtClean="0">
                <a:latin typeface="Arial" panose="020B0604020202020204" pitchFamily="34" charset="0"/>
                <a:cs typeface="Arial" panose="020B0604020202020204" pitchFamily="34" charset="0"/>
              </a:rPr>
              <a:t>Transportation </a:t>
            </a:r>
            <a:r>
              <a:rPr lang="en-US" sz="8600" dirty="0">
                <a:latin typeface="Arial" panose="020B0604020202020204" pitchFamily="34" charset="0"/>
                <a:cs typeface="Arial" panose="020B0604020202020204" pitchFamily="34" charset="0"/>
              </a:rPr>
              <a:t>Management Areas (TMAs</a:t>
            </a:r>
            <a:r>
              <a:rPr lang="en-US" sz="8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37160" indent="0" algn="ctr">
              <a:buClr>
                <a:prstClr val="white">
                  <a:shade val="95000"/>
                </a:prstClr>
              </a:buClr>
              <a:buSzPct val="65000"/>
              <a:buNone/>
            </a:pPr>
            <a:r>
              <a:rPr lang="en-US" sz="8600" dirty="0" smtClean="0">
                <a:latin typeface="Arial" panose="020B0604020202020204" pitchFamily="34" charset="0"/>
                <a:cs typeface="Arial" panose="020B0604020202020204" pitchFamily="34" charset="0"/>
              </a:rPr>
              <a:t> $6.98 million</a:t>
            </a:r>
          </a:p>
          <a:p>
            <a:pPr marL="137160" indent="0" algn="ctr">
              <a:buClr>
                <a:prstClr val="white">
                  <a:shade val="95000"/>
                </a:prstClr>
              </a:buClr>
              <a:buSzPct val="65000"/>
              <a:buNone/>
            </a:pPr>
            <a:endParaRPr lang="en-US" sz="5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indent="-393700">
              <a:buClr>
                <a:prstClr val="white"/>
              </a:buClr>
              <a:buSzPct val="95000"/>
              <a:buFont typeface="Wingdings" panose="05000000000000000000" pitchFamily="2" charset="2"/>
              <a:buChar char="Ø"/>
            </a:pPr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Each TMA </a:t>
            </a: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determines how </a:t>
            </a:r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and when their TAP funds are distributed, and sets their minimum</a:t>
            </a: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maximum grant award.</a:t>
            </a:r>
          </a:p>
          <a:p>
            <a:pPr lvl="2" indent="-393700">
              <a:buClr>
                <a:prstClr val="white"/>
              </a:buClr>
              <a:buSzPct val="95000"/>
              <a:buFont typeface="Wingdings" panose="05000000000000000000" pitchFamily="2" charset="2"/>
              <a:buChar char="Ø"/>
            </a:pPr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Counties/municipalities within a TMA must apply directly to the TMA for TAP projects.</a:t>
            </a:r>
          </a:p>
          <a:p>
            <a:pPr marL="905256" lvl="2" indent="0">
              <a:buClr>
                <a:prstClr val="white"/>
              </a:buClr>
              <a:buSzPct val="95000"/>
              <a:buNone/>
            </a:pPr>
            <a:endParaRPr lang="en-US" sz="5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05256" lvl="2" indent="0">
              <a:buClr>
                <a:prstClr val="white"/>
              </a:buClr>
              <a:buSzPct val="95000"/>
              <a:buNone/>
            </a:pPr>
            <a:endParaRPr lang="en-US" sz="5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05256" lvl="2" indent="0">
              <a:buClr>
                <a:prstClr val="white"/>
              </a:buClr>
              <a:buSzPct val="95000"/>
              <a:buNone/>
            </a:pPr>
            <a:endParaRPr lang="en-US" sz="5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" lvl="1" indent="0" algn="ctr">
              <a:buClr>
                <a:prstClr val="white">
                  <a:shade val="95000"/>
                </a:prstClr>
              </a:buClr>
              <a:buSzPct val="65000"/>
              <a:buNone/>
            </a:pPr>
            <a:r>
              <a:rPr lang="en-US" sz="8600" dirty="0">
                <a:latin typeface="Arial" panose="020B0604020202020204" pitchFamily="34" charset="0"/>
                <a:cs typeface="Arial" panose="020B0604020202020204" pitchFamily="34" charset="0"/>
              </a:rPr>
              <a:t>Small Urban and Non-Urban Areas (Rural Program) </a:t>
            </a:r>
            <a:r>
              <a:rPr lang="en-US" sz="8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37160" lvl="1" indent="0" algn="ctr">
              <a:buClr>
                <a:prstClr val="white">
                  <a:shade val="95000"/>
                </a:prstClr>
              </a:buClr>
              <a:buSzPct val="65000"/>
              <a:buNone/>
            </a:pPr>
            <a:r>
              <a:rPr lang="en-US" sz="8600" dirty="0" smtClean="0"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lang="en-US" sz="86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8600" dirty="0" smtClean="0">
                <a:latin typeface="Arial" panose="020B0604020202020204" pitchFamily="34" charset="0"/>
                <a:cs typeface="Arial" panose="020B0604020202020204" pitchFamily="34" charset="0"/>
              </a:rPr>
              <a:t>.6 million </a:t>
            </a:r>
          </a:p>
          <a:p>
            <a:pPr marL="137160" lvl="1" indent="0" algn="ctr">
              <a:buClr>
                <a:prstClr val="white">
                  <a:shade val="95000"/>
                </a:prstClr>
              </a:buClr>
              <a:buSzPct val="65000"/>
              <a:buNone/>
            </a:pPr>
            <a:endParaRPr lang="en-US" sz="8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2200" lvl="2" indent="-342900">
              <a:buClr>
                <a:prstClr val="white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Small </a:t>
            </a: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Urban </a:t>
            </a:r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Area &gt;50,000 </a:t>
            </a: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but </a:t>
            </a:r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&lt;200,000 population*:  $2.3 million</a:t>
            </a:r>
          </a:p>
          <a:p>
            <a:pPr marL="1092200" lvl="2" indent="-342900">
              <a:buClr>
                <a:prstClr val="white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Small Urban Area &gt;5,000 but &lt;50,000 </a:t>
            </a:r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population*:  $1.2 million</a:t>
            </a:r>
          </a:p>
          <a:p>
            <a:pPr marL="1092200" lvl="2" indent="-342900">
              <a:buClr>
                <a:prstClr val="white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Non-Urban </a:t>
            </a: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Areas  </a:t>
            </a:r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5,000 </a:t>
            </a:r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population:  $5.1 million</a:t>
            </a:r>
          </a:p>
          <a:p>
            <a:pPr marL="1092200" lvl="2" indent="-342900">
              <a:buClr>
                <a:prstClr val="white"/>
              </a:buClr>
              <a:buSzPct val="80000"/>
              <a:buFont typeface="Wingdings" panose="05000000000000000000" pitchFamily="2" charset="2"/>
              <a:buChar char="Ø"/>
            </a:pPr>
            <a:endParaRPr lang="en-US" sz="7200" dirty="0">
              <a:solidFill>
                <a:prstClr val="white"/>
              </a:solidFill>
              <a:latin typeface="Book Antiqua"/>
            </a:endParaRPr>
          </a:p>
          <a:p>
            <a:pPr marL="1328166" lvl="2" indent="-342900">
              <a:buClr>
                <a:prstClr val="white"/>
              </a:buClr>
              <a:buSzPct val="80000"/>
              <a:buFont typeface="Wingdings" panose="05000000000000000000" pitchFamily="2" charset="2"/>
              <a:buChar char="Ø"/>
            </a:pPr>
            <a:endParaRPr lang="en-US" sz="5100" dirty="0" smtClean="0">
              <a:solidFill>
                <a:prstClr val="white"/>
              </a:solidFill>
              <a:latin typeface="Book Antiqua"/>
            </a:endParaRPr>
          </a:p>
          <a:p>
            <a:pPr marL="985266" lvl="2" indent="0">
              <a:buClr>
                <a:prstClr val="white"/>
              </a:buClr>
              <a:buSzPct val="80000"/>
              <a:buNone/>
            </a:pPr>
            <a:r>
              <a:rPr lang="en-US" sz="5100" dirty="0" smtClean="0">
                <a:latin typeface="Book Antiqua"/>
              </a:rPr>
              <a:t>*IIJA’s new population break-outs </a:t>
            </a:r>
            <a:endParaRPr lang="en-US" sz="5100" dirty="0">
              <a:latin typeface="Book Antiqua"/>
            </a:endParaRPr>
          </a:p>
          <a:p>
            <a:pPr marL="137160" indent="0">
              <a:buClr>
                <a:prstClr val="white">
                  <a:shade val="95000"/>
                </a:prstClr>
              </a:buClr>
              <a:buSzPct val="65000"/>
              <a:buNone/>
            </a:pPr>
            <a:endParaRPr lang="en-US" sz="2800" dirty="0">
              <a:solidFill>
                <a:prstClr val="white"/>
              </a:solidFill>
              <a:latin typeface="Book Antiqua"/>
            </a:endParaRPr>
          </a:p>
          <a:p>
            <a:pPr marL="6350" lvl="1" indent="0">
              <a:buClr>
                <a:prstClr val="white"/>
              </a:buClr>
              <a:buSzPct val="80000"/>
              <a:buNone/>
            </a:pPr>
            <a:endParaRPr lang="en-US" dirty="0">
              <a:solidFill>
                <a:prstClr val="white"/>
              </a:solidFill>
              <a:latin typeface="Book Antiqua"/>
            </a:endParaRPr>
          </a:p>
          <a:p>
            <a:pPr marL="1170432" lvl="3" indent="0">
              <a:buClr>
                <a:prstClr val="white"/>
              </a:buClr>
              <a:buSzPct val="100000"/>
              <a:buNone/>
            </a:pPr>
            <a:r>
              <a:rPr lang="en-US" sz="2400" dirty="0">
                <a:solidFill>
                  <a:prstClr val="white"/>
                </a:solidFill>
                <a:latin typeface="Book Antiqua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71589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z="4100" b="1" dirty="0" smtClean="0">
                <a:ln w="6350">
                  <a:noFill/>
                </a:ln>
                <a:solidFill>
                  <a:srgbClr val="FFC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 Program Priorities</a:t>
            </a:r>
            <a:endParaRPr lang="en-US" sz="4100" b="1" dirty="0">
              <a:ln w="6350">
                <a:noFill/>
              </a:ln>
              <a:solidFill>
                <a:srgbClr val="FFC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600201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IIJA Priorities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 marL="0" indent="0" algn="ctr"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Project Location &amp; Impact in High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eed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reas</a:t>
            </a:r>
          </a:p>
          <a:p>
            <a:pPr marL="0" indent="0" algn="ctr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SCDOT Priorities*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Safety</a:t>
            </a:r>
          </a:p>
          <a:p>
            <a:pPr marL="0" indent="0" algn="ctr"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10-Year Plan  </a:t>
            </a:r>
          </a:p>
          <a:p>
            <a:pPr marL="0" indent="0" algn="ctr"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Complete Street</a:t>
            </a:r>
          </a:p>
          <a:p>
            <a:pPr marL="0" indent="0">
              <a:buNone/>
            </a:pP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900" i="1" dirty="0" smtClean="0">
                <a:latin typeface="Arial" panose="020B0604020202020204" pitchFamily="34" charset="0"/>
                <a:cs typeface="Arial" panose="020B0604020202020204" pitchFamily="34" charset="0"/>
              </a:rPr>
              <a:t>*With special consideration to projects located in towns with populations of less than 5,000, or in Tier III &amp; IV Counties, as defined by the SC Department of Revenue</a:t>
            </a:r>
            <a:endParaRPr lang="en-US" sz="19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80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92161"/>
          </a:xfr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z="4100" b="1" dirty="0">
                <a:ln w="6350">
                  <a:noFill/>
                </a:ln>
                <a:solidFill>
                  <a:srgbClr val="FFC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Eligible </a:t>
            </a:r>
            <a:r>
              <a:rPr lang="en-US" sz="4100" b="1" dirty="0" smtClean="0">
                <a:ln w="6350">
                  <a:noFill/>
                </a:ln>
                <a:solidFill>
                  <a:srgbClr val="FFC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Applicants</a:t>
            </a:r>
            <a:endParaRPr lang="en-US" sz="4100" b="1" dirty="0">
              <a:ln w="6350">
                <a:noFill/>
              </a:ln>
              <a:solidFill>
                <a:srgbClr val="FFC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153400" cy="4800599"/>
          </a:xfrm>
        </p:spPr>
        <p:txBody>
          <a:bodyPr>
            <a:normAutofit/>
          </a:bodyPr>
          <a:lstStyle/>
          <a:p>
            <a:pPr marL="928116" lvl="1" indent="-342900" algn="just">
              <a:buClr>
                <a:prstClr val="white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Local Governments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42416" lvl="1" indent="-457200" algn="just">
              <a:buClr>
                <a:prstClr val="white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School Districts and Schools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42416" lvl="1" indent="-457200" algn="just">
              <a:buClr>
                <a:prstClr val="white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Regional Transportation Authorities</a:t>
            </a:r>
          </a:p>
          <a:p>
            <a:pPr marL="1042416" lvl="1" indent="-457200" algn="just">
              <a:buClr>
                <a:prstClr val="white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Natural Resource or Public Lands Agencies</a:t>
            </a:r>
          </a:p>
          <a:p>
            <a:pPr marL="1042416" lvl="1" indent="-457200" algn="just">
              <a:buClr>
                <a:prstClr val="white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Tribal Governments</a:t>
            </a:r>
          </a:p>
          <a:p>
            <a:pPr marL="1042416" lvl="1" indent="-457200" algn="just">
              <a:buClr>
                <a:prstClr val="white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MPOs serving populations &lt; 200,000</a:t>
            </a:r>
          </a:p>
          <a:p>
            <a:pPr marL="1042416" lvl="1" indent="-457200" algn="just">
              <a:buClr>
                <a:prstClr val="white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Non-Profits</a:t>
            </a:r>
          </a:p>
          <a:p>
            <a:pPr marL="1042416" lvl="1" indent="-457200">
              <a:buClr>
                <a:prstClr val="white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Any other local or regional entity with responsibility for oversight of transportation 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26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92161"/>
          </a:xfr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z="4100" b="1" dirty="0">
                <a:ln w="6350">
                  <a:noFill/>
                </a:ln>
                <a:solidFill>
                  <a:srgbClr val="FFC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Eligible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305800" cy="5105400"/>
          </a:xfrm>
        </p:spPr>
        <p:txBody>
          <a:bodyPr>
            <a:normAutofit fontScale="92500" lnSpcReduction="20000"/>
          </a:bodyPr>
          <a:lstStyle/>
          <a:p>
            <a:pPr marL="342900" lvl="1" indent="0" algn="just">
              <a:buClr>
                <a:prstClr val="white"/>
              </a:buClr>
              <a:buSzPct val="80000"/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Pedestrian Facilities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2" indent="-342900" algn="just">
              <a:buClr>
                <a:prstClr val="white"/>
              </a:buClr>
              <a:buSzPct val="95000"/>
              <a:buFont typeface="Wingdings" panose="05000000000000000000" pitchFamily="2" charset="2"/>
              <a:buChar char="Ø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Sidewalks/Multi-use Paths/On-road or Off-road trails</a:t>
            </a:r>
          </a:p>
          <a:p>
            <a:pPr marL="1028700" lvl="2" indent="-342900" algn="just">
              <a:buClr>
                <a:prstClr val="white"/>
              </a:buClr>
              <a:buSzPct val="95000"/>
              <a:buFont typeface="Wingdings" panose="05000000000000000000" pitchFamily="2" charset="2"/>
              <a:buChar char="Ø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Focus on Regional or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tate-wide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rails</a:t>
            </a:r>
          </a:p>
          <a:p>
            <a:pPr marL="1191006" lvl="2" indent="-285750" algn="just">
              <a:buClr>
                <a:prstClr val="white"/>
              </a:buClr>
              <a:buSzPct val="95000"/>
              <a:buFont typeface="Wingdings" panose="05000000000000000000" pitchFamily="2" charset="2"/>
              <a:buChar char="§"/>
            </a:pP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0" algn="just">
              <a:buClr>
                <a:prstClr val="white"/>
              </a:buClr>
              <a:buSzPct val="80000"/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Bicycle Facilities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2" indent="-342900" algn="just">
              <a:buClr>
                <a:prstClr val="white"/>
              </a:buClr>
              <a:buSzPct val="95000"/>
              <a:buFont typeface="Wingdings" panose="05000000000000000000" pitchFamily="2" charset="2"/>
              <a:buChar char="Ø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Multi-use Paths</a:t>
            </a:r>
          </a:p>
          <a:p>
            <a:pPr marL="1028700" lvl="2" indent="-342900" algn="just">
              <a:buClr>
                <a:prstClr val="white"/>
              </a:buClr>
              <a:buSzPct val="95000"/>
              <a:buFont typeface="Wingdings" panose="05000000000000000000" pitchFamily="2" charset="2"/>
              <a:buChar char="Ø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Paved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Shoulders/Bike Lanes/Signage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2" indent="-285750" algn="just">
              <a:buClr>
                <a:prstClr val="white"/>
              </a:buClr>
              <a:buSzPct val="95000"/>
              <a:buFont typeface="Wingdings" panose="05000000000000000000" pitchFamily="2" charset="2"/>
              <a:buChar char="§"/>
            </a:pPr>
            <a:endParaRPr lang="en-US" sz="1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0" algn="just">
              <a:buClr>
                <a:prstClr val="white"/>
              </a:buClr>
              <a:buSzPct val="80000"/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Streetscape Projects</a:t>
            </a:r>
          </a:p>
          <a:p>
            <a:pPr marL="914400" lvl="2" indent="-342900">
              <a:buClr>
                <a:prstClr val="white"/>
              </a:buClr>
              <a:buSzPct val="95000"/>
              <a:buFont typeface="Wingdings" panose="05000000000000000000" pitchFamily="2" charset="2"/>
              <a:buChar char="Ø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Pedestrian Lighting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Crosswalks (including decorative crosswalks), Pedestrian Signals, etc.</a:t>
            </a:r>
          </a:p>
          <a:p>
            <a:pPr marL="914400" lvl="2" indent="-342900">
              <a:buClr>
                <a:prstClr val="white"/>
              </a:buClr>
              <a:buSzPct val="95000"/>
              <a:buFont typeface="Wingdings" panose="05000000000000000000" pitchFamily="2" charset="2"/>
              <a:buChar char="Ø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Minor Landscaping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when part of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an eligible construction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2" indent="-285750" algn="just">
              <a:buClr>
                <a:prstClr val="white"/>
              </a:buClr>
              <a:buSzPct val="95000"/>
              <a:buFont typeface="Wingdings" panose="05000000000000000000" pitchFamily="2" charset="2"/>
              <a:buChar char="§"/>
            </a:pPr>
            <a:endParaRPr lang="en-US" sz="1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1" indent="-177800" algn="just">
              <a:buClr>
                <a:prstClr val="white"/>
              </a:buClr>
              <a:buSzPct val="80000"/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Safe Routes To School Program</a:t>
            </a:r>
          </a:p>
          <a:p>
            <a:pPr marL="914400" algn="just">
              <a:buClr>
                <a:prstClr val="white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Sidewalks, cross walks, etc. 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30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001000" cy="1143000"/>
          </a:xfr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z="4100" b="1" dirty="0" smtClean="0">
                <a:ln w="6350">
                  <a:noFill/>
                </a:ln>
                <a:solidFill>
                  <a:srgbClr val="FFC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Award &amp; Match   </a:t>
            </a:r>
            <a:endParaRPr lang="en-US" sz="4100" b="1" dirty="0">
              <a:ln w="6350">
                <a:noFill/>
              </a:ln>
              <a:solidFill>
                <a:srgbClr val="FFC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600201"/>
            <a:ext cx="81534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Grant Award: 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$500,000 total minimum request</a:t>
            </a:r>
          </a:p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       No maximum cap*</a:t>
            </a:r>
          </a:p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*BUT, request may not exceed the funds available! </a:t>
            </a:r>
          </a:p>
          <a:p>
            <a:pPr marL="0" indent="0">
              <a:buNone/>
            </a:pPr>
            <a:endParaRPr lang="en-US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Match: 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80/20 split</a:t>
            </a:r>
          </a:p>
          <a:p>
            <a:pPr marL="1085850" lvl="1" indent="-330200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SCDOT can provide match assistance in Tier III &amp; IV counties, and to municipalities with populations less than 5,000</a:t>
            </a:r>
          </a:p>
          <a:p>
            <a:pPr marL="755650" lvl="1" indent="0">
              <a:buNone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79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001000" cy="1143000"/>
          </a:xfr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z="4100" b="1" dirty="0" smtClean="0">
                <a:ln w="6350">
                  <a:noFill/>
                </a:ln>
                <a:solidFill>
                  <a:srgbClr val="FFC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Award &amp; Match   </a:t>
            </a:r>
            <a:endParaRPr lang="en-US" sz="4100" b="1" dirty="0">
              <a:ln w="6350">
                <a:noFill/>
              </a:ln>
              <a:solidFill>
                <a:srgbClr val="FFC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90600" y="1752600"/>
            <a:ext cx="6934200" cy="3555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22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3747</TotalTime>
  <Words>1145</Words>
  <Application>Microsoft Office PowerPoint</Application>
  <PresentationFormat>On-screen Show (4:3)</PresentationFormat>
  <Paragraphs>203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Book Antiqua</vt:lpstr>
      <vt:lpstr>Calibri</vt:lpstr>
      <vt:lpstr>Lucida Sans</vt:lpstr>
      <vt:lpstr>Wingdings</vt:lpstr>
      <vt:lpstr>Wingdings 2</vt:lpstr>
      <vt:lpstr>1_Office Theme</vt:lpstr>
      <vt:lpstr>PowerPoint Presentation</vt:lpstr>
      <vt:lpstr>PowerPoint Presentation</vt:lpstr>
      <vt:lpstr>Transportation Alternatives  Funding </vt:lpstr>
      <vt:lpstr>FFY24 TA Funding</vt:lpstr>
      <vt:lpstr>TA Program Priorities</vt:lpstr>
      <vt:lpstr>Eligible Applicants</vt:lpstr>
      <vt:lpstr>Eligible Activities</vt:lpstr>
      <vt:lpstr>Award &amp; Match   </vt:lpstr>
      <vt:lpstr>Award &amp; Match   </vt:lpstr>
      <vt:lpstr>Award &amp; Match   </vt:lpstr>
      <vt:lpstr>Award Process  </vt:lpstr>
      <vt:lpstr>Application Process</vt:lpstr>
      <vt:lpstr>Letter of Intent</vt:lpstr>
      <vt:lpstr>Letter of Intent</vt:lpstr>
      <vt:lpstr>Letter of Intent</vt:lpstr>
      <vt:lpstr>Project Cost Estimate  </vt:lpstr>
      <vt:lpstr>Project Cost Estimate</vt:lpstr>
      <vt:lpstr>Project Cost Estimate</vt:lpstr>
      <vt:lpstr>2024 Application Round  </vt:lpstr>
      <vt:lpstr>Questions?</vt:lpstr>
      <vt:lpstr>Need More Information?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Rewis, Brent L</dc:creator>
  <cp:lastModifiedBy>Sox, Kyle</cp:lastModifiedBy>
  <cp:revision>149</cp:revision>
  <cp:lastPrinted>2024-03-22T21:41:55Z</cp:lastPrinted>
  <dcterms:created xsi:type="dcterms:W3CDTF">2019-07-11T15:24:37Z</dcterms:created>
  <dcterms:modified xsi:type="dcterms:W3CDTF">2024-03-25T18:28:37Z</dcterms:modified>
</cp:coreProperties>
</file>