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309" r:id="rId3"/>
    <p:sldId id="310" r:id="rId4"/>
    <p:sldId id="326" r:id="rId5"/>
    <p:sldId id="328" r:id="rId6"/>
    <p:sldId id="329" r:id="rId7"/>
    <p:sldId id="330" r:id="rId8"/>
    <p:sldId id="331" r:id="rId9"/>
    <p:sldId id="332" r:id="rId10"/>
    <p:sldId id="333" r:id="rId11"/>
    <p:sldId id="336" r:id="rId12"/>
    <p:sldId id="275" r:id="rId13"/>
    <p:sldId id="334" r:id="rId14"/>
    <p:sldId id="338" r:id="rId15"/>
    <p:sldId id="337" r:id="rId16"/>
    <p:sldId id="318" r:id="rId17"/>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710" autoAdjust="0"/>
    <p:restoredTop sz="94660"/>
  </p:normalViewPr>
  <p:slideViewPr>
    <p:cSldViewPr snapToGrid="0">
      <p:cViewPr varScale="1">
        <p:scale>
          <a:sx n="111" d="100"/>
          <a:sy n="111" d="100"/>
        </p:scale>
        <p:origin x="636"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B0CC5276-C85A-46BF-977B-EFF17646974F}" type="datetimeFigureOut">
              <a:rPr lang="en-US" smtClean="0"/>
              <a:t>4/3/2023</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DFDD6B0D-EB7F-40DF-9F19-695D78F6782D}" type="slidenum">
              <a:rPr lang="en-US" smtClean="0"/>
              <a:t>‹#›</a:t>
            </a:fld>
            <a:endParaRPr lang="en-US"/>
          </a:p>
        </p:txBody>
      </p:sp>
    </p:spTree>
    <p:extLst>
      <p:ext uri="{BB962C8B-B14F-4D97-AF65-F5344CB8AC3E}">
        <p14:creationId xmlns:p14="http://schemas.microsoft.com/office/powerpoint/2010/main" val="650667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7105BD-6D6F-49DB-9DE4-D4A6452D7E5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18835695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51FB13-4689-4F94-94BA-47188C943A27}"/>
              </a:ext>
            </a:extLst>
          </p:cNvPr>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a:extLst>
              <a:ext uri="{FF2B5EF4-FFF2-40B4-BE49-F238E27FC236}">
                <a16:creationId xmlns:a16="http://schemas.microsoft.com/office/drawing/2014/main" id="{7DF7A8A3-9DFD-4A2A-A66E-E0EB424249A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7" name="Rectangle 6">
            <a:extLst>
              <a:ext uri="{FF2B5EF4-FFF2-40B4-BE49-F238E27FC236}">
                <a16:creationId xmlns:a16="http://schemas.microsoft.com/office/drawing/2014/main" id="{80987F72-FE5F-4F3D-8335-0CA3C1A9688A}"/>
              </a:ext>
            </a:extLst>
          </p:cNvPr>
          <p:cNvSpPr/>
          <p:nvPr userDrawn="1"/>
        </p:nvSpPr>
        <p:spPr>
          <a:xfrm>
            <a:off x="0" y="-1"/>
            <a:ext cx="249382" cy="17373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DD0B3A22-6964-4AEB-B8E3-C4453D20A145}"/>
              </a:ext>
            </a:extLst>
          </p:cNvPr>
          <p:cNvSpPr/>
          <p:nvPr userDrawn="1"/>
        </p:nvSpPr>
        <p:spPr>
          <a:xfrm>
            <a:off x="0" y="1691640"/>
            <a:ext cx="249382" cy="17373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AE2A4F19-ADBD-4FF3-BD82-3B0E09A0979F}"/>
              </a:ext>
            </a:extLst>
          </p:cNvPr>
          <p:cNvSpPr/>
          <p:nvPr userDrawn="1"/>
        </p:nvSpPr>
        <p:spPr>
          <a:xfrm>
            <a:off x="0" y="3383280"/>
            <a:ext cx="249382" cy="17373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EE9C417-9061-4BDD-85E1-889175C33882}"/>
              </a:ext>
            </a:extLst>
          </p:cNvPr>
          <p:cNvSpPr/>
          <p:nvPr userDrawn="1"/>
        </p:nvSpPr>
        <p:spPr>
          <a:xfrm>
            <a:off x="0" y="5120640"/>
            <a:ext cx="249382" cy="17373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0864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6442A6-4171-4236-989B-F874440A0BB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017694E-20AB-4B81-BD3D-760431D0829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B8596FE-8A56-485D-BED2-DB338034461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Rectangle 7">
            <a:extLst>
              <a:ext uri="{FF2B5EF4-FFF2-40B4-BE49-F238E27FC236}">
                <a16:creationId xmlns:a16="http://schemas.microsoft.com/office/drawing/2014/main" id="{9D29865E-C80D-48C4-9085-4BDE85F4146E}"/>
              </a:ext>
            </a:extLst>
          </p:cNvPr>
          <p:cNvSpPr/>
          <p:nvPr userDrawn="1"/>
        </p:nvSpPr>
        <p:spPr>
          <a:xfrm>
            <a:off x="0" y="-2"/>
            <a:ext cx="249382" cy="685800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a:extLst>
              <a:ext uri="{FF2B5EF4-FFF2-40B4-BE49-F238E27FC236}">
                <a16:creationId xmlns:a16="http://schemas.microsoft.com/office/drawing/2014/main" id="{A7721DAD-58C4-41A8-A8B7-B1919F67BC0F}"/>
              </a:ext>
            </a:extLst>
          </p:cNvPr>
          <p:cNvPicPr>
            <a:picLocks noChangeAspect="1" noChangeArrowheads="1"/>
          </p:cNvPicPr>
          <p:nvPr userDrawn="1"/>
        </p:nvPicPr>
        <p:blipFill>
          <a:blip r:embed="rId2" cstate="hqprint">
            <a:extLst>
              <a:ext uri="{28A0092B-C50C-407E-A947-70E740481C1C}">
                <a14:useLocalDpi xmlns:a14="http://schemas.microsoft.com/office/drawing/2010/main" val="0"/>
              </a:ext>
            </a:extLst>
          </a:blip>
          <a:srcRect/>
          <a:stretch>
            <a:fillRect/>
          </a:stretch>
        </p:blipFill>
        <p:spPr bwMode="auto">
          <a:xfrm>
            <a:off x="10182225" y="6426890"/>
            <a:ext cx="1884513" cy="3339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74864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obj" preserve="1">
  <p:cSld name="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2D5391-95C8-449E-81C8-299828118EE5}"/>
              </a:ext>
            </a:extLst>
          </p:cNvPr>
          <p:cNvSpPr>
            <a:spLocks noGrp="1"/>
          </p:cNvSpPr>
          <p:nvPr>
            <p:ph type="title"/>
          </p:nvPr>
        </p:nvSpPr>
        <p:spPr/>
        <p:txBody>
          <a:bodyPr/>
          <a:lstStyle>
            <a:lvl1pPr>
              <a:defRPr>
                <a:solidFill>
                  <a:schemeClr val="accent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4EF1FDA1-0836-46F8-B846-A10DBB79EFDD}"/>
              </a:ext>
            </a:extLst>
          </p:cNvPr>
          <p:cNvSpPr>
            <a:spLocks noGrp="1"/>
          </p:cNvSpPr>
          <p:nvPr>
            <p:ph idx="1"/>
          </p:nvPr>
        </p:nvSpPr>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7385D2CB-EDE5-4010-96EC-1944ADFDD166}"/>
              </a:ext>
            </a:extLst>
          </p:cNvPr>
          <p:cNvSpPr/>
          <p:nvPr userDrawn="1"/>
        </p:nvSpPr>
        <p:spPr>
          <a:xfrm>
            <a:off x="0" y="-2"/>
            <a:ext cx="249382" cy="6858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2">
            <a:extLst>
              <a:ext uri="{FF2B5EF4-FFF2-40B4-BE49-F238E27FC236}">
                <a16:creationId xmlns:a16="http://schemas.microsoft.com/office/drawing/2014/main" id="{465CF86D-8D2D-4214-ACDB-A3B782482858}"/>
              </a:ext>
            </a:extLst>
          </p:cNvPr>
          <p:cNvPicPr>
            <a:picLocks noChangeAspect="1" noChangeArrowheads="1"/>
          </p:cNvPicPr>
          <p:nvPr userDrawn="1"/>
        </p:nvPicPr>
        <p:blipFill>
          <a:blip r:embed="rId2" cstate="hqprint">
            <a:extLst>
              <a:ext uri="{28A0092B-C50C-407E-A947-70E740481C1C}">
                <a14:useLocalDpi xmlns:a14="http://schemas.microsoft.com/office/drawing/2010/main" val="0"/>
              </a:ext>
            </a:extLst>
          </a:blip>
          <a:srcRect/>
          <a:stretch>
            <a:fillRect/>
          </a:stretch>
        </p:blipFill>
        <p:spPr bwMode="auto">
          <a:xfrm>
            <a:off x="10182225" y="6426890"/>
            <a:ext cx="1884513" cy="3339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24121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385D2CB-EDE5-4010-96EC-1944ADFDD166}"/>
              </a:ext>
            </a:extLst>
          </p:cNvPr>
          <p:cNvSpPr/>
          <p:nvPr userDrawn="1"/>
        </p:nvSpPr>
        <p:spPr>
          <a:xfrm>
            <a:off x="4738255" y="0"/>
            <a:ext cx="7453745" cy="6858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52D5391-95C8-449E-81C8-299828118EE5}"/>
              </a:ext>
            </a:extLst>
          </p:cNvPr>
          <p:cNvSpPr>
            <a:spLocks noGrp="1"/>
          </p:cNvSpPr>
          <p:nvPr>
            <p:ph type="title"/>
          </p:nvPr>
        </p:nvSpPr>
        <p:spPr>
          <a:xfrm>
            <a:off x="4954384" y="365125"/>
            <a:ext cx="7032569" cy="1325563"/>
          </a:xfrm>
        </p:spPr>
        <p:txBody>
          <a:bodyPr/>
          <a:lstStyle>
            <a:lvl1pPr>
              <a:defRPr>
                <a:solidFill>
                  <a:schemeClr val="bg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4EF1FDA1-0836-46F8-B846-A10DBB79EFDD}"/>
              </a:ext>
            </a:extLst>
          </p:cNvPr>
          <p:cNvSpPr>
            <a:spLocks noGrp="1"/>
          </p:cNvSpPr>
          <p:nvPr>
            <p:ph idx="1"/>
          </p:nvPr>
        </p:nvSpPr>
        <p:spPr>
          <a:xfrm>
            <a:off x="4954383" y="1825625"/>
            <a:ext cx="7032569" cy="466725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2">
            <a:extLst>
              <a:ext uri="{FF2B5EF4-FFF2-40B4-BE49-F238E27FC236}">
                <a16:creationId xmlns:a16="http://schemas.microsoft.com/office/drawing/2014/main" id="{1CE83D64-C67C-4283-A429-EF91FF2D58B0}"/>
              </a:ext>
            </a:extLst>
          </p:cNvPr>
          <p:cNvSpPr>
            <a:spLocks noGrp="1"/>
          </p:cNvSpPr>
          <p:nvPr>
            <p:ph idx="10" hasCustomPrompt="1"/>
          </p:nvPr>
        </p:nvSpPr>
        <p:spPr>
          <a:xfrm>
            <a:off x="199504" y="212725"/>
            <a:ext cx="4333704" cy="6445770"/>
          </a:xfrm>
        </p:spPr>
        <p:txBody>
          <a:bodyPr/>
          <a:lstStyle>
            <a:lvl1pPr marL="0" indent="0">
              <a:buNone/>
              <a:defRPr>
                <a:solidFill>
                  <a:schemeClr val="accent1"/>
                </a:solidFill>
              </a:defRPr>
            </a:lvl1pPr>
            <a:lvl2pPr>
              <a:defRPr>
                <a:solidFill>
                  <a:schemeClr val="accent6"/>
                </a:solidFill>
              </a:defRPr>
            </a:lvl2pPr>
            <a:lvl3pPr>
              <a:defRPr>
                <a:solidFill>
                  <a:schemeClr val="accent6"/>
                </a:solidFill>
              </a:defRPr>
            </a:lvl3pPr>
            <a:lvl4pPr>
              <a:defRPr>
                <a:solidFill>
                  <a:schemeClr val="accent6"/>
                </a:solidFill>
              </a:defRPr>
            </a:lvl4pPr>
            <a:lvl5pPr>
              <a:defRPr>
                <a:solidFill>
                  <a:schemeClr val="accent6"/>
                </a:solidFill>
              </a:defRPr>
            </a:lvl5pPr>
          </a:lstStyle>
          <a:p>
            <a:pPr lvl="0"/>
            <a:r>
              <a:rPr lang="en-US" dirty="0"/>
              <a:t>Click to add image</a:t>
            </a:r>
          </a:p>
        </p:txBody>
      </p:sp>
    </p:spTree>
    <p:extLst>
      <p:ext uri="{BB962C8B-B14F-4D97-AF65-F5344CB8AC3E}">
        <p14:creationId xmlns:p14="http://schemas.microsoft.com/office/powerpoint/2010/main" val="6158316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1_Section Header">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E9E266-A1C3-4405-B6AE-1077E6CB1993}"/>
              </a:ext>
            </a:extLst>
          </p:cNvPr>
          <p:cNvSpPr>
            <a:spLocks noGrp="1"/>
          </p:cNvSpPr>
          <p:nvPr>
            <p:ph type="title"/>
          </p:nvPr>
        </p:nvSpPr>
        <p:spPr>
          <a:xfrm>
            <a:off x="3890356" y="388779"/>
            <a:ext cx="7955857" cy="759142"/>
          </a:xfrm>
        </p:spPr>
        <p:txBody>
          <a:bodyPr anchor="t">
            <a:normAutofit/>
          </a:bodyPr>
          <a:lstStyle>
            <a:lvl1pPr>
              <a:defRPr sz="4000"/>
            </a:lvl1pPr>
          </a:lstStyle>
          <a:p>
            <a:r>
              <a:rPr lang="en-US" dirty="0"/>
              <a:t>Click to edit Master title style</a:t>
            </a:r>
          </a:p>
        </p:txBody>
      </p:sp>
      <p:sp>
        <p:nvSpPr>
          <p:cNvPr id="3" name="Text Placeholder 2">
            <a:extLst>
              <a:ext uri="{FF2B5EF4-FFF2-40B4-BE49-F238E27FC236}">
                <a16:creationId xmlns:a16="http://schemas.microsoft.com/office/drawing/2014/main" id="{C524A789-527E-44EE-B611-7B2866BFC076}"/>
              </a:ext>
            </a:extLst>
          </p:cNvPr>
          <p:cNvSpPr>
            <a:spLocks noGrp="1"/>
          </p:cNvSpPr>
          <p:nvPr>
            <p:ph type="body" idx="1"/>
          </p:nvPr>
        </p:nvSpPr>
        <p:spPr>
          <a:xfrm>
            <a:off x="3890355" y="1721572"/>
            <a:ext cx="7955857" cy="4747649"/>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Rectangle 6">
            <a:extLst>
              <a:ext uri="{FF2B5EF4-FFF2-40B4-BE49-F238E27FC236}">
                <a16:creationId xmlns:a16="http://schemas.microsoft.com/office/drawing/2014/main" id="{77F702E3-9C07-4356-99EE-5D5256C94F31}"/>
              </a:ext>
            </a:extLst>
          </p:cNvPr>
          <p:cNvSpPr/>
          <p:nvPr userDrawn="1"/>
        </p:nvSpPr>
        <p:spPr>
          <a:xfrm>
            <a:off x="374073" y="0"/>
            <a:ext cx="3158836"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2">
            <a:extLst>
              <a:ext uri="{FF2B5EF4-FFF2-40B4-BE49-F238E27FC236}">
                <a16:creationId xmlns:a16="http://schemas.microsoft.com/office/drawing/2014/main" id="{09597CBF-14BC-4C9A-965A-6AD56F9B56A2}"/>
              </a:ext>
            </a:extLst>
          </p:cNvPr>
          <p:cNvSpPr>
            <a:spLocks noGrp="1"/>
          </p:cNvSpPr>
          <p:nvPr>
            <p:ph idx="11"/>
          </p:nvPr>
        </p:nvSpPr>
        <p:spPr>
          <a:xfrm>
            <a:off x="648392" y="2235749"/>
            <a:ext cx="2610197" cy="4351338"/>
          </a:xfrm>
        </p:spPr>
        <p:txBody>
          <a:bodyPr>
            <a:normAutofit/>
          </a:bodyPr>
          <a:lstStyle>
            <a:lvl1pPr marL="0" indent="0">
              <a:buNone/>
              <a:defRPr sz="1600">
                <a:solidFill>
                  <a:schemeClr val="accent1"/>
                </a:solidFill>
              </a:defRPr>
            </a:lvl1pPr>
            <a:lvl2pPr>
              <a:defRPr sz="1600">
                <a:solidFill>
                  <a:schemeClr val="accent6"/>
                </a:solidFill>
              </a:defRPr>
            </a:lvl2pPr>
            <a:lvl3pPr>
              <a:defRPr sz="1600">
                <a:solidFill>
                  <a:schemeClr val="accent6"/>
                </a:solidFill>
              </a:defRPr>
            </a:lvl3pPr>
            <a:lvl4pPr>
              <a:defRPr sz="1600">
                <a:solidFill>
                  <a:schemeClr val="accent6"/>
                </a:solidFill>
              </a:defRPr>
            </a:lvl4pPr>
            <a:lvl5pPr>
              <a:defRPr sz="1600">
                <a:solidFill>
                  <a:schemeClr val="accent6"/>
                </a:solidFill>
              </a:defRPr>
            </a:lvl5pPr>
          </a:lstStyle>
          <a:p>
            <a:pPr lvl="0"/>
            <a:r>
              <a:rPr lang="en-US" dirty="0"/>
              <a:t>Click to edit Master text styles</a:t>
            </a:r>
          </a:p>
        </p:txBody>
      </p:sp>
      <p:sp>
        <p:nvSpPr>
          <p:cNvPr id="5" name="Picture Placeholder 4">
            <a:extLst>
              <a:ext uri="{FF2B5EF4-FFF2-40B4-BE49-F238E27FC236}">
                <a16:creationId xmlns:a16="http://schemas.microsoft.com/office/drawing/2014/main" id="{B46609CB-DD36-4E77-9E0C-09EF24D1D285}"/>
              </a:ext>
            </a:extLst>
          </p:cNvPr>
          <p:cNvSpPr>
            <a:spLocks noGrp="1"/>
          </p:cNvSpPr>
          <p:nvPr>
            <p:ph type="pic" sz="quarter" idx="12"/>
          </p:nvPr>
        </p:nvSpPr>
        <p:spPr>
          <a:xfrm>
            <a:off x="648392" y="177281"/>
            <a:ext cx="2610197" cy="1881187"/>
          </a:xfrm>
        </p:spPr>
        <p:txBody>
          <a:bodyPr/>
          <a:lstStyle>
            <a:lvl1pPr>
              <a:defRPr>
                <a:solidFill>
                  <a:schemeClr val="accent4"/>
                </a:solidFill>
              </a:defRPr>
            </a:lvl1pPr>
          </a:lstStyle>
          <a:p>
            <a:endParaRPr lang="en-US" dirty="0"/>
          </a:p>
        </p:txBody>
      </p:sp>
    </p:spTree>
    <p:extLst>
      <p:ext uri="{BB962C8B-B14F-4D97-AF65-F5344CB8AC3E}">
        <p14:creationId xmlns:p14="http://schemas.microsoft.com/office/powerpoint/2010/main" val="3986485829"/>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woObj" preserve="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7B5F3E-ED15-4828-A6DA-2BF3DC276445}"/>
              </a:ext>
            </a:extLst>
          </p:cNvPr>
          <p:cNvSpPr>
            <a:spLocks noGrp="1"/>
          </p:cNvSpPr>
          <p:nvPr>
            <p:ph type="title"/>
          </p:nvPr>
        </p:nvSpPr>
        <p:spPr/>
        <p:txBody>
          <a:bodyPr/>
          <a:lstStyle>
            <a:lvl1pPr>
              <a:defRPr>
                <a:solidFill>
                  <a:schemeClr val="accent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666AF3C1-FE7F-4554-B459-79AD3D1F2EB9}"/>
              </a:ext>
            </a:extLst>
          </p:cNvPr>
          <p:cNvSpPr>
            <a:spLocks noGrp="1"/>
          </p:cNvSpPr>
          <p:nvPr>
            <p:ph sz="half" idx="1"/>
          </p:nvPr>
        </p:nvSpPr>
        <p:spPr>
          <a:xfrm>
            <a:off x="838200" y="1825625"/>
            <a:ext cx="5181600" cy="4351338"/>
          </a:xfrm>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24FC1429-0DA2-42E3-A05D-72159BD57551}"/>
              </a:ext>
            </a:extLst>
          </p:cNvPr>
          <p:cNvSpPr>
            <a:spLocks noGrp="1"/>
          </p:cNvSpPr>
          <p:nvPr>
            <p:ph sz="half" idx="2"/>
          </p:nvPr>
        </p:nvSpPr>
        <p:spPr>
          <a:xfrm>
            <a:off x="6172200" y="1825625"/>
            <a:ext cx="5181600" cy="4351338"/>
          </a:xfrm>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Rectangle 7">
            <a:extLst>
              <a:ext uri="{FF2B5EF4-FFF2-40B4-BE49-F238E27FC236}">
                <a16:creationId xmlns:a16="http://schemas.microsoft.com/office/drawing/2014/main" id="{E4451221-2309-450F-936A-BDF489F7A290}"/>
              </a:ext>
            </a:extLst>
          </p:cNvPr>
          <p:cNvSpPr/>
          <p:nvPr userDrawn="1"/>
        </p:nvSpPr>
        <p:spPr>
          <a:xfrm>
            <a:off x="0" y="-2"/>
            <a:ext cx="249382" cy="6858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2">
            <a:extLst>
              <a:ext uri="{FF2B5EF4-FFF2-40B4-BE49-F238E27FC236}">
                <a16:creationId xmlns:a16="http://schemas.microsoft.com/office/drawing/2014/main" id="{759DAAC8-0DB7-43CB-815E-2A06762EE327}"/>
              </a:ext>
            </a:extLst>
          </p:cNvPr>
          <p:cNvPicPr>
            <a:picLocks noChangeAspect="1" noChangeArrowheads="1"/>
          </p:cNvPicPr>
          <p:nvPr userDrawn="1"/>
        </p:nvPicPr>
        <p:blipFill>
          <a:blip r:embed="rId2" cstate="hqprint">
            <a:extLst>
              <a:ext uri="{28A0092B-C50C-407E-A947-70E740481C1C}">
                <a14:useLocalDpi xmlns:a14="http://schemas.microsoft.com/office/drawing/2010/main" val="0"/>
              </a:ext>
            </a:extLst>
          </a:blip>
          <a:srcRect/>
          <a:stretch>
            <a:fillRect/>
          </a:stretch>
        </p:blipFill>
        <p:spPr bwMode="auto">
          <a:xfrm>
            <a:off x="10182225" y="6426890"/>
            <a:ext cx="1884513" cy="3339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10511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Only" preserve="1">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AA7972-A25D-4E9B-BB04-1B4D7E924245}"/>
              </a:ext>
            </a:extLst>
          </p:cNvPr>
          <p:cNvSpPr>
            <a:spLocks noGrp="1"/>
          </p:cNvSpPr>
          <p:nvPr>
            <p:ph type="title"/>
          </p:nvPr>
        </p:nvSpPr>
        <p:spPr/>
        <p:txBody>
          <a:bodyPr/>
          <a:lstStyle>
            <a:lvl1pPr>
              <a:defRPr>
                <a:solidFill>
                  <a:schemeClr val="accent1"/>
                </a:solidFill>
              </a:defRPr>
            </a:lvl1pPr>
          </a:lstStyle>
          <a:p>
            <a:r>
              <a:rPr lang="en-US" dirty="0"/>
              <a:t>Click to edit Master title style</a:t>
            </a:r>
          </a:p>
        </p:txBody>
      </p:sp>
      <p:sp>
        <p:nvSpPr>
          <p:cNvPr id="6" name="Rectangle 5">
            <a:extLst>
              <a:ext uri="{FF2B5EF4-FFF2-40B4-BE49-F238E27FC236}">
                <a16:creationId xmlns:a16="http://schemas.microsoft.com/office/drawing/2014/main" id="{7675840E-4BA4-49B3-B8C8-89FBE1A0140B}"/>
              </a:ext>
            </a:extLst>
          </p:cNvPr>
          <p:cNvSpPr/>
          <p:nvPr userDrawn="1"/>
        </p:nvSpPr>
        <p:spPr>
          <a:xfrm>
            <a:off x="0" y="-2"/>
            <a:ext cx="249382" cy="6858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2">
            <a:extLst>
              <a:ext uri="{FF2B5EF4-FFF2-40B4-BE49-F238E27FC236}">
                <a16:creationId xmlns:a16="http://schemas.microsoft.com/office/drawing/2014/main" id="{ACE441E6-D954-48AD-A942-A87DE59F49E8}"/>
              </a:ext>
            </a:extLst>
          </p:cNvPr>
          <p:cNvPicPr>
            <a:picLocks noChangeAspect="1" noChangeArrowheads="1"/>
          </p:cNvPicPr>
          <p:nvPr userDrawn="1"/>
        </p:nvPicPr>
        <p:blipFill>
          <a:blip r:embed="rId2" cstate="hqprint">
            <a:extLst>
              <a:ext uri="{28A0092B-C50C-407E-A947-70E740481C1C}">
                <a14:useLocalDpi xmlns:a14="http://schemas.microsoft.com/office/drawing/2010/main" val="0"/>
              </a:ext>
            </a:extLst>
          </a:blip>
          <a:srcRect/>
          <a:stretch>
            <a:fillRect/>
          </a:stretch>
        </p:blipFill>
        <p:spPr bwMode="auto">
          <a:xfrm>
            <a:off x="10182225" y="6426890"/>
            <a:ext cx="1884513" cy="3339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64555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blank" preserve="1">
  <p:cSld name="1_Blan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7980CF7-5534-447D-A8F9-4D975A70296C}"/>
              </a:ext>
            </a:extLst>
          </p:cNvPr>
          <p:cNvSpPr/>
          <p:nvPr userDrawn="1"/>
        </p:nvSpPr>
        <p:spPr>
          <a:xfrm>
            <a:off x="0" y="-2"/>
            <a:ext cx="249382" cy="6858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2">
            <a:extLst>
              <a:ext uri="{FF2B5EF4-FFF2-40B4-BE49-F238E27FC236}">
                <a16:creationId xmlns:a16="http://schemas.microsoft.com/office/drawing/2014/main" id="{EA4A364B-1C4B-47D6-BC5E-E69F2B01DB76}"/>
              </a:ext>
            </a:extLst>
          </p:cNvPr>
          <p:cNvPicPr>
            <a:picLocks noChangeAspect="1" noChangeArrowheads="1"/>
          </p:cNvPicPr>
          <p:nvPr userDrawn="1"/>
        </p:nvPicPr>
        <p:blipFill>
          <a:blip r:embed="rId2" cstate="hqprint">
            <a:extLst>
              <a:ext uri="{28A0092B-C50C-407E-A947-70E740481C1C}">
                <a14:useLocalDpi xmlns:a14="http://schemas.microsoft.com/office/drawing/2010/main" val="0"/>
              </a:ext>
            </a:extLst>
          </a:blip>
          <a:srcRect/>
          <a:stretch>
            <a:fillRect/>
          </a:stretch>
        </p:blipFill>
        <p:spPr bwMode="auto">
          <a:xfrm>
            <a:off x="10182225" y="6426890"/>
            <a:ext cx="1884513" cy="3339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3390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objTx" preserve="1">
  <p:cSld name="1_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620CB-3BEE-4D7B-B8C8-89E5AD964503}"/>
              </a:ext>
            </a:extLst>
          </p:cNvPr>
          <p:cNvSpPr>
            <a:spLocks noGrp="1"/>
          </p:cNvSpPr>
          <p:nvPr>
            <p:ph type="title"/>
          </p:nvPr>
        </p:nvSpPr>
        <p:spPr>
          <a:xfrm>
            <a:off x="839788" y="457200"/>
            <a:ext cx="3932237" cy="1600200"/>
          </a:xfrm>
        </p:spPr>
        <p:txBody>
          <a:bodyPr anchor="b"/>
          <a:lstStyle>
            <a:lvl1pPr>
              <a:defRPr sz="3200">
                <a:solidFill>
                  <a:schemeClr val="accent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1B77F7FB-D83F-4178-9EB7-6A65486A5537}"/>
              </a:ext>
            </a:extLst>
          </p:cNvPr>
          <p:cNvSpPr>
            <a:spLocks noGrp="1"/>
          </p:cNvSpPr>
          <p:nvPr>
            <p:ph idx="1"/>
          </p:nvPr>
        </p:nvSpPr>
        <p:spPr>
          <a:xfrm>
            <a:off x="5183188" y="987425"/>
            <a:ext cx="6172200" cy="4873625"/>
          </a:xfrm>
        </p:spPr>
        <p:txBody>
          <a:bodyPr/>
          <a:lstStyle>
            <a:lvl1pPr>
              <a:defRPr sz="3200">
                <a:solidFill>
                  <a:schemeClr val="accent1"/>
                </a:solidFill>
              </a:defRPr>
            </a:lvl1pPr>
            <a:lvl2pPr>
              <a:defRPr sz="2800">
                <a:solidFill>
                  <a:schemeClr val="accent1"/>
                </a:solidFill>
              </a:defRPr>
            </a:lvl2pPr>
            <a:lvl3pPr>
              <a:defRPr sz="2400">
                <a:solidFill>
                  <a:schemeClr val="accent1"/>
                </a:solidFill>
              </a:defRPr>
            </a:lvl3pPr>
            <a:lvl4pPr>
              <a:defRPr sz="2000">
                <a:solidFill>
                  <a:schemeClr val="accent1"/>
                </a:solidFill>
              </a:defRPr>
            </a:lvl4pPr>
            <a:lvl5pPr>
              <a:defRPr sz="2000">
                <a:solidFill>
                  <a:schemeClr val="accent1"/>
                </a:solidFill>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FEAA45F0-3B69-4C83-8301-39328A15550A}"/>
              </a:ext>
            </a:extLst>
          </p:cNvPr>
          <p:cNvSpPr>
            <a:spLocks noGrp="1"/>
          </p:cNvSpPr>
          <p:nvPr>
            <p:ph type="body" sz="half" idx="2"/>
          </p:nvPr>
        </p:nvSpPr>
        <p:spPr>
          <a:xfrm>
            <a:off x="839788" y="2057400"/>
            <a:ext cx="3932237" cy="3811588"/>
          </a:xfrm>
        </p:spPr>
        <p:txBody>
          <a:bodyPr/>
          <a:lstStyle>
            <a:lvl1pPr marL="0" indent="0">
              <a:buNone/>
              <a:defRPr sz="1600">
                <a:solidFill>
                  <a:schemeClr val="accent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8" name="Rectangle 7">
            <a:extLst>
              <a:ext uri="{FF2B5EF4-FFF2-40B4-BE49-F238E27FC236}">
                <a16:creationId xmlns:a16="http://schemas.microsoft.com/office/drawing/2014/main" id="{FC9994E7-67D3-49AD-88FE-4DBE4D9B9EC5}"/>
              </a:ext>
            </a:extLst>
          </p:cNvPr>
          <p:cNvSpPr/>
          <p:nvPr userDrawn="1"/>
        </p:nvSpPr>
        <p:spPr>
          <a:xfrm>
            <a:off x="0" y="-2"/>
            <a:ext cx="249382" cy="6858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2">
            <a:extLst>
              <a:ext uri="{FF2B5EF4-FFF2-40B4-BE49-F238E27FC236}">
                <a16:creationId xmlns:a16="http://schemas.microsoft.com/office/drawing/2014/main" id="{98551879-7EB7-4C46-A175-B83C6EEB5B82}"/>
              </a:ext>
            </a:extLst>
          </p:cNvPr>
          <p:cNvPicPr>
            <a:picLocks noChangeAspect="1" noChangeArrowheads="1"/>
          </p:cNvPicPr>
          <p:nvPr userDrawn="1"/>
        </p:nvPicPr>
        <p:blipFill>
          <a:blip r:embed="rId2" cstate="hqprint">
            <a:extLst>
              <a:ext uri="{28A0092B-C50C-407E-A947-70E740481C1C}">
                <a14:useLocalDpi xmlns:a14="http://schemas.microsoft.com/office/drawing/2010/main" val="0"/>
              </a:ext>
            </a:extLst>
          </a:blip>
          <a:srcRect/>
          <a:stretch>
            <a:fillRect/>
          </a:stretch>
        </p:blipFill>
        <p:spPr bwMode="auto">
          <a:xfrm>
            <a:off x="10182225" y="6426890"/>
            <a:ext cx="1884513" cy="3339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264476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picTx" preserve="1">
  <p:cSld name="1_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6442A6-4171-4236-989B-F874440A0BB2}"/>
              </a:ext>
            </a:extLst>
          </p:cNvPr>
          <p:cNvSpPr>
            <a:spLocks noGrp="1"/>
          </p:cNvSpPr>
          <p:nvPr>
            <p:ph type="title"/>
          </p:nvPr>
        </p:nvSpPr>
        <p:spPr>
          <a:xfrm>
            <a:off x="839788" y="457200"/>
            <a:ext cx="3932237" cy="1600200"/>
          </a:xfrm>
        </p:spPr>
        <p:txBody>
          <a:bodyPr anchor="b"/>
          <a:lstStyle>
            <a:lvl1pPr>
              <a:defRPr sz="3200">
                <a:solidFill>
                  <a:schemeClr val="accent1"/>
                </a:solidFill>
              </a:defRPr>
            </a:lvl1pPr>
          </a:lstStyle>
          <a:p>
            <a:r>
              <a:rPr lang="en-US" dirty="0"/>
              <a:t>Click to edit Master title style</a:t>
            </a:r>
          </a:p>
        </p:txBody>
      </p:sp>
      <p:sp>
        <p:nvSpPr>
          <p:cNvPr id="3" name="Picture Placeholder 2">
            <a:extLst>
              <a:ext uri="{FF2B5EF4-FFF2-40B4-BE49-F238E27FC236}">
                <a16:creationId xmlns:a16="http://schemas.microsoft.com/office/drawing/2014/main" id="{8017694E-20AB-4B81-BD3D-760431D0829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8B8596FE-8A56-485D-BED2-DB338034461A}"/>
              </a:ext>
            </a:extLst>
          </p:cNvPr>
          <p:cNvSpPr>
            <a:spLocks noGrp="1"/>
          </p:cNvSpPr>
          <p:nvPr>
            <p:ph type="body" sz="half" idx="2"/>
          </p:nvPr>
        </p:nvSpPr>
        <p:spPr>
          <a:xfrm>
            <a:off x="839788" y="2057400"/>
            <a:ext cx="3932237" cy="3811588"/>
          </a:xfrm>
        </p:spPr>
        <p:txBody>
          <a:bodyPr/>
          <a:lstStyle>
            <a:lvl1pPr marL="0" indent="0">
              <a:buNone/>
              <a:defRPr sz="1600">
                <a:solidFill>
                  <a:schemeClr val="accent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8" name="Rectangle 7">
            <a:extLst>
              <a:ext uri="{FF2B5EF4-FFF2-40B4-BE49-F238E27FC236}">
                <a16:creationId xmlns:a16="http://schemas.microsoft.com/office/drawing/2014/main" id="{9D29865E-C80D-48C4-9085-4BDE85F4146E}"/>
              </a:ext>
            </a:extLst>
          </p:cNvPr>
          <p:cNvSpPr/>
          <p:nvPr userDrawn="1"/>
        </p:nvSpPr>
        <p:spPr>
          <a:xfrm>
            <a:off x="0" y="-2"/>
            <a:ext cx="249382" cy="6858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2">
            <a:extLst>
              <a:ext uri="{FF2B5EF4-FFF2-40B4-BE49-F238E27FC236}">
                <a16:creationId xmlns:a16="http://schemas.microsoft.com/office/drawing/2014/main" id="{4AEC958A-98E8-456A-A499-1FF01586FA07}"/>
              </a:ext>
            </a:extLst>
          </p:cNvPr>
          <p:cNvPicPr>
            <a:picLocks noChangeAspect="1" noChangeArrowheads="1"/>
          </p:cNvPicPr>
          <p:nvPr userDrawn="1"/>
        </p:nvPicPr>
        <p:blipFill>
          <a:blip r:embed="rId2" cstate="hqprint">
            <a:extLst>
              <a:ext uri="{28A0092B-C50C-407E-A947-70E740481C1C}">
                <a14:useLocalDpi xmlns:a14="http://schemas.microsoft.com/office/drawing/2010/main" val="0"/>
              </a:ext>
            </a:extLst>
          </a:blip>
          <a:srcRect/>
          <a:stretch>
            <a:fillRect/>
          </a:stretch>
        </p:blipFill>
        <p:spPr bwMode="auto">
          <a:xfrm>
            <a:off x="10182225" y="6426890"/>
            <a:ext cx="1884513" cy="3339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54538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 preserve="1">
  <p:cSld name="4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2D5391-95C8-449E-81C8-299828118EE5}"/>
              </a:ext>
            </a:extLst>
          </p:cNvPr>
          <p:cNvSpPr>
            <a:spLocks noGrp="1"/>
          </p:cNvSpPr>
          <p:nvPr>
            <p:ph type="title"/>
          </p:nvPr>
        </p:nvSpPr>
        <p:spPr/>
        <p:txBody>
          <a:bodyPr/>
          <a:lstStyle>
            <a:lvl1pPr>
              <a:defRPr>
                <a:solidFill>
                  <a:schemeClr val="accent6"/>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4EF1FDA1-0836-46F8-B846-A10DBB79EFDD}"/>
              </a:ext>
            </a:extLst>
          </p:cNvPr>
          <p:cNvSpPr>
            <a:spLocks noGrp="1"/>
          </p:cNvSpPr>
          <p:nvPr>
            <p:ph idx="1"/>
          </p:nvPr>
        </p:nvSpPr>
        <p:spPr/>
        <p:txBody>
          <a:bodyPr/>
          <a:lstStyle>
            <a:lvl1pPr>
              <a:defRPr>
                <a:solidFill>
                  <a:schemeClr val="accent6"/>
                </a:solidFill>
              </a:defRPr>
            </a:lvl1pPr>
            <a:lvl2pPr>
              <a:defRPr>
                <a:solidFill>
                  <a:schemeClr val="accent6"/>
                </a:solidFill>
              </a:defRPr>
            </a:lvl2pPr>
            <a:lvl3pPr>
              <a:defRPr>
                <a:solidFill>
                  <a:schemeClr val="accent6"/>
                </a:solidFill>
              </a:defRPr>
            </a:lvl3pPr>
            <a:lvl4pPr>
              <a:defRPr>
                <a:solidFill>
                  <a:schemeClr val="accent6"/>
                </a:solidFill>
              </a:defRPr>
            </a:lvl4pPr>
            <a:lvl5pPr>
              <a:defRPr>
                <a:solidFill>
                  <a:schemeClr val="accent6"/>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7385D2CB-EDE5-4010-96EC-1944ADFDD166}"/>
              </a:ext>
            </a:extLst>
          </p:cNvPr>
          <p:cNvSpPr/>
          <p:nvPr userDrawn="1"/>
        </p:nvSpPr>
        <p:spPr>
          <a:xfrm>
            <a:off x="0" y="-2"/>
            <a:ext cx="249382" cy="68580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2">
            <a:extLst>
              <a:ext uri="{FF2B5EF4-FFF2-40B4-BE49-F238E27FC236}">
                <a16:creationId xmlns:a16="http://schemas.microsoft.com/office/drawing/2014/main" id="{218DBFEF-21A0-46C7-B7EF-7B265A40A021}"/>
              </a:ext>
            </a:extLst>
          </p:cNvPr>
          <p:cNvPicPr>
            <a:picLocks noChangeAspect="1" noChangeArrowheads="1"/>
          </p:cNvPicPr>
          <p:nvPr userDrawn="1"/>
        </p:nvPicPr>
        <p:blipFill>
          <a:blip r:embed="rId2" cstate="hqprint">
            <a:extLst>
              <a:ext uri="{28A0092B-C50C-407E-A947-70E740481C1C}">
                <a14:useLocalDpi xmlns:a14="http://schemas.microsoft.com/office/drawing/2010/main" val="0"/>
              </a:ext>
            </a:extLst>
          </a:blip>
          <a:srcRect/>
          <a:stretch>
            <a:fillRect/>
          </a:stretch>
        </p:blipFill>
        <p:spPr bwMode="auto">
          <a:xfrm>
            <a:off x="10182225" y="6426890"/>
            <a:ext cx="1884513" cy="3339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1893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51FB13-4689-4F94-94BA-47188C943A27}"/>
              </a:ext>
            </a:extLst>
          </p:cNvPr>
          <p:cNvSpPr>
            <a:spLocks noGrp="1"/>
          </p:cNvSpPr>
          <p:nvPr>
            <p:ph type="ctrTitle"/>
          </p:nvPr>
        </p:nvSpPr>
        <p:spPr>
          <a:xfrm>
            <a:off x="1051559" y="1020618"/>
            <a:ext cx="4475018" cy="2387600"/>
          </a:xfrm>
        </p:spPr>
        <p:txBody>
          <a:bodyPr anchor="ctr">
            <a:normAutofit/>
          </a:bodyPr>
          <a:lstStyle>
            <a:lvl1pPr algn="l">
              <a:defRPr sz="4400"/>
            </a:lvl1pPr>
          </a:lstStyle>
          <a:p>
            <a:r>
              <a:rPr lang="en-US" dirty="0"/>
              <a:t>Click to edit Master title style</a:t>
            </a:r>
          </a:p>
        </p:txBody>
      </p:sp>
      <p:sp>
        <p:nvSpPr>
          <p:cNvPr id="3" name="Subtitle 2">
            <a:extLst>
              <a:ext uri="{FF2B5EF4-FFF2-40B4-BE49-F238E27FC236}">
                <a16:creationId xmlns:a16="http://schemas.microsoft.com/office/drawing/2014/main" id="{7DF7A8A3-9DFD-4A2A-A66E-E0EB424249A7}"/>
              </a:ext>
            </a:extLst>
          </p:cNvPr>
          <p:cNvSpPr>
            <a:spLocks noGrp="1"/>
          </p:cNvSpPr>
          <p:nvPr>
            <p:ph type="subTitle" idx="1"/>
          </p:nvPr>
        </p:nvSpPr>
        <p:spPr>
          <a:xfrm>
            <a:off x="7182197" y="1964430"/>
            <a:ext cx="4475018" cy="52107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7" name="Rectangle 6">
            <a:extLst>
              <a:ext uri="{FF2B5EF4-FFF2-40B4-BE49-F238E27FC236}">
                <a16:creationId xmlns:a16="http://schemas.microsoft.com/office/drawing/2014/main" id="{80987F72-FE5F-4F3D-8335-0CA3C1A9688A}"/>
              </a:ext>
            </a:extLst>
          </p:cNvPr>
          <p:cNvSpPr/>
          <p:nvPr userDrawn="1"/>
        </p:nvSpPr>
        <p:spPr>
          <a:xfrm>
            <a:off x="0" y="-1"/>
            <a:ext cx="249382" cy="17373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DD0B3A22-6964-4AEB-B8E3-C4453D20A145}"/>
              </a:ext>
            </a:extLst>
          </p:cNvPr>
          <p:cNvSpPr/>
          <p:nvPr userDrawn="1"/>
        </p:nvSpPr>
        <p:spPr>
          <a:xfrm>
            <a:off x="0" y="1691640"/>
            <a:ext cx="249382" cy="17373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AE2A4F19-ADBD-4FF3-BD82-3B0E09A0979F}"/>
              </a:ext>
            </a:extLst>
          </p:cNvPr>
          <p:cNvSpPr/>
          <p:nvPr userDrawn="1"/>
        </p:nvSpPr>
        <p:spPr>
          <a:xfrm>
            <a:off x="0" y="3383280"/>
            <a:ext cx="249382" cy="17373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EE9C417-9061-4BDD-85E1-889175C33882}"/>
              </a:ext>
            </a:extLst>
          </p:cNvPr>
          <p:cNvSpPr/>
          <p:nvPr userDrawn="1"/>
        </p:nvSpPr>
        <p:spPr>
          <a:xfrm>
            <a:off x="0" y="5120640"/>
            <a:ext cx="249382" cy="17373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888EBBA-ABE3-436E-9D55-FD10D494A19C}"/>
              </a:ext>
            </a:extLst>
          </p:cNvPr>
          <p:cNvSpPr/>
          <p:nvPr userDrawn="1"/>
        </p:nvSpPr>
        <p:spPr>
          <a:xfrm>
            <a:off x="6328757" y="2224967"/>
            <a:ext cx="712123" cy="6927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9DB22A2-3F2D-47E8-9046-D63E8816D339}"/>
              </a:ext>
            </a:extLst>
          </p:cNvPr>
          <p:cNvSpPr/>
          <p:nvPr userDrawn="1"/>
        </p:nvSpPr>
        <p:spPr>
          <a:xfrm>
            <a:off x="6328756" y="2884444"/>
            <a:ext cx="712123" cy="6927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ubtitle 2">
            <a:extLst>
              <a:ext uri="{FF2B5EF4-FFF2-40B4-BE49-F238E27FC236}">
                <a16:creationId xmlns:a16="http://schemas.microsoft.com/office/drawing/2014/main" id="{82FA55ED-164E-4524-B41E-16BBF4B872F0}"/>
              </a:ext>
            </a:extLst>
          </p:cNvPr>
          <p:cNvSpPr txBox="1">
            <a:spLocks/>
          </p:cNvSpPr>
          <p:nvPr userDrawn="1"/>
        </p:nvSpPr>
        <p:spPr>
          <a:xfrm>
            <a:off x="7182196" y="2658541"/>
            <a:ext cx="4475018" cy="521075"/>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a:t>Click to edit Master subtitle style</a:t>
            </a:r>
          </a:p>
        </p:txBody>
      </p:sp>
      <p:sp>
        <p:nvSpPr>
          <p:cNvPr id="14" name="Rectangle 13">
            <a:extLst>
              <a:ext uri="{FF2B5EF4-FFF2-40B4-BE49-F238E27FC236}">
                <a16:creationId xmlns:a16="http://schemas.microsoft.com/office/drawing/2014/main" id="{710E06BE-AC91-42F8-A63F-4FAFD107EB2B}"/>
              </a:ext>
            </a:extLst>
          </p:cNvPr>
          <p:cNvSpPr/>
          <p:nvPr userDrawn="1"/>
        </p:nvSpPr>
        <p:spPr>
          <a:xfrm>
            <a:off x="6328756" y="3543921"/>
            <a:ext cx="712123" cy="6927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Subtitle 2">
            <a:extLst>
              <a:ext uri="{FF2B5EF4-FFF2-40B4-BE49-F238E27FC236}">
                <a16:creationId xmlns:a16="http://schemas.microsoft.com/office/drawing/2014/main" id="{B967AEEE-EAA3-4F57-B6F4-BF71C7EAD2DD}"/>
              </a:ext>
            </a:extLst>
          </p:cNvPr>
          <p:cNvSpPr txBox="1">
            <a:spLocks/>
          </p:cNvSpPr>
          <p:nvPr userDrawn="1"/>
        </p:nvSpPr>
        <p:spPr>
          <a:xfrm>
            <a:off x="7182196" y="3318018"/>
            <a:ext cx="4475018" cy="521075"/>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a:t>Click to edit Master subtitle style</a:t>
            </a:r>
          </a:p>
        </p:txBody>
      </p:sp>
      <p:sp>
        <p:nvSpPr>
          <p:cNvPr id="16" name="Rectangle 15">
            <a:extLst>
              <a:ext uri="{FF2B5EF4-FFF2-40B4-BE49-F238E27FC236}">
                <a16:creationId xmlns:a16="http://schemas.microsoft.com/office/drawing/2014/main" id="{4BCBBD1E-ADDB-4B0C-A2B5-76277F3B9A4E}"/>
              </a:ext>
            </a:extLst>
          </p:cNvPr>
          <p:cNvSpPr/>
          <p:nvPr userDrawn="1"/>
        </p:nvSpPr>
        <p:spPr>
          <a:xfrm>
            <a:off x="6328755" y="4201939"/>
            <a:ext cx="712123" cy="6927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ubtitle 2">
            <a:extLst>
              <a:ext uri="{FF2B5EF4-FFF2-40B4-BE49-F238E27FC236}">
                <a16:creationId xmlns:a16="http://schemas.microsoft.com/office/drawing/2014/main" id="{AD7CE9B1-ABDB-493B-8E54-258381237D99}"/>
              </a:ext>
            </a:extLst>
          </p:cNvPr>
          <p:cNvSpPr txBox="1">
            <a:spLocks/>
          </p:cNvSpPr>
          <p:nvPr userDrawn="1"/>
        </p:nvSpPr>
        <p:spPr>
          <a:xfrm>
            <a:off x="7182196" y="3977495"/>
            <a:ext cx="4475018" cy="521075"/>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a:t>Click to edit Master subtitle style</a:t>
            </a:r>
          </a:p>
        </p:txBody>
      </p:sp>
    </p:spTree>
    <p:extLst>
      <p:ext uri="{BB962C8B-B14F-4D97-AF65-F5344CB8AC3E}">
        <p14:creationId xmlns:p14="http://schemas.microsoft.com/office/powerpoint/2010/main" val="26297347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385D2CB-EDE5-4010-96EC-1944ADFDD166}"/>
              </a:ext>
            </a:extLst>
          </p:cNvPr>
          <p:cNvSpPr/>
          <p:nvPr userDrawn="1"/>
        </p:nvSpPr>
        <p:spPr>
          <a:xfrm>
            <a:off x="4738255" y="0"/>
            <a:ext cx="7453745" cy="68580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52D5391-95C8-449E-81C8-299828118EE5}"/>
              </a:ext>
            </a:extLst>
          </p:cNvPr>
          <p:cNvSpPr>
            <a:spLocks noGrp="1"/>
          </p:cNvSpPr>
          <p:nvPr>
            <p:ph type="title"/>
          </p:nvPr>
        </p:nvSpPr>
        <p:spPr>
          <a:xfrm>
            <a:off x="4954384" y="365125"/>
            <a:ext cx="7032569" cy="1325563"/>
          </a:xfrm>
        </p:spPr>
        <p:txBody>
          <a:bodyPr/>
          <a:lstStyle>
            <a:lvl1pPr>
              <a:defRPr>
                <a:solidFill>
                  <a:schemeClr val="accent6"/>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4EF1FDA1-0836-46F8-B846-A10DBB79EFDD}"/>
              </a:ext>
            </a:extLst>
          </p:cNvPr>
          <p:cNvSpPr>
            <a:spLocks noGrp="1"/>
          </p:cNvSpPr>
          <p:nvPr>
            <p:ph idx="1"/>
          </p:nvPr>
        </p:nvSpPr>
        <p:spPr>
          <a:xfrm>
            <a:off x="4954383" y="1825625"/>
            <a:ext cx="7032569" cy="4667250"/>
          </a:xfrm>
        </p:spPr>
        <p:txBody>
          <a:bodyPr/>
          <a:lstStyle>
            <a:lvl1pPr>
              <a:defRPr>
                <a:solidFill>
                  <a:schemeClr val="accent6"/>
                </a:solidFill>
              </a:defRPr>
            </a:lvl1pPr>
            <a:lvl2pPr>
              <a:defRPr>
                <a:solidFill>
                  <a:schemeClr val="accent6"/>
                </a:solidFill>
              </a:defRPr>
            </a:lvl2pPr>
            <a:lvl3pPr>
              <a:defRPr>
                <a:solidFill>
                  <a:schemeClr val="accent6"/>
                </a:solidFill>
              </a:defRPr>
            </a:lvl3pPr>
            <a:lvl4pPr>
              <a:defRPr>
                <a:solidFill>
                  <a:schemeClr val="accent6"/>
                </a:solidFill>
              </a:defRPr>
            </a:lvl4pPr>
            <a:lvl5pPr>
              <a:defRPr>
                <a:solidFill>
                  <a:schemeClr val="accent6"/>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2">
            <a:extLst>
              <a:ext uri="{FF2B5EF4-FFF2-40B4-BE49-F238E27FC236}">
                <a16:creationId xmlns:a16="http://schemas.microsoft.com/office/drawing/2014/main" id="{1CE83D64-C67C-4283-A429-EF91FF2D58B0}"/>
              </a:ext>
            </a:extLst>
          </p:cNvPr>
          <p:cNvSpPr>
            <a:spLocks noGrp="1"/>
          </p:cNvSpPr>
          <p:nvPr>
            <p:ph idx="10" hasCustomPrompt="1"/>
          </p:nvPr>
        </p:nvSpPr>
        <p:spPr>
          <a:xfrm>
            <a:off x="199504" y="212725"/>
            <a:ext cx="4333704" cy="6445770"/>
          </a:xfrm>
        </p:spPr>
        <p:txBody>
          <a:bodyPr/>
          <a:lstStyle>
            <a:lvl1pPr marL="0" indent="0">
              <a:buNone/>
              <a:defRPr>
                <a:solidFill>
                  <a:schemeClr val="accent6"/>
                </a:solidFill>
              </a:defRPr>
            </a:lvl1pPr>
            <a:lvl2pPr>
              <a:defRPr>
                <a:solidFill>
                  <a:schemeClr val="accent6"/>
                </a:solidFill>
              </a:defRPr>
            </a:lvl2pPr>
            <a:lvl3pPr>
              <a:defRPr>
                <a:solidFill>
                  <a:schemeClr val="accent6"/>
                </a:solidFill>
              </a:defRPr>
            </a:lvl3pPr>
            <a:lvl4pPr>
              <a:defRPr>
                <a:solidFill>
                  <a:schemeClr val="accent6"/>
                </a:solidFill>
              </a:defRPr>
            </a:lvl4pPr>
            <a:lvl5pPr>
              <a:defRPr>
                <a:solidFill>
                  <a:schemeClr val="accent6"/>
                </a:solidFill>
              </a:defRPr>
            </a:lvl5pPr>
          </a:lstStyle>
          <a:p>
            <a:pPr lvl="0"/>
            <a:r>
              <a:rPr lang="en-US" dirty="0"/>
              <a:t>Click to add image</a:t>
            </a:r>
          </a:p>
        </p:txBody>
      </p:sp>
    </p:spTree>
    <p:extLst>
      <p:ext uri="{BB962C8B-B14F-4D97-AF65-F5344CB8AC3E}">
        <p14:creationId xmlns:p14="http://schemas.microsoft.com/office/powerpoint/2010/main" val="24031703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2_Section Header">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E9E266-A1C3-4405-B6AE-1077E6CB1993}"/>
              </a:ext>
            </a:extLst>
          </p:cNvPr>
          <p:cNvSpPr>
            <a:spLocks noGrp="1"/>
          </p:cNvSpPr>
          <p:nvPr>
            <p:ph type="title"/>
          </p:nvPr>
        </p:nvSpPr>
        <p:spPr>
          <a:xfrm>
            <a:off x="3890356" y="388779"/>
            <a:ext cx="7955857" cy="759142"/>
          </a:xfrm>
        </p:spPr>
        <p:txBody>
          <a:bodyPr anchor="t">
            <a:normAutofit/>
          </a:bodyPr>
          <a:lstStyle>
            <a:lvl1pPr>
              <a:defRPr sz="4000">
                <a:solidFill>
                  <a:schemeClr val="accent6"/>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C524A789-527E-44EE-B611-7B2866BFC076}"/>
              </a:ext>
            </a:extLst>
          </p:cNvPr>
          <p:cNvSpPr>
            <a:spLocks noGrp="1"/>
          </p:cNvSpPr>
          <p:nvPr>
            <p:ph type="body" idx="1"/>
          </p:nvPr>
        </p:nvSpPr>
        <p:spPr>
          <a:xfrm>
            <a:off x="3890355" y="1721572"/>
            <a:ext cx="7955857" cy="4747649"/>
          </a:xfrm>
        </p:spPr>
        <p:txBody>
          <a:bodyPr/>
          <a:lstStyle>
            <a:lvl1pPr marL="0" indent="0">
              <a:buNone/>
              <a:defRPr sz="2400">
                <a:solidFill>
                  <a:schemeClr val="accent6"/>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7" name="Rectangle 6">
            <a:extLst>
              <a:ext uri="{FF2B5EF4-FFF2-40B4-BE49-F238E27FC236}">
                <a16:creationId xmlns:a16="http://schemas.microsoft.com/office/drawing/2014/main" id="{77F702E3-9C07-4356-99EE-5D5256C94F31}"/>
              </a:ext>
            </a:extLst>
          </p:cNvPr>
          <p:cNvSpPr/>
          <p:nvPr userDrawn="1"/>
        </p:nvSpPr>
        <p:spPr>
          <a:xfrm>
            <a:off x="374073" y="0"/>
            <a:ext cx="3158836"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2">
            <a:extLst>
              <a:ext uri="{FF2B5EF4-FFF2-40B4-BE49-F238E27FC236}">
                <a16:creationId xmlns:a16="http://schemas.microsoft.com/office/drawing/2014/main" id="{09597CBF-14BC-4C9A-965A-6AD56F9B56A2}"/>
              </a:ext>
            </a:extLst>
          </p:cNvPr>
          <p:cNvSpPr>
            <a:spLocks noGrp="1"/>
          </p:cNvSpPr>
          <p:nvPr>
            <p:ph idx="11"/>
          </p:nvPr>
        </p:nvSpPr>
        <p:spPr>
          <a:xfrm>
            <a:off x="648392" y="2235749"/>
            <a:ext cx="2610197" cy="4351338"/>
          </a:xfrm>
        </p:spPr>
        <p:txBody>
          <a:bodyPr>
            <a:normAutofit/>
          </a:bodyPr>
          <a:lstStyle>
            <a:lvl1pPr marL="0" indent="0">
              <a:buNone/>
              <a:defRPr sz="1600">
                <a:solidFill>
                  <a:schemeClr val="accent6"/>
                </a:solidFill>
              </a:defRPr>
            </a:lvl1pPr>
            <a:lvl2pPr>
              <a:defRPr sz="1600">
                <a:solidFill>
                  <a:schemeClr val="accent6"/>
                </a:solidFill>
              </a:defRPr>
            </a:lvl2pPr>
            <a:lvl3pPr>
              <a:defRPr sz="1600">
                <a:solidFill>
                  <a:schemeClr val="accent6"/>
                </a:solidFill>
              </a:defRPr>
            </a:lvl3pPr>
            <a:lvl4pPr>
              <a:defRPr sz="1600">
                <a:solidFill>
                  <a:schemeClr val="accent6"/>
                </a:solidFill>
              </a:defRPr>
            </a:lvl4pPr>
            <a:lvl5pPr>
              <a:defRPr sz="1600">
                <a:solidFill>
                  <a:schemeClr val="accent6"/>
                </a:solidFill>
              </a:defRPr>
            </a:lvl5pPr>
          </a:lstStyle>
          <a:p>
            <a:pPr lvl="0"/>
            <a:r>
              <a:rPr lang="en-US" dirty="0"/>
              <a:t>Click to edit Master text styles</a:t>
            </a:r>
          </a:p>
        </p:txBody>
      </p:sp>
      <p:sp>
        <p:nvSpPr>
          <p:cNvPr id="5" name="Picture Placeholder 4">
            <a:extLst>
              <a:ext uri="{FF2B5EF4-FFF2-40B4-BE49-F238E27FC236}">
                <a16:creationId xmlns:a16="http://schemas.microsoft.com/office/drawing/2014/main" id="{B46609CB-DD36-4E77-9E0C-09EF24D1D285}"/>
              </a:ext>
            </a:extLst>
          </p:cNvPr>
          <p:cNvSpPr>
            <a:spLocks noGrp="1"/>
          </p:cNvSpPr>
          <p:nvPr>
            <p:ph type="pic" sz="quarter" idx="12"/>
          </p:nvPr>
        </p:nvSpPr>
        <p:spPr>
          <a:xfrm>
            <a:off x="648392" y="177281"/>
            <a:ext cx="2610197" cy="1881187"/>
          </a:xfrm>
        </p:spPr>
        <p:txBody>
          <a:bodyPr/>
          <a:lstStyle>
            <a:lvl1pPr>
              <a:defRPr>
                <a:solidFill>
                  <a:schemeClr val="accent6"/>
                </a:solidFill>
              </a:defRPr>
            </a:lvl1pPr>
          </a:lstStyle>
          <a:p>
            <a:endParaRPr lang="en-US" dirty="0"/>
          </a:p>
        </p:txBody>
      </p:sp>
      <p:pic>
        <p:nvPicPr>
          <p:cNvPr id="10" name="Picture 9">
            <a:extLst>
              <a:ext uri="{FF2B5EF4-FFF2-40B4-BE49-F238E27FC236}">
                <a16:creationId xmlns:a16="http://schemas.microsoft.com/office/drawing/2014/main" id="{7DF76D7C-6CC1-434D-82ED-81A389E2975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050401" y="6311900"/>
            <a:ext cx="1735610" cy="329090"/>
          </a:xfrm>
          <a:prstGeom prst="rect">
            <a:avLst/>
          </a:prstGeom>
        </p:spPr>
      </p:pic>
    </p:spTree>
    <p:extLst>
      <p:ext uri="{BB962C8B-B14F-4D97-AF65-F5344CB8AC3E}">
        <p14:creationId xmlns:p14="http://schemas.microsoft.com/office/powerpoint/2010/main" val="2068151631"/>
      </p:ext>
    </p:extLst>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twoObj" preserve="1">
  <p:cSld name="2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7B5F3E-ED15-4828-A6DA-2BF3DC276445}"/>
              </a:ext>
            </a:extLst>
          </p:cNvPr>
          <p:cNvSpPr>
            <a:spLocks noGrp="1"/>
          </p:cNvSpPr>
          <p:nvPr>
            <p:ph type="title"/>
          </p:nvPr>
        </p:nvSpPr>
        <p:spPr/>
        <p:txBody>
          <a:bodyPr/>
          <a:lstStyle>
            <a:lvl1pPr>
              <a:defRPr>
                <a:solidFill>
                  <a:schemeClr val="accent6"/>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666AF3C1-FE7F-4554-B459-79AD3D1F2EB9}"/>
              </a:ext>
            </a:extLst>
          </p:cNvPr>
          <p:cNvSpPr>
            <a:spLocks noGrp="1"/>
          </p:cNvSpPr>
          <p:nvPr>
            <p:ph sz="half" idx="1"/>
          </p:nvPr>
        </p:nvSpPr>
        <p:spPr>
          <a:xfrm>
            <a:off x="838200" y="1825625"/>
            <a:ext cx="5181600" cy="4351338"/>
          </a:xfrm>
        </p:spPr>
        <p:txBody>
          <a:bodyPr/>
          <a:lstStyle>
            <a:lvl1pPr>
              <a:defRPr>
                <a:solidFill>
                  <a:schemeClr val="accent6"/>
                </a:solidFill>
              </a:defRPr>
            </a:lvl1pPr>
            <a:lvl2pPr>
              <a:defRPr>
                <a:solidFill>
                  <a:schemeClr val="accent6"/>
                </a:solidFill>
              </a:defRPr>
            </a:lvl2pPr>
            <a:lvl3pPr>
              <a:defRPr>
                <a:solidFill>
                  <a:schemeClr val="accent6"/>
                </a:solidFill>
              </a:defRPr>
            </a:lvl3pPr>
            <a:lvl4pPr>
              <a:defRPr>
                <a:solidFill>
                  <a:schemeClr val="accent6"/>
                </a:solidFill>
              </a:defRPr>
            </a:lvl4pPr>
            <a:lvl5pPr>
              <a:defRPr>
                <a:solidFill>
                  <a:schemeClr val="accent6"/>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24FC1429-0DA2-42E3-A05D-72159BD57551}"/>
              </a:ext>
            </a:extLst>
          </p:cNvPr>
          <p:cNvSpPr>
            <a:spLocks noGrp="1"/>
          </p:cNvSpPr>
          <p:nvPr>
            <p:ph sz="half" idx="2"/>
          </p:nvPr>
        </p:nvSpPr>
        <p:spPr>
          <a:xfrm>
            <a:off x="6172200" y="1825625"/>
            <a:ext cx="5181600" cy="4351338"/>
          </a:xfrm>
        </p:spPr>
        <p:txBody>
          <a:bodyPr/>
          <a:lstStyle>
            <a:lvl1pPr>
              <a:defRPr>
                <a:solidFill>
                  <a:schemeClr val="accent6"/>
                </a:solidFill>
              </a:defRPr>
            </a:lvl1pPr>
            <a:lvl2pPr>
              <a:defRPr>
                <a:solidFill>
                  <a:schemeClr val="accent6"/>
                </a:solidFill>
              </a:defRPr>
            </a:lvl2pPr>
            <a:lvl3pPr>
              <a:defRPr>
                <a:solidFill>
                  <a:schemeClr val="accent6"/>
                </a:solidFill>
              </a:defRPr>
            </a:lvl3pPr>
            <a:lvl4pPr>
              <a:defRPr>
                <a:solidFill>
                  <a:schemeClr val="accent6"/>
                </a:solidFill>
              </a:defRPr>
            </a:lvl4pPr>
            <a:lvl5pPr>
              <a:defRPr>
                <a:solidFill>
                  <a:schemeClr val="accent6"/>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Rectangle 7">
            <a:extLst>
              <a:ext uri="{FF2B5EF4-FFF2-40B4-BE49-F238E27FC236}">
                <a16:creationId xmlns:a16="http://schemas.microsoft.com/office/drawing/2014/main" id="{E4451221-2309-450F-936A-BDF489F7A290}"/>
              </a:ext>
            </a:extLst>
          </p:cNvPr>
          <p:cNvSpPr/>
          <p:nvPr userDrawn="1"/>
        </p:nvSpPr>
        <p:spPr>
          <a:xfrm>
            <a:off x="0" y="-2"/>
            <a:ext cx="249382" cy="68580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2">
            <a:extLst>
              <a:ext uri="{FF2B5EF4-FFF2-40B4-BE49-F238E27FC236}">
                <a16:creationId xmlns:a16="http://schemas.microsoft.com/office/drawing/2014/main" id="{DE787258-D89E-4CB4-A25A-09FC272AA1B4}"/>
              </a:ext>
            </a:extLst>
          </p:cNvPr>
          <p:cNvPicPr>
            <a:picLocks noChangeAspect="1" noChangeArrowheads="1"/>
          </p:cNvPicPr>
          <p:nvPr userDrawn="1"/>
        </p:nvPicPr>
        <p:blipFill>
          <a:blip r:embed="rId2" cstate="hqprint">
            <a:extLst>
              <a:ext uri="{28A0092B-C50C-407E-A947-70E740481C1C}">
                <a14:useLocalDpi xmlns:a14="http://schemas.microsoft.com/office/drawing/2010/main" val="0"/>
              </a:ext>
            </a:extLst>
          </a:blip>
          <a:srcRect/>
          <a:stretch>
            <a:fillRect/>
          </a:stretch>
        </p:blipFill>
        <p:spPr bwMode="auto">
          <a:xfrm>
            <a:off x="10182225" y="6426890"/>
            <a:ext cx="1884513" cy="3339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009808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Only" preserve="1">
  <p:cSld name="2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AA7972-A25D-4E9B-BB04-1B4D7E924245}"/>
              </a:ext>
            </a:extLst>
          </p:cNvPr>
          <p:cNvSpPr>
            <a:spLocks noGrp="1"/>
          </p:cNvSpPr>
          <p:nvPr>
            <p:ph type="title"/>
          </p:nvPr>
        </p:nvSpPr>
        <p:spPr/>
        <p:txBody>
          <a:bodyPr/>
          <a:lstStyle>
            <a:lvl1pPr>
              <a:defRPr>
                <a:solidFill>
                  <a:schemeClr val="accent6"/>
                </a:solidFill>
              </a:defRPr>
            </a:lvl1pPr>
          </a:lstStyle>
          <a:p>
            <a:r>
              <a:rPr lang="en-US" dirty="0"/>
              <a:t>Click to edit Master title style</a:t>
            </a:r>
          </a:p>
        </p:txBody>
      </p:sp>
      <p:sp>
        <p:nvSpPr>
          <p:cNvPr id="6" name="Rectangle 5">
            <a:extLst>
              <a:ext uri="{FF2B5EF4-FFF2-40B4-BE49-F238E27FC236}">
                <a16:creationId xmlns:a16="http://schemas.microsoft.com/office/drawing/2014/main" id="{7675840E-4BA4-49B3-B8C8-89FBE1A0140B}"/>
              </a:ext>
            </a:extLst>
          </p:cNvPr>
          <p:cNvSpPr/>
          <p:nvPr userDrawn="1"/>
        </p:nvSpPr>
        <p:spPr>
          <a:xfrm>
            <a:off x="0" y="-2"/>
            <a:ext cx="249382" cy="68580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a:extLst>
              <a:ext uri="{FF2B5EF4-FFF2-40B4-BE49-F238E27FC236}">
                <a16:creationId xmlns:a16="http://schemas.microsoft.com/office/drawing/2014/main" id="{D9CC2BEC-412C-4752-B1FC-967039C36864}"/>
              </a:ext>
            </a:extLst>
          </p:cNvPr>
          <p:cNvPicPr>
            <a:picLocks noChangeAspect="1" noChangeArrowheads="1"/>
          </p:cNvPicPr>
          <p:nvPr userDrawn="1"/>
        </p:nvPicPr>
        <p:blipFill>
          <a:blip r:embed="rId2" cstate="hqprint">
            <a:extLst>
              <a:ext uri="{28A0092B-C50C-407E-A947-70E740481C1C}">
                <a14:useLocalDpi xmlns:a14="http://schemas.microsoft.com/office/drawing/2010/main" val="0"/>
              </a:ext>
            </a:extLst>
          </a:blip>
          <a:srcRect/>
          <a:stretch>
            <a:fillRect/>
          </a:stretch>
        </p:blipFill>
        <p:spPr bwMode="auto">
          <a:xfrm>
            <a:off x="10182225" y="6426890"/>
            <a:ext cx="1884513" cy="3339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561707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blank" preserve="1">
  <p:cSld name="2_Blan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7980CF7-5534-447D-A8F9-4D975A70296C}"/>
              </a:ext>
            </a:extLst>
          </p:cNvPr>
          <p:cNvSpPr/>
          <p:nvPr userDrawn="1"/>
        </p:nvSpPr>
        <p:spPr>
          <a:xfrm>
            <a:off x="0" y="-2"/>
            <a:ext cx="249382" cy="68580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2">
            <a:extLst>
              <a:ext uri="{FF2B5EF4-FFF2-40B4-BE49-F238E27FC236}">
                <a16:creationId xmlns:a16="http://schemas.microsoft.com/office/drawing/2014/main" id="{151DE29F-CAA7-4131-8A3E-96ADF3FF8859}"/>
              </a:ext>
            </a:extLst>
          </p:cNvPr>
          <p:cNvPicPr>
            <a:picLocks noChangeAspect="1" noChangeArrowheads="1"/>
          </p:cNvPicPr>
          <p:nvPr userDrawn="1"/>
        </p:nvPicPr>
        <p:blipFill>
          <a:blip r:embed="rId2" cstate="hqprint">
            <a:extLst>
              <a:ext uri="{28A0092B-C50C-407E-A947-70E740481C1C}">
                <a14:useLocalDpi xmlns:a14="http://schemas.microsoft.com/office/drawing/2010/main" val="0"/>
              </a:ext>
            </a:extLst>
          </a:blip>
          <a:srcRect/>
          <a:stretch>
            <a:fillRect/>
          </a:stretch>
        </p:blipFill>
        <p:spPr bwMode="auto">
          <a:xfrm>
            <a:off x="10182225" y="6426890"/>
            <a:ext cx="1884513" cy="3339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779986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objTx" preserve="1">
  <p:cSld name="2_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620CB-3BEE-4D7B-B8C8-89E5AD964503}"/>
              </a:ext>
            </a:extLst>
          </p:cNvPr>
          <p:cNvSpPr>
            <a:spLocks noGrp="1"/>
          </p:cNvSpPr>
          <p:nvPr>
            <p:ph type="title"/>
          </p:nvPr>
        </p:nvSpPr>
        <p:spPr>
          <a:xfrm>
            <a:off x="839788" y="457200"/>
            <a:ext cx="3932237" cy="1600200"/>
          </a:xfrm>
        </p:spPr>
        <p:txBody>
          <a:bodyPr anchor="b"/>
          <a:lstStyle>
            <a:lvl1pPr>
              <a:defRPr sz="3200">
                <a:solidFill>
                  <a:schemeClr val="accent6"/>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1B77F7FB-D83F-4178-9EB7-6A65486A5537}"/>
              </a:ext>
            </a:extLst>
          </p:cNvPr>
          <p:cNvSpPr>
            <a:spLocks noGrp="1"/>
          </p:cNvSpPr>
          <p:nvPr>
            <p:ph idx="1"/>
          </p:nvPr>
        </p:nvSpPr>
        <p:spPr>
          <a:xfrm>
            <a:off x="5183188" y="987425"/>
            <a:ext cx="6172200" cy="4873625"/>
          </a:xfrm>
        </p:spPr>
        <p:txBody>
          <a:bodyPr/>
          <a:lstStyle>
            <a:lvl1pPr>
              <a:defRPr sz="3200">
                <a:solidFill>
                  <a:schemeClr val="accent6"/>
                </a:solidFill>
              </a:defRPr>
            </a:lvl1pPr>
            <a:lvl2pPr>
              <a:defRPr sz="2800">
                <a:solidFill>
                  <a:schemeClr val="accent6"/>
                </a:solidFill>
              </a:defRPr>
            </a:lvl2pPr>
            <a:lvl3pPr>
              <a:defRPr sz="2400">
                <a:solidFill>
                  <a:schemeClr val="accent6"/>
                </a:solidFill>
              </a:defRPr>
            </a:lvl3pPr>
            <a:lvl4pPr>
              <a:defRPr sz="2000">
                <a:solidFill>
                  <a:schemeClr val="accent6"/>
                </a:solidFill>
              </a:defRPr>
            </a:lvl4pPr>
            <a:lvl5pPr>
              <a:defRPr sz="2000">
                <a:solidFill>
                  <a:schemeClr val="accent6"/>
                </a:solidFill>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FEAA45F0-3B69-4C83-8301-39328A15550A}"/>
              </a:ext>
            </a:extLst>
          </p:cNvPr>
          <p:cNvSpPr>
            <a:spLocks noGrp="1"/>
          </p:cNvSpPr>
          <p:nvPr>
            <p:ph type="body" sz="half" idx="2"/>
          </p:nvPr>
        </p:nvSpPr>
        <p:spPr>
          <a:xfrm>
            <a:off x="839788" y="2057400"/>
            <a:ext cx="3932237" cy="3811588"/>
          </a:xfrm>
        </p:spPr>
        <p:txBody>
          <a:bodyPr/>
          <a:lstStyle>
            <a:lvl1pPr marL="0" indent="0">
              <a:buNone/>
              <a:defRPr sz="1600">
                <a:solidFill>
                  <a:schemeClr val="accent6"/>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8" name="Rectangle 7">
            <a:extLst>
              <a:ext uri="{FF2B5EF4-FFF2-40B4-BE49-F238E27FC236}">
                <a16:creationId xmlns:a16="http://schemas.microsoft.com/office/drawing/2014/main" id="{FC9994E7-67D3-49AD-88FE-4DBE4D9B9EC5}"/>
              </a:ext>
            </a:extLst>
          </p:cNvPr>
          <p:cNvSpPr/>
          <p:nvPr userDrawn="1"/>
        </p:nvSpPr>
        <p:spPr>
          <a:xfrm>
            <a:off x="0" y="-2"/>
            <a:ext cx="249382" cy="68580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2">
            <a:extLst>
              <a:ext uri="{FF2B5EF4-FFF2-40B4-BE49-F238E27FC236}">
                <a16:creationId xmlns:a16="http://schemas.microsoft.com/office/drawing/2014/main" id="{86AC2F4B-284A-4783-8499-E5BCF4C6BA76}"/>
              </a:ext>
            </a:extLst>
          </p:cNvPr>
          <p:cNvPicPr>
            <a:picLocks noChangeAspect="1" noChangeArrowheads="1"/>
          </p:cNvPicPr>
          <p:nvPr userDrawn="1"/>
        </p:nvPicPr>
        <p:blipFill>
          <a:blip r:embed="rId2" cstate="hqprint">
            <a:extLst>
              <a:ext uri="{28A0092B-C50C-407E-A947-70E740481C1C}">
                <a14:useLocalDpi xmlns:a14="http://schemas.microsoft.com/office/drawing/2010/main" val="0"/>
              </a:ext>
            </a:extLst>
          </a:blip>
          <a:srcRect/>
          <a:stretch>
            <a:fillRect/>
          </a:stretch>
        </p:blipFill>
        <p:spPr bwMode="auto">
          <a:xfrm>
            <a:off x="10182225" y="6426890"/>
            <a:ext cx="1884513" cy="3339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815369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picTx" preserve="1">
  <p:cSld name="2_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6442A6-4171-4236-989B-F874440A0BB2}"/>
              </a:ext>
            </a:extLst>
          </p:cNvPr>
          <p:cNvSpPr>
            <a:spLocks noGrp="1"/>
          </p:cNvSpPr>
          <p:nvPr>
            <p:ph type="title"/>
          </p:nvPr>
        </p:nvSpPr>
        <p:spPr>
          <a:xfrm>
            <a:off x="839788" y="457200"/>
            <a:ext cx="3932237" cy="1600200"/>
          </a:xfrm>
        </p:spPr>
        <p:txBody>
          <a:bodyPr anchor="b"/>
          <a:lstStyle>
            <a:lvl1pPr>
              <a:defRPr sz="3200">
                <a:solidFill>
                  <a:schemeClr val="accent6"/>
                </a:solidFill>
              </a:defRPr>
            </a:lvl1pPr>
          </a:lstStyle>
          <a:p>
            <a:r>
              <a:rPr lang="en-US" dirty="0"/>
              <a:t>Click to edit Master title style</a:t>
            </a:r>
          </a:p>
        </p:txBody>
      </p:sp>
      <p:sp>
        <p:nvSpPr>
          <p:cNvPr id="3" name="Picture Placeholder 2">
            <a:extLst>
              <a:ext uri="{FF2B5EF4-FFF2-40B4-BE49-F238E27FC236}">
                <a16:creationId xmlns:a16="http://schemas.microsoft.com/office/drawing/2014/main" id="{8017694E-20AB-4B81-BD3D-760431D0829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8B8596FE-8A56-485D-BED2-DB338034461A}"/>
              </a:ext>
            </a:extLst>
          </p:cNvPr>
          <p:cNvSpPr>
            <a:spLocks noGrp="1"/>
          </p:cNvSpPr>
          <p:nvPr>
            <p:ph type="body" sz="half" idx="2"/>
          </p:nvPr>
        </p:nvSpPr>
        <p:spPr>
          <a:xfrm>
            <a:off x="839788" y="2057400"/>
            <a:ext cx="3932237" cy="3811588"/>
          </a:xfrm>
        </p:spPr>
        <p:txBody>
          <a:bodyPr/>
          <a:lstStyle>
            <a:lvl1pPr marL="0" indent="0">
              <a:buNone/>
              <a:defRPr sz="1600">
                <a:solidFill>
                  <a:schemeClr val="accent6"/>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8" name="Rectangle 7">
            <a:extLst>
              <a:ext uri="{FF2B5EF4-FFF2-40B4-BE49-F238E27FC236}">
                <a16:creationId xmlns:a16="http://schemas.microsoft.com/office/drawing/2014/main" id="{9D29865E-C80D-48C4-9085-4BDE85F4146E}"/>
              </a:ext>
            </a:extLst>
          </p:cNvPr>
          <p:cNvSpPr/>
          <p:nvPr userDrawn="1"/>
        </p:nvSpPr>
        <p:spPr>
          <a:xfrm>
            <a:off x="0" y="-2"/>
            <a:ext cx="249382" cy="68580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2">
            <a:extLst>
              <a:ext uri="{FF2B5EF4-FFF2-40B4-BE49-F238E27FC236}">
                <a16:creationId xmlns:a16="http://schemas.microsoft.com/office/drawing/2014/main" id="{010DA5A6-6D33-4097-AA02-84D4A0F8448D}"/>
              </a:ext>
            </a:extLst>
          </p:cNvPr>
          <p:cNvPicPr>
            <a:picLocks noChangeAspect="1" noChangeArrowheads="1"/>
          </p:cNvPicPr>
          <p:nvPr userDrawn="1"/>
        </p:nvPicPr>
        <p:blipFill>
          <a:blip r:embed="rId2" cstate="hqprint">
            <a:extLst>
              <a:ext uri="{28A0092B-C50C-407E-A947-70E740481C1C}">
                <a14:useLocalDpi xmlns:a14="http://schemas.microsoft.com/office/drawing/2010/main" val="0"/>
              </a:ext>
            </a:extLst>
          </a:blip>
          <a:srcRect/>
          <a:stretch>
            <a:fillRect/>
          </a:stretch>
        </p:blipFill>
        <p:spPr bwMode="auto">
          <a:xfrm>
            <a:off x="10182225" y="6426890"/>
            <a:ext cx="1884513" cy="3339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052688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obj" preserve="1">
  <p:cSld name="6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2D5391-95C8-449E-81C8-299828118EE5}"/>
              </a:ext>
            </a:extLst>
          </p:cNvPr>
          <p:cNvSpPr>
            <a:spLocks noGrp="1"/>
          </p:cNvSpPr>
          <p:nvPr>
            <p:ph type="title"/>
          </p:nvPr>
        </p:nvSpPr>
        <p:spPr/>
        <p:txBody>
          <a:bodyPr/>
          <a:lstStyle>
            <a:lvl1pPr>
              <a:defRPr>
                <a:solidFill>
                  <a:schemeClr val="accent4"/>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4EF1FDA1-0836-46F8-B846-A10DBB79EFDD}"/>
              </a:ext>
            </a:extLst>
          </p:cNvPr>
          <p:cNvSpPr>
            <a:spLocks noGrp="1"/>
          </p:cNvSpPr>
          <p:nvPr>
            <p:ph idx="1"/>
          </p:nvPr>
        </p:nvSpPr>
        <p:spPr/>
        <p:txBody>
          <a:bodyPr/>
          <a:lstStyle>
            <a:lvl1pPr>
              <a:defRPr>
                <a:solidFill>
                  <a:schemeClr val="accent6"/>
                </a:solidFill>
              </a:defRPr>
            </a:lvl1pPr>
            <a:lvl2pPr>
              <a:defRPr>
                <a:solidFill>
                  <a:schemeClr val="accent6"/>
                </a:solidFill>
              </a:defRPr>
            </a:lvl2pPr>
            <a:lvl3pPr>
              <a:defRPr>
                <a:solidFill>
                  <a:schemeClr val="accent6"/>
                </a:solidFill>
              </a:defRPr>
            </a:lvl3pPr>
            <a:lvl4pPr>
              <a:defRPr>
                <a:solidFill>
                  <a:schemeClr val="accent6"/>
                </a:solidFill>
              </a:defRPr>
            </a:lvl4pPr>
            <a:lvl5pPr>
              <a:defRPr>
                <a:solidFill>
                  <a:schemeClr val="accent6"/>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7385D2CB-EDE5-4010-96EC-1944ADFDD166}"/>
              </a:ext>
            </a:extLst>
          </p:cNvPr>
          <p:cNvSpPr/>
          <p:nvPr userDrawn="1"/>
        </p:nvSpPr>
        <p:spPr>
          <a:xfrm>
            <a:off x="0" y="-2"/>
            <a:ext cx="249382" cy="685800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2">
            <a:extLst>
              <a:ext uri="{FF2B5EF4-FFF2-40B4-BE49-F238E27FC236}">
                <a16:creationId xmlns:a16="http://schemas.microsoft.com/office/drawing/2014/main" id="{EF339138-F4CD-4A38-BAA0-8E56FFF21C1E}"/>
              </a:ext>
            </a:extLst>
          </p:cNvPr>
          <p:cNvPicPr>
            <a:picLocks noChangeAspect="1" noChangeArrowheads="1"/>
          </p:cNvPicPr>
          <p:nvPr userDrawn="1"/>
        </p:nvPicPr>
        <p:blipFill>
          <a:blip r:embed="rId2" cstate="hqprint">
            <a:extLst>
              <a:ext uri="{28A0092B-C50C-407E-A947-70E740481C1C}">
                <a14:useLocalDpi xmlns:a14="http://schemas.microsoft.com/office/drawing/2010/main" val="0"/>
              </a:ext>
            </a:extLst>
          </a:blip>
          <a:srcRect/>
          <a:stretch>
            <a:fillRect/>
          </a:stretch>
        </p:blipFill>
        <p:spPr bwMode="auto">
          <a:xfrm>
            <a:off x="10182225" y="6426890"/>
            <a:ext cx="1884513" cy="3339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076700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385D2CB-EDE5-4010-96EC-1944ADFDD166}"/>
              </a:ext>
            </a:extLst>
          </p:cNvPr>
          <p:cNvSpPr/>
          <p:nvPr userDrawn="1"/>
        </p:nvSpPr>
        <p:spPr>
          <a:xfrm>
            <a:off x="4738255" y="0"/>
            <a:ext cx="7453745" cy="6858001"/>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52D5391-95C8-449E-81C8-299828118EE5}"/>
              </a:ext>
            </a:extLst>
          </p:cNvPr>
          <p:cNvSpPr>
            <a:spLocks noGrp="1"/>
          </p:cNvSpPr>
          <p:nvPr>
            <p:ph type="title"/>
          </p:nvPr>
        </p:nvSpPr>
        <p:spPr>
          <a:xfrm>
            <a:off x="4954384" y="365125"/>
            <a:ext cx="7032569" cy="1325563"/>
          </a:xfrm>
        </p:spPr>
        <p:txBody>
          <a:bodyPr/>
          <a:lstStyle>
            <a:lvl1pPr>
              <a:defRPr>
                <a:solidFill>
                  <a:schemeClr val="bg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4EF1FDA1-0836-46F8-B846-A10DBB79EFDD}"/>
              </a:ext>
            </a:extLst>
          </p:cNvPr>
          <p:cNvSpPr>
            <a:spLocks noGrp="1"/>
          </p:cNvSpPr>
          <p:nvPr>
            <p:ph idx="1"/>
          </p:nvPr>
        </p:nvSpPr>
        <p:spPr>
          <a:xfrm>
            <a:off x="4954383" y="1825625"/>
            <a:ext cx="7032569" cy="466725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2">
            <a:extLst>
              <a:ext uri="{FF2B5EF4-FFF2-40B4-BE49-F238E27FC236}">
                <a16:creationId xmlns:a16="http://schemas.microsoft.com/office/drawing/2014/main" id="{1CE83D64-C67C-4283-A429-EF91FF2D58B0}"/>
              </a:ext>
            </a:extLst>
          </p:cNvPr>
          <p:cNvSpPr>
            <a:spLocks noGrp="1"/>
          </p:cNvSpPr>
          <p:nvPr>
            <p:ph idx="10" hasCustomPrompt="1"/>
          </p:nvPr>
        </p:nvSpPr>
        <p:spPr>
          <a:xfrm>
            <a:off x="199504" y="212725"/>
            <a:ext cx="4333704" cy="6445770"/>
          </a:xfrm>
        </p:spPr>
        <p:txBody>
          <a:bodyPr/>
          <a:lstStyle>
            <a:lvl1pPr marL="0" indent="0">
              <a:buNone/>
              <a:defRPr>
                <a:solidFill>
                  <a:schemeClr val="accent4"/>
                </a:solidFill>
              </a:defRPr>
            </a:lvl1pPr>
            <a:lvl2pPr>
              <a:defRPr>
                <a:solidFill>
                  <a:schemeClr val="accent6"/>
                </a:solidFill>
              </a:defRPr>
            </a:lvl2pPr>
            <a:lvl3pPr>
              <a:defRPr>
                <a:solidFill>
                  <a:schemeClr val="accent6"/>
                </a:solidFill>
              </a:defRPr>
            </a:lvl3pPr>
            <a:lvl4pPr>
              <a:defRPr>
                <a:solidFill>
                  <a:schemeClr val="accent6"/>
                </a:solidFill>
              </a:defRPr>
            </a:lvl4pPr>
            <a:lvl5pPr>
              <a:defRPr>
                <a:solidFill>
                  <a:schemeClr val="accent6"/>
                </a:solidFill>
              </a:defRPr>
            </a:lvl5pPr>
          </a:lstStyle>
          <a:p>
            <a:pPr lvl="0"/>
            <a:r>
              <a:rPr lang="en-US" dirty="0"/>
              <a:t>Click to add image</a:t>
            </a:r>
          </a:p>
        </p:txBody>
      </p:sp>
    </p:spTree>
    <p:extLst>
      <p:ext uri="{BB962C8B-B14F-4D97-AF65-F5344CB8AC3E}">
        <p14:creationId xmlns:p14="http://schemas.microsoft.com/office/powerpoint/2010/main" val="7037719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3_Section Header">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E9E266-A1C3-4405-B6AE-1077E6CB1993}"/>
              </a:ext>
            </a:extLst>
          </p:cNvPr>
          <p:cNvSpPr>
            <a:spLocks noGrp="1"/>
          </p:cNvSpPr>
          <p:nvPr>
            <p:ph type="title"/>
          </p:nvPr>
        </p:nvSpPr>
        <p:spPr>
          <a:xfrm>
            <a:off x="3890356" y="388779"/>
            <a:ext cx="7955857" cy="759142"/>
          </a:xfrm>
        </p:spPr>
        <p:txBody>
          <a:bodyPr anchor="t">
            <a:normAutofit/>
          </a:bodyPr>
          <a:lstStyle>
            <a:lvl1pPr>
              <a:defRPr sz="4000">
                <a:solidFill>
                  <a:schemeClr val="accent6"/>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C524A789-527E-44EE-B611-7B2866BFC076}"/>
              </a:ext>
            </a:extLst>
          </p:cNvPr>
          <p:cNvSpPr>
            <a:spLocks noGrp="1"/>
          </p:cNvSpPr>
          <p:nvPr>
            <p:ph type="body" idx="1"/>
          </p:nvPr>
        </p:nvSpPr>
        <p:spPr>
          <a:xfrm>
            <a:off x="3890355" y="1721572"/>
            <a:ext cx="7955857" cy="4747649"/>
          </a:xfrm>
        </p:spPr>
        <p:txBody>
          <a:bodyPr/>
          <a:lstStyle>
            <a:lvl1pPr marL="0" indent="0">
              <a:buNone/>
              <a:defRPr sz="2400">
                <a:solidFill>
                  <a:schemeClr val="accent6"/>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7" name="Rectangle 6">
            <a:extLst>
              <a:ext uri="{FF2B5EF4-FFF2-40B4-BE49-F238E27FC236}">
                <a16:creationId xmlns:a16="http://schemas.microsoft.com/office/drawing/2014/main" id="{77F702E3-9C07-4356-99EE-5D5256C94F31}"/>
              </a:ext>
            </a:extLst>
          </p:cNvPr>
          <p:cNvSpPr/>
          <p:nvPr userDrawn="1"/>
        </p:nvSpPr>
        <p:spPr>
          <a:xfrm>
            <a:off x="374073" y="0"/>
            <a:ext cx="3158836"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2">
            <a:extLst>
              <a:ext uri="{FF2B5EF4-FFF2-40B4-BE49-F238E27FC236}">
                <a16:creationId xmlns:a16="http://schemas.microsoft.com/office/drawing/2014/main" id="{09597CBF-14BC-4C9A-965A-6AD56F9B56A2}"/>
              </a:ext>
            </a:extLst>
          </p:cNvPr>
          <p:cNvSpPr>
            <a:spLocks noGrp="1"/>
          </p:cNvSpPr>
          <p:nvPr>
            <p:ph idx="11"/>
          </p:nvPr>
        </p:nvSpPr>
        <p:spPr>
          <a:xfrm>
            <a:off x="648392" y="2235749"/>
            <a:ext cx="2610197" cy="4351338"/>
          </a:xfrm>
        </p:spPr>
        <p:txBody>
          <a:bodyPr>
            <a:normAutofit/>
          </a:bodyPr>
          <a:lstStyle>
            <a:lvl1pPr marL="0" indent="0">
              <a:buNone/>
              <a:defRPr sz="1600">
                <a:solidFill>
                  <a:schemeClr val="accent4"/>
                </a:solidFill>
              </a:defRPr>
            </a:lvl1pPr>
            <a:lvl2pPr>
              <a:defRPr sz="1600">
                <a:solidFill>
                  <a:schemeClr val="accent6"/>
                </a:solidFill>
              </a:defRPr>
            </a:lvl2pPr>
            <a:lvl3pPr>
              <a:defRPr sz="1600">
                <a:solidFill>
                  <a:schemeClr val="accent6"/>
                </a:solidFill>
              </a:defRPr>
            </a:lvl3pPr>
            <a:lvl4pPr>
              <a:defRPr sz="1600">
                <a:solidFill>
                  <a:schemeClr val="accent6"/>
                </a:solidFill>
              </a:defRPr>
            </a:lvl4pPr>
            <a:lvl5pPr>
              <a:defRPr sz="1600">
                <a:solidFill>
                  <a:schemeClr val="accent6"/>
                </a:solidFill>
              </a:defRPr>
            </a:lvl5pPr>
          </a:lstStyle>
          <a:p>
            <a:pPr lvl="0"/>
            <a:r>
              <a:rPr lang="en-US" dirty="0"/>
              <a:t>Click to edit Master text styles</a:t>
            </a:r>
          </a:p>
        </p:txBody>
      </p:sp>
      <p:sp>
        <p:nvSpPr>
          <p:cNvPr id="5" name="Picture Placeholder 4">
            <a:extLst>
              <a:ext uri="{FF2B5EF4-FFF2-40B4-BE49-F238E27FC236}">
                <a16:creationId xmlns:a16="http://schemas.microsoft.com/office/drawing/2014/main" id="{B46609CB-DD36-4E77-9E0C-09EF24D1D285}"/>
              </a:ext>
            </a:extLst>
          </p:cNvPr>
          <p:cNvSpPr>
            <a:spLocks noGrp="1"/>
          </p:cNvSpPr>
          <p:nvPr>
            <p:ph type="pic" sz="quarter" idx="12"/>
          </p:nvPr>
        </p:nvSpPr>
        <p:spPr>
          <a:xfrm>
            <a:off x="648392" y="177281"/>
            <a:ext cx="2610197" cy="1881187"/>
          </a:xfrm>
        </p:spPr>
        <p:txBody>
          <a:bodyPr/>
          <a:lstStyle>
            <a:lvl1pPr>
              <a:defRPr>
                <a:solidFill>
                  <a:schemeClr val="accent6"/>
                </a:solidFill>
              </a:defRPr>
            </a:lvl1pPr>
          </a:lstStyle>
          <a:p>
            <a:endParaRPr lang="en-US" dirty="0"/>
          </a:p>
        </p:txBody>
      </p:sp>
      <p:pic>
        <p:nvPicPr>
          <p:cNvPr id="10" name="Picture 9">
            <a:extLst>
              <a:ext uri="{FF2B5EF4-FFF2-40B4-BE49-F238E27FC236}">
                <a16:creationId xmlns:a16="http://schemas.microsoft.com/office/drawing/2014/main" id="{7CF05D92-CBE9-4A5A-AA36-0E65B51C74E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050401" y="6311900"/>
            <a:ext cx="1735610" cy="329090"/>
          </a:xfrm>
          <a:prstGeom prst="rect">
            <a:avLst/>
          </a:prstGeom>
        </p:spPr>
      </p:pic>
    </p:spTree>
    <p:extLst>
      <p:ext uri="{BB962C8B-B14F-4D97-AF65-F5344CB8AC3E}">
        <p14:creationId xmlns:p14="http://schemas.microsoft.com/office/powerpoint/2010/main" val="2382767968"/>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2D5391-95C8-449E-81C8-299828118EE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EF1FDA1-0836-46F8-B846-A10DBB79EFD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7385D2CB-EDE5-4010-96EC-1944ADFDD166}"/>
              </a:ext>
            </a:extLst>
          </p:cNvPr>
          <p:cNvSpPr/>
          <p:nvPr userDrawn="1"/>
        </p:nvSpPr>
        <p:spPr>
          <a:xfrm>
            <a:off x="0" y="-2"/>
            <a:ext cx="249382" cy="685800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2">
            <a:extLst>
              <a:ext uri="{FF2B5EF4-FFF2-40B4-BE49-F238E27FC236}">
                <a16:creationId xmlns:a16="http://schemas.microsoft.com/office/drawing/2014/main" id="{5960E4EA-D9AE-4A95-B83D-8FDFF17FEC3B}"/>
              </a:ext>
            </a:extLst>
          </p:cNvPr>
          <p:cNvPicPr>
            <a:picLocks noChangeAspect="1" noChangeArrowheads="1"/>
          </p:cNvPicPr>
          <p:nvPr userDrawn="1"/>
        </p:nvPicPr>
        <p:blipFill>
          <a:blip r:embed="rId2" cstate="hqprint">
            <a:extLst>
              <a:ext uri="{28A0092B-C50C-407E-A947-70E740481C1C}">
                <a14:useLocalDpi xmlns:a14="http://schemas.microsoft.com/office/drawing/2010/main" val="0"/>
              </a:ext>
            </a:extLst>
          </a:blip>
          <a:srcRect/>
          <a:stretch>
            <a:fillRect/>
          </a:stretch>
        </p:blipFill>
        <p:spPr bwMode="auto">
          <a:xfrm>
            <a:off x="10182225" y="6426890"/>
            <a:ext cx="1884513" cy="3339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76062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woObj" preserve="1">
  <p:cSld name="3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7B5F3E-ED15-4828-A6DA-2BF3DC276445}"/>
              </a:ext>
            </a:extLst>
          </p:cNvPr>
          <p:cNvSpPr>
            <a:spLocks noGrp="1"/>
          </p:cNvSpPr>
          <p:nvPr>
            <p:ph type="title"/>
          </p:nvPr>
        </p:nvSpPr>
        <p:spPr/>
        <p:txBody>
          <a:bodyPr/>
          <a:lstStyle>
            <a:lvl1pPr>
              <a:defRPr>
                <a:solidFill>
                  <a:schemeClr val="accent4"/>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666AF3C1-FE7F-4554-B459-79AD3D1F2EB9}"/>
              </a:ext>
            </a:extLst>
          </p:cNvPr>
          <p:cNvSpPr>
            <a:spLocks noGrp="1"/>
          </p:cNvSpPr>
          <p:nvPr>
            <p:ph sz="half" idx="1"/>
          </p:nvPr>
        </p:nvSpPr>
        <p:spPr>
          <a:xfrm>
            <a:off x="838200" y="1825625"/>
            <a:ext cx="5181600" cy="4351338"/>
          </a:xfrm>
        </p:spPr>
        <p:txBody>
          <a:bodyPr/>
          <a:lstStyle>
            <a:lvl1pPr>
              <a:defRPr>
                <a:solidFill>
                  <a:schemeClr val="accent6"/>
                </a:solidFill>
              </a:defRPr>
            </a:lvl1pPr>
            <a:lvl2pPr>
              <a:defRPr>
                <a:solidFill>
                  <a:schemeClr val="accent6"/>
                </a:solidFill>
              </a:defRPr>
            </a:lvl2pPr>
            <a:lvl3pPr>
              <a:defRPr>
                <a:solidFill>
                  <a:schemeClr val="accent6"/>
                </a:solidFill>
              </a:defRPr>
            </a:lvl3pPr>
            <a:lvl4pPr>
              <a:defRPr>
                <a:solidFill>
                  <a:schemeClr val="accent6"/>
                </a:solidFill>
              </a:defRPr>
            </a:lvl4pPr>
            <a:lvl5pPr>
              <a:defRPr>
                <a:solidFill>
                  <a:schemeClr val="accent6"/>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24FC1429-0DA2-42E3-A05D-72159BD57551}"/>
              </a:ext>
            </a:extLst>
          </p:cNvPr>
          <p:cNvSpPr>
            <a:spLocks noGrp="1"/>
          </p:cNvSpPr>
          <p:nvPr>
            <p:ph sz="half" idx="2"/>
          </p:nvPr>
        </p:nvSpPr>
        <p:spPr>
          <a:xfrm>
            <a:off x="6172200" y="1825625"/>
            <a:ext cx="5181600" cy="4351338"/>
          </a:xfrm>
        </p:spPr>
        <p:txBody>
          <a:bodyPr/>
          <a:lstStyle>
            <a:lvl1pPr>
              <a:defRPr>
                <a:solidFill>
                  <a:schemeClr val="accent6"/>
                </a:solidFill>
              </a:defRPr>
            </a:lvl1pPr>
            <a:lvl2pPr>
              <a:defRPr>
                <a:solidFill>
                  <a:schemeClr val="accent6"/>
                </a:solidFill>
              </a:defRPr>
            </a:lvl2pPr>
            <a:lvl3pPr>
              <a:defRPr>
                <a:solidFill>
                  <a:schemeClr val="accent6"/>
                </a:solidFill>
              </a:defRPr>
            </a:lvl3pPr>
            <a:lvl4pPr>
              <a:defRPr>
                <a:solidFill>
                  <a:schemeClr val="accent6"/>
                </a:solidFill>
              </a:defRPr>
            </a:lvl4pPr>
            <a:lvl5pPr>
              <a:defRPr>
                <a:solidFill>
                  <a:schemeClr val="accent6"/>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Rectangle 7">
            <a:extLst>
              <a:ext uri="{FF2B5EF4-FFF2-40B4-BE49-F238E27FC236}">
                <a16:creationId xmlns:a16="http://schemas.microsoft.com/office/drawing/2014/main" id="{E4451221-2309-450F-936A-BDF489F7A290}"/>
              </a:ext>
            </a:extLst>
          </p:cNvPr>
          <p:cNvSpPr/>
          <p:nvPr userDrawn="1"/>
        </p:nvSpPr>
        <p:spPr>
          <a:xfrm>
            <a:off x="0" y="-2"/>
            <a:ext cx="249382" cy="6858001"/>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pic>
        <p:nvPicPr>
          <p:cNvPr id="9" name="Picture 2">
            <a:extLst>
              <a:ext uri="{FF2B5EF4-FFF2-40B4-BE49-F238E27FC236}">
                <a16:creationId xmlns:a16="http://schemas.microsoft.com/office/drawing/2014/main" id="{F5EAA9CF-1672-40BC-8E0F-0082CAAFB694}"/>
              </a:ext>
            </a:extLst>
          </p:cNvPr>
          <p:cNvPicPr>
            <a:picLocks noChangeAspect="1" noChangeArrowheads="1"/>
          </p:cNvPicPr>
          <p:nvPr userDrawn="1"/>
        </p:nvPicPr>
        <p:blipFill>
          <a:blip r:embed="rId2" cstate="hqprint">
            <a:extLst>
              <a:ext uri="{28A0092B-C50C-407E-A947-70E740481C1C}">
                <a14:useLocalDpi xmlns:a14="http://schemas.microsoft.com/office/drawing/2010/main" val="0"/>
              </a:ext>
            </a:extLst>
          </a:blip>
          <a:srcRect/>
          <a:stretch>
            <a:fillRect/>
          </a:stretch>
        </p:blipFill>
        <p:spPr bwMode="auto">
          <a:xfrm>
            <a:off x="10182225" y="6426890"/>
            <a:ext cx="1884513" cy="3339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60098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titleOnly" preserve="1">
  <p:cSld name="3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AA7972-A25D-4E9B-BB04-1B4D7E924245}"/>
              </a:ext>
            </a:extLst>
          </p:cNvPr>
          <p:cNvSpPr>
            <a:spLocks noGrp="1"/>
          </p:cNvSpPr>
          <p:nvPr>
            <p:ph type="title"/>
          </p:nvPr>
        </p:nvSpPr>
        <p:spPr/>
        <p:txBody>
          <a:bodyPr/>
          <a:lstStyle>
            <a:lvl1pPr>
              <a:defRPr>
                <a:solidFill>
                  <a:schemeClr val="accent6"/>
                </a:solidFill>
              </a:defRPr>
            </a:lvl1pPr>
          </a:lstStyle>
          <a:p>
            <a:r>
              <a:rPr lang="en-US" dirty="0"/>
              <a:t>Click to edit Master title style</a:t>
            </a:r>
          </a:p>
        </p:txBody>
      </p:sp>
      <p:sp>
        <p:nvSpPr>
          <p:cNvPr id="6" name="Rectangle 5">
            <a:extLst>
              <a:ext uri="{FF2B5EF4-FFF2-40B4-BE49-F238E27FC236}">
                <a16:creationId xmlns:a16="http://schemas.microsoft.com/office/drawing/2014/main" id="{7675840E-4BA4-49B3-B8C8-89FBE1A0140B}"/>
              </a:ext>
            </a:extLst>
          </p:cNvPr>
          <p:cNvSpPr/>
          <p:nvPr userDrawn="1"/>
        </p:nvSpPr>
        <p:spPr>
          <a:xfrm>
            <a:off x="0" y="-2"/>
            <a:ext cx="249382" cy="6858001"/>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pic>
        <p:nvPicPr>
          <p:cNvPr id="7" name="Picture 2">
            <a:extLst>
              <a:ext uri="{FF2B5EF4-FFF2-40B4-BE49-F238E27FC236}">
                <a16:creationId xmlns:a16="http://schemas.microsoft.com/office/drawing/2014/main" id="{76A4321C-668B-42BB-A3EA-E204D245D2E3}"/>
              </a:ext>
            </a:extLst>
          </p:cNvPr>
          <p:cNvPicPr>
            <a:picLocks noChangeAspect="1" noChangeArrowheads="1"/>
          </p:cNvPicPr>
          <p:nvPr userDrawn="1"/>
        </p:nvPicPr>
        <p:blipFill>
          <a:blip r:embed="rId2" cstate="hqprint">
            <a:extLst>
              <a:ext uri="{28A0092B-C50C-407E-A947-70E740481C1C}">
                <a14:useLocalDpi xmlns:a14="http://schemas.microsoft.com/office/drawing/2010/main" val="0"/>
              </a:ext>
            </a:extLst>
          </a:blip>
          <a:srcRect/>
          <a:stretch>
            <a:fillRect/>
          </a:stretch>
        </p:blipFill>
        <p:spPr bwMode="auto">
          <a:xfrm>
            <a:off x="10182225" y="6426890"/>
            <a:ext cx="1884513" cy="3339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822057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blank" preserve="1">
  <p:cSld name="3_Blan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7980CF7-5534-447D-A8F9-4D975A70296C}"/>
              </a:ext>
            </a:extLst>
          </p:cNvPr>
          <p:cNvSpPr/>
          <p:nvPr userDrawn="1"/>
        </p:nvSpPr>
        <p:spPr>
          <a:xfrm>
            <a:off x="0" y="-2"/>
            <a:ext cx="249382" cy="6858001"/>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pic>
        <p:nvPicPr>
          <p:cNvPr id="6" name="Picture 2">
            <a:extLst>
              <a:ext uri="{FF2B5EF4-FFF2-40B4-BE49-F238E27FC236}">
                <a16:creationId xmlns:a16="http://schemas.microsoft.com/office/drawing/2014/main" id="{63A5FDEA-8B83-485A-90B4-E81FB7D35F1C}"/>
              </a:ext>
            </a:extLst>
          </p:cNvPr>
          <p:cNvPicPr>
            <a:picLocks noChangeAspect="1" noChangeArrowheads="1"/>
          </p:cNvPicPr>
          <p:nvPr userDrawn="1"/>
        </p:nvPicPr>
        <p:blipFill>
          <a:blip r:embed="rId2" cstate="hqprint">
            <a:extLst>
              <a:ext uri="{28A0092B-C50C-407E-A947-70E740481C1C}">
                <a14:useLocalDpi xmlns:a14="http://schemas.microsoft.com/office/drawing/2010/main" val="0"/>
              </a:ext>
            </a:extLst>
          </a:blip>
          <a:srcRect/>
          <a:stretch>
            <a:fillRect/>
          </a:stretch>
        </p:blipFill>
        <p:spPr bwMode="auto">
          <a:xfrm>
            <a:off x="10182225" y="6426890"/>
            <a:ext cx="1884513" cy="3339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225909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objTx" preserve="1">
  <p:cSld name="3_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620CB-3BEE-4D7B-B8C8-89E5AD964503}"/>
              </a:ext>
            </a:extLst>
          </p:cNvPr>
          <p:cNvSpPr>
            <a:spLocks noGrp="1"/>
          </p:cNvSpPr>
          <p:nvPr>
            <p:ph type="title"/>
          </p:nvPr>
        </p:nvSpPr>
        <p:spPr>
          <a:xfrm>
            <a:off x="839788" y="457200"/>
            <a:ext cx="3932237" cy="1600200"/>
          </a:xfrm>
        </p:spPr>
        <p:txBody>
          <a:bodyPr anchor="b"/>
          <a:lstStyle>
            <a:lvl1pPr>
              <a:defRPr sz="3200">
                <a:solidFill>
                  <a:schemeClr val="accent4"/>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1B77F7FB-D83F-4178-9EB7-6A65486A5537}"/>
              </a:ext>
            </a:extLst>
          </p:cNvPr>
          <p:cNvSpPr>
            <a:spLocks noGrp="1"/>
          </p:cNvSpPr>
          <p:nvPr>
            <p:ph idx="1"/>
          </p:nvPr>
        </p:nvSpPr>
        <p:spPr>
          <a:xfrm>
            <a:off x="5183188" y="987425"/>
            <a:ext cx="6172200" cy="4873625"/>
          </a:xfrm>
        </p:spPr>
        <p:txBody>
          <a:bodyPr/>
          <a:lstStyle>
            <a:lvl1pPr>
              <a:defRPr sz="3200">
                <a:solidFill>
                  <a:schemeClr val="accent6"/>
                </a:solidFill>
              </a:defRPr>
            </a:lvl1pPr>
            <a:lvl2pPr>
              <a:defRPr sz="2800">
                <a:solidFill>
                  <a:schemeClr val="accent6"/>
                </a:solidFill>
              </a:defRPr>
            </a:lvl2pPr>
            <a:lvl3pPr>
              <a:defRPr sz="2400">
                <a:solidFill>
                  <a:schemeClr val="accent6"/>
                </a:solidFill>
              </a:defRPr>
            </a:lvl3pPr>
            <a:lvl4pPr>
              <a:defRPr sz="2000">
                <a:solidFill>
                  <a:schemeClr val="accent6"/>
                </a:solidFill>
              </a:defRPr>
            </a:lvl4pPr>
            <a:lvl5pPr>
              <a:defRPr sz="2000">
                <a:solidFill>
                  <a:schemeClr val="accent6"/>
                </a:solidFill>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FEAA45F0-3B69-4C83-8301-39328A15550A}"/>
              </a:ext>
            </a:extLst>
          </p:cNvPr>
          <p:cNvSpPr>
            <a:spLocks noGrp="1"/>
          </p:cNvSpPr>
          <p:nvPr>
            <p:ph type="body" sz="half" idx="2"/>
          </p:nvPr>
        </p:nvSpPr>
        <p:spPr>
          <a:xfrm>
            <a:off x="839788" y="2057400"/>
            <a:ext cx="3932237" cy="3811588"/>
          </a:xfrm>
        </p:spPr>
        <p:txBody>
          <a:bodyPr/>
          <a:lstStyle>
            <a:lvl1pPr marL="0" indent="0">
              <a:buNone/>
              <a:defRPr sz="1600">
                <a:solidFill>
                  <a:schemeClr val="accent6"/>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8" name="Rectangle 7">
            <a:extLst>
              <a:ext uri="{FF2B5EF4-FFF2-40B4-BE49-F238E27FC236}">
                <a16:creationId xmlns:a16="http://schemas.microsoft.com/office/drawing/2014/main" id="{FC9994E7-67D3-49AD-88FE-4DBE4D9B9EC5}"/>
              </a:ext>
            </a:extLst>
          </p:cNvPr>
          <p:cNvSpPr/>
          <p:nvPr userDrawn="1"/>
        </p:nvSpPr>
        <p:spPr>
          <a:xfrm>
            <a:off x="0" y="-2"/>
            <a:ext cx="249382" cy="6858001"/>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pic>
        <p:nvPicPr>
          <p:cNvPr id="9" name="Picture 2">
            <a:extLst>
              <a:ext uri="{FF2B5EF4-FFF2-40B4-BE49-F238E27FC236}">
                <a16:creationId xmlns:a16="http://schemas.microsoft.com/office/drawing/2014/main" id="{BA9EBDEC-7240-4E49-AF5C-E76129CBCD7A}"/>
              </a:ext>
            </a:extLst>
          </p:cNvPr>
          <p:cNvPicPr>
            <a:picLocks noChangeAspect="1" noChangeArrowheads="1"/>
          </p:cNvPicPr>
          <p:nvPr userDrawn="1"/>
        </p:nvPicPr>
        <p:blipFill>
          <a:blip r:embed="rId2" cstate="hqprint">
            <a:extLst>
              <a:ext uri="{28A0092B-C50C-407E-A947-70E740481C1C}">
                <a14:useLocalDpi xmlns:a14="http://schemas.microsoft.com/office/drawing/2010/main" val="0"/>
              </a:ext>
            </a:extLst>
          </a:blip>
          <a:srcRect/>
          <a:stretch>
            <a:fillRect/>
          </a:stretch>
        </p:blipFill>
        <p:spPr bwMode="auto">
          <a:xfrm>
            <a:off x="10182225" y="6426890"/>
            <a:ext cx="1884513" cy="3339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276516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picTx" preserve="1">
  <p:cSld name="3_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6442A6-4171-4236-989B-F874440A0BB2}"/>
              </a:ext>
            </a:extLst>
          </p:cNvPr>
          <p:cNvSpPr>
            <a:spLocks noGrp="1"/>
          </p:cNvSpPr>
          <p:nvPr>
            <p:ph type="title"/>
          </p:nvPr>
        </p:nvSpPr>
        <p:spPr>
          <a:xfrm>
            <a:off x="839788" y="457200"/>
            <a:ext cx="3932237" cy="1600200"/>
          </a:xfrm>
        </p:spPr>
        <p:txBody>
          <a:bodyPr anchor="b"/>
          <a:lstStyle>
            <a:lvl1pPr>
              <a:defRPr sz="3200">
                <a:solidFill>
                  <a:schemeClr val="accent4"/>
                </a:solidFill>
              </a:defRPr>
            </a:lvl1pPr>
          </a:lstStyle>
          <a:p>
            <a:r>
              <a:rPr lang="en-US" dirty="0"/>
              <a:t>Click to edit Master title style</a:t>
            </a:r>
          </a:p>
        </p:txBody>
      </p:sp>
      <p:sp>
        <p:nvSpPr>
          <p:cNvPr id="3" name="Picture Placeholder 2">
            <a:extLst>
              <a:ext uri="{FF2B5EF4-FFF2-40B4-BE49-F238E27FC236}">
                <a16:creationId xmlns:a16="http://schemas.microsoft.com/office/drawing/2014/main" id="{8017694E-20AB-4B81-BD3D-760431D0829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8B8596FE-8A56-485D-BED2-DB338034461A}"/>
              </a:ext>
            </a:extLst>
          </p:cNvPr>
          <p:cNvSpPr>
            <a:spLocks noGrp="1"/>
          </p:cNvSpPr>
          <p:nvPr>
            <p:ph type="body" sz="half" idx="2"/>
          </p:nvPr>
        </p:nvSpPr>
        <p:spPr>
          <a:xfrm>
            <a:off x="839788" y="2057400"/>
            <a:ext cx="3932237" cy="3811588"/>
          </a:xfrm>
        </p:spPr>
        <p:txBody>
          <a:bodyPr/>
          <a:lstStyle>
            <a:lvl1pPr marL="0" indent="0">
              <a:buNone/>
              <a:defRPr sz="1600">
                <a:solidFill>
                  <a:schemeClr val="accent6"/>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8" name="Rectangle 7">
            <a:extLst>
              <a:ext uri="{FF2B5EF4-FFF2-40B4-BE49-F238E27FC236}">
                <a16:creationId xmlns:a16="http://schemas.microsoft.com/office/drawing/2014/main" id="{9D29865E-C80D-48C4-9085-4BDE85F4146E}"/>
              </a:ext>
            </a:extLst>
          </p:cNvPr>
          <p:cNvSpPr/>
          <p:nvPr userDrawn="1"/>
        </p:nvSpPr>
        <p:spPr>
          <a:xfrm>
            <a:off x="0" y="-2"/>
            <a:ext cx="249382" cy="6858001"/>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pic>
        <p:nvPicPr>
          <p:cNvPr id="9" name="Picture 2">
            <a:extLst>
              <a:ext uri="{FF2B5EF4-FFF2-40B4-BE49-F238E27FC236}">
                <a16:creationId xmlns:a16="http://schemas.microsoft.com/office/drawing/2014/main" id="{11C198CA-9282-4599-A92E-1E8CAE3D6C59}"/>
              </a:ext>
            </a:extLst>
          </p:cNvPr>
          <p:cNvPicPr>
            <a:picLocks noChangeAspect="1" noChangeArrowheads="1"/>
          </p:cNvPicPr>
          <p:nvPr userDrawn="1"/>
        </p:nvPicPr>
        <p:blipFill>
          <a:blip r:embed="rId2" cstate="hqprint">
            <a:extLst>
              <a:ext uri="{28A0092B-C50C-407E-A947-70E740481C1C}">
                <a14:useLocalDpi xmlns:a14="http://schemas.microsoft.com/office/drawing/2010/main" val="0"/>
              </a:ext>
            </a:extLst>
          </a:blip>
          <a:srcRect/>
          <a:stretch>
            <a:fillRect/>
          </a:stretch>
        </p:blipFill>
        <p:spPr bwMode="auto">
          <a:xfrm>
            <a:off x="10182225" y="6426890"/>
            <a:ext cx="1884513" cy="3339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5268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385D2CB-EDE5-4010-96EC-1944ADFDD166}"/>
              </a:ext>
            </a:extLst>
          </p:cNvPr>
          <p:cNvSpPr/>
          <p:nvPr userDrawn="1"/>
        </p:nvSpPr>
        <p:spPr>
          <a:xfrm>
            <a:off x="4738255" y="0"/>
            <a:ext cx="7453745" cy="685800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52D5391-95C8-449E-81C8-299828118EE5}"/>
              </a:ext>
            </a:extLst>
          </p:cNvPr>
          <p:cNvSpPr>
            <a:spLocks noGrp="1"/>
          </p:cNvSpPr>
          <p:nvPr>
            <p:ph type="title"/>
          </p:nvPr>
        </p:nvSpPr>
        <p:spPr>
          <a:xfrm>
            <a:off x="4954384" y="365125"/>
            <a:ext cx="7032569" cy="1325563"/>
          </a:xfrm>
        </p:spPr>
        <p:txBody>
          <a:bodyPr/>
          <a:lstStyle>
            <a:lvl1pPr>
              <a:defRPr>
                <a:solidFill>
                  <a:schemeClr val="bg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4EF1FDA1-0836-46F8-B846-A10DBB79EFDD}"/>
              </a:ext>
            </a:extLst>
          </p:cNvPr>
          <p:cNvSpPr>
            <a:spLocks noGrp="1"/>
          </p:cNvSpPr>
          <p:nvPr>
            <p:ph idx="1"/>
          </p:nvPr>
        </p:nvSpPr>
        <p:spPr>
          <a:xfrm>
            <a:off x="4954383" y="1825625"/>
            <a:ext cx="7032569" cy="466725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2">
            <a:extLst>
              <a:ext uri="{FF2B5EF4-FFF2-40B4-BE49-F238E27FC236}">
                <a16:creationId xmlns:a16="http://schemas.microsoft.com/office/drawing/2014/main" id="{1CE83D64-C67C-4283-A429-EF91FF2D58B0}"/>
              </a:ext>
            </a:extLst>
          </p:cNvPr>
          <p:cNvSpPr>
            <a:spLocks noGrp="1"/>
          </p:cNvSpPr>
          <p:nvPr>
            <p:ph idx="10" hasCustomPrompt="1"/>
          </p:nvPr>
        </p:nvSpPr>
        <p:spPr>
          <a:xfrm>
            <a:off x="199504" y="212725"/>
            <a:ext cx="4333704" cy="6445770"/>
          </a:xfrm>
        </p:spPr>
        <p:txBody>
          <a:bodyPr/>
          <a:lstStyle>
            <a:lvl1pPr marL="0" indent="0">
              <a:buNone/>
              <a:defRPr>
                <a:solidFill>
                  <a:schemeClr val="accent6"/>
                </a:solidFill>
              </a:defRPr>
            </a:lvl1pPr>
            <a:lvl2pPr>
              <a:defRPr>
                <a:solidFill>
                  <a:schemeClr val="accent6"/>
                </a:solidFill>
              </a:defRPr>
            </a:lvl2pPr>
            <a:lvl3pPr>
              <a:defRPr>
                <a:solidFill>
                  <a:schemeClr val="accent6"/>
                </a:solidFill>
              </a:defRPr>
            </a:lvl3pPr>
            <a:lvl4pPr>
              <a:defRPr>
                <a:solidFill>
                  <a:schemeClr val="accent6"/>
                </a:solidFill>
              </a:defRPr>
            </a:lvl4pPr>
            <a:lvl5pPr>
              <a:defRPr>
                <a:solidFill>
                  <a:schemeClr val="accent6"/>
                </a:solidFill>
              </a:defRPr>
            </a:lvl5pPr>
          </a:lstStyle>
          <a:p>
            <a:pPr lvl="0"/>
            <a:r>
              <a:rPr lang="en-US" dirty="0"/>
              <a:t>Click to add image</a:t>
            </a:r>
          </a:p>
        </p:txBody>
      </p:sp>
    </p:spTree>
    <p:extLst>
      <p:ext uri="{BB962C8B-B14F-4D97-AF65-F5344CB8AC3E}">
        <p14:creationId xmlns:p14="http://schemas.microsoft.com/office/powerpoint/2010/main" val="3116281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Section Header">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E9E266-A1C3-4405-B6AE-1077E6CB1993}"/>
              </a:ext>
            </a:extLst>
          </p:cNvPr>
          <p:cNvSpPr>
            <a:spLocks noGrp="1"/>
          </p:cNvSpPr>
          <p:nvPr>
            <p:ph type="title"/>
          </p:nvPr>
        </p:nvSpPr>
        <p:spPr>
          <a:xfrm>
            <a:off x="3890356" y="388779"/>
            <a:ext cx="7955857" cy="759142"/>
          </a:xfrm>
        </p:spPr>
        <p:txBody>
          <a:bodyPr anchor="t">
            <a:normAutofit/>
          </a:bodyPr>
          <a:lstStyle>
            <a:lvl1pPr>
              <a:defRPr sz="4000"/>
            </a:lvl1pPr>
          </a:lstStyle>
          <a:p>
            <a:r>
              <a:rPr lang="en-US" dirty="0"/>
              <a:t>Click to edit Master title style</a:t>
            </a:r>
          </a:p>
        </p:txBody>
      </p:sp>
      <p:sp>
        <p:nvSpPr>
          <p:cNvPr id="3" name="Text Placeholder 2">
            <a:extLst>
              <a:ext uri="{FF2B5EF4-FFF2-40B4-BE49-F238E27FC236}">
                <a16:creationId xmlns:a16="http://schemas.microsoft.com/office/drawing/2014/main" id="{C524A789-527E-44EE-B611-7B2866BFC076}"/>
              </a:ext>
            </a:extLst>
          </p:cNvPr>
          <p:cNvSpPr>
            <a:spLocks noGrp="1"/>
          </p:cNvSpPr>
          <p:nvPr>
            <p:ph type="body" idx="1"/>
          </p:nvPr>
        </p:nvSpPr>
        <p:spPr>
          <a:xfrm>
            <a:off x="3890355" y="1721572"/>
            <a:ext cx="7955857" cy="4747649"/>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Rectangle 6">
            <a:extLst>
              <a:ext uri="{FF2B5EF4-FFF2-40B4-BE49-F238E27FC236}">
                <a16:creationId xmlns:a16="http://schemas.microsoft.com/office/drawing/2014/main" id="{77F702E3-9C07-4356-99EE-5D5256C94F31}"/>
              </a:ext>
            </a:extLst>
          </p:cNvPr>
          <p:cNvSpPr/>
          <p:nvPr userDrawn="1"/>
        </p:nvSpPr>
        <p:spPr>
          <a:xfrm>
            <a:off x="374073" y="0"/>
            <a:ext cx="3158836"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2">
            <a:extLst>
              <a:ext uri="{FF2B5EF4-FFF2-40B4-BE49-F238E27FC236}">
                <a16:creationId xmlns:a16="http://schemas.microsoft.com/office/drawing/2014/main" id="{63411FA7-3474-4614-ADDF-5C3D5EEF4F8A}"/>
              </a:ext>
            </a:extLst>
          </p:cNvPr>
          <p:cNvSpPr>
            <a:spLocks noGrp="1"/>
          </p:cNvSpPr>
          <p:nvPr>
            <p:ph idx="10" hasCustomPrompt="1"/>
          </p:nvPr>
        </p:nvSpPr>
        <p:spPr>
          <a:xfrm>
            <a:off x="648392" y="270913"/>
            <a:ext cx="2610197" cy="1857145"/>
          </a:xfrm>
        </p:spPr>
        <p:txBody>
          <a:bodyPr/>
          <a:lstStyle>
            <a:lvl1pPr marL="0" indent="0">
              <a:buNone/>
              <a:defRPr>
                <a:solidFill>
                  <a:schemeClr val="accent6"/>
                </a:solidFill>
              </a:defRPr>
            </a:lvl1pPr>
            <a:lvl2pPr>
              <a:defRPr>
                <a:solidFill>
                  <a:schemeClr val="accent6"/>
                </a:solidFill>
              </a:defRPr>
            </a:lvl2pPr>
            <a:lvl3pPr>
              <a:defRPr>
                <a:solidFill>
                  <a:schemeClr val="accent6"/>
                </a:solidFill>
              </a:defRPr>
            </a:lvl3pPr>
            <a:lvl4pPr>
              <a:defRPr>
                <a:solidFill>
                  <a:schemeClr val="accent6"/>
                </a:solidFill>
              </a:defRPr>
            </a:lvl4pPr>
            <a:lvl5pPr>
              <a:defRPr>
                <a:solidFill>
                  <a:schemeClr val="accent6"/>
                </a:solidFill>
              </a:defRPr>
            </a:lvl5pPr>
          </a:lstStyle>
          <a:p>
            <a:pPr lvl="0"/>
            <a:r>
              <a:rPr lang="en-US" dirty="0"/>
              <a:t>Click to add image</a:t>
            </a:r>
          </a:p>
        </p:txBody>
      </p:sp>
      <p:sp>
        <p:nvSpPr>
          <p:cNvPr id="9" name="Content Placeholder 2">
            <a:extLst>
              <a:ext uri="{FF2B5EF4-FFF2-40B4-BE49-F238E27FC236}">
                <a16:creationId xmlns:a16="http://schemas.microsoft.com/office/drawing/2014/main" id="{09597CBF-14BC-4C9A-965A-6AD56F9B56A2}"/>
              </a:ext>
            </a:extLst>
          </p:cNvPr>
          <p:cNvSpPr>
            <a:spLocks noGrp="1"/>
          </p:cNvSpPr>
          <p:nvPr>
            <p:ph idx="11"/>
          </p:nvPr>
        </p:nvSpPr>
        <p:spPr>
          <a:xfrm>
            <a:off x="648392" y="2235749"/>
            <a:ext cx="2610197" cy="4351338"/>
          </a:xfrm>
        </p:spPr>
        <p:txBody>
          <a:bodyPr>
            <a:normAutofit/>
          </a:bodyPr>
          <a:lstStyle>
            <a:lvl1pPr marL="0" indent="0">
              <a:buNone/>
              <a:defRPr sz="1600">
                <a:solidFill>
                  <a:schemeClr val="accent6"/>
                </a:solidFill>
              </a:defRPr>
            </a:lvl1pPr>
            <a:lvl2pPr>
              <a:defRPr sz="1600">
                <a:solidFill>
                  <a:schemeClr val="accent6"/>
                </a:solidFill>
              </a:defRPr>
            </a:lvl2pPr>
            <a:lvl3pPr>
              <a:defRPr sz="1600">
                <a:solidFill>
                  <a:schemeClr val="accent6"/>
                </a:solidFill>
              </a:defRPr>
            </a:lvl3pPr>
            <a:lvl4pPr>
              <a:defRPr sz="1600">
                <a:solidFill>
                  <a:schemeClr val="accent6"/>
                </a:solidFill>
              </a:defRPr>
            </a:lvl4pPr>
            <a:lvl5pPr>
              <a:defRPr sz="1600">
                <a:solidFill>
                  <a:schemeClr val="accent6"/>
                </a:solidFill>
              </a:defRPr>
            </a:lvl5pPr>
          </a:lstStyle>
          <a:p>
            <a:pPr lvl="0"/>
            <a:r>
              <a:rPr lang="en-US" dirty="0"/>
              <a:t>Click to edit Master text styles</a:t>
            </a:r>
          </a:p>
        </p:txBody>
      </p:sp>
    </p:spTree>
    <p:extLst>
      <p:ext uri="{BB962C8B-B14F-4D97-AF65-F5344CB8AC3E}">
        <p14:creationId xmlns:p14="http://schemas.microsoft.com/office/powerpoint/2010/main" val="4159713952"/>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7B5F3E-ED15-4828-A6DA-2BF3DC27644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66AF3C1-FE7F-4554-B459-79AD3D1F2EB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4FC1429-0DA2-42E3-A05D-72159BD5755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a:extLst>
              <a:ext uri="{FF2B5EF4-FFF2-40B4-BE49-F238E27FC236}">
                <a16:creationId xmlns:a16="http://schemas.microsoft.com/office/drawing/2014/main" id="{E4451221-2309-450F-936A-BDF489F7A290}"/>
              </a:ext>
            </a:extLst>
          </p:cNvPr>
          <p:cNvSpPr/>
          <p:nvPr userDrawn="1"/>
        </p:nvSpPr>
        <p:spPr>
          <a:xfrm>
            <a:off x="0" y="-2"/>
            <a:ext cx="249382" cy="685800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2">
            <a:extLst>
              <a:ext uri="{FF2B5EF4-FFF2-40B4-BE49-F238E27FC236}">
                <a16:creationId xmlns:a16="http://schemas.microsoft.com/office/drawing/2014/main" id="{BBB51248-1393-4200-910C-BBEDD7DCE46D}"/>
              </a:ext>
            </a:extLst>
          </p:cNvPr>
          <p:cNvPicPr>
            <a:picLocks noChangeAspect="1" noChangeArrowheads="1"/>
          </p:cNvPicPr>
          <p:nvPr userDrawn="1"/>
        </p:nvPicPr>
        <p:blipFill>
          <a:blip r:embed="rId2" cstate="hqprint">
            <a:extLst>
              <a:ext uri="{28A0092B-C50C-407E-A947-70E740481C1C}">
                <a14:useLocalDpi xmlns:a14="http://schemas.microsoft.com/office/drawing/2010/main" val="0"/>
              </a:ext>
            </a:extLst>
          </a:blip>
          <a:srcRect/>
          <a:stretch>
            <a:fillRect/>
          </a:stretch>
        </p:blipFill>
        <p:spPr bwMode="auto">
          <a:xfrm>
            <a:off x="10182225" y="6426890"/>
            <a:ext cx="1884513" cy="3339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75245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AA7972-A25D-4E9B-BB04-1B4D7E924245}"/>
              </a:ext>
            </a:extLst>
          </p:cNvPr>
          <p:cNvSpPr>
            <a:spLocks noGrp="1"/>
          </p:cNvSpPr>
          <p:nvPr>
            <p:ph type="title"/>
          </p:nvPr>
        </p:nvSpPr>
        <p:spPr/>
        <p:txBody>
          <a:bodyPr/>
          <a:lstStyle/>
          <a:p>
            <a:r>
              <a:rPr lang="en-US"/>
              <a:t>Click to edit Master title style</a:t>
            </a:r>
          </a:p>
        </p:txBody>
      </p:sp>
      <p:sp>
        <p:nvSpPr>
          <p:cNvPr id="6" name="Rectangle 5">
            <a:extLst>
              <a:ext uri="{FF2B5EF4-FFF2-40B4-BE49-F238E27FC236}">
                <a16:creationId xmlns:a16="http://schemas.microsoft.com/office/drawing/2014/main" id="{7675840E-4BA4-49B3-B8C8-89FBE1A0140B}"/>
              </a:ext>
            </a:extLst>
          </p:cNvPr>
          <p:cNvSpPr/>
          <p:nvPr userDrawn="1"/>
        </p:nvSpPr>
        <p:spPr>
          <a:xfrm>
            <a:off x="0" y="-2"/>
            <a:ext cx="249382" cy="685800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2">
            <a:extLst>
              <a:ext uri="{FF2B5EF4-FFF2-40B4-BE49-F238E27FC236}">
                <a16:creationId xmlns:a16="http://schemas.microsoft.com/office/drawing/2014/main" id="{7F4FA3EC-9443-46E0-AF38-776B00631337}"/>
              </a:ext>
            </a:extLst>
          </p:cNvPr>
          <p:cNvPicPr>
            <a:picLocks noChangeAspect="1" noChangeArrowheads="1"/>
          </p:cNvPicPr>
          <p:nvPr userDrawn="1"/>
        </p:nvPicPr>
        <p:blipFill>
          <a:blip r:embed="rId2" cstate="hqprint">
            <a:extLst>
              <a:ext uri="{28A0092B-C50C-407E-A947-70E740481C1C}">
                <a14:useLocalDpi xmlns:a14="http://schemas.microsoft.com/office/drawing/2010/main" val="0"/>
              </a:ext>
            </a:extLst>
          </a:blip>
          <a:srcRect/>
          <a:stretch>
            <a:fillRect/>
          </a:stretch>
        </p:blipFill>
        <p:spPr bwMode="auto">
          <a:xfrm>
            <a:off x="10182225" y="6426890"/>
            <a:ext cx="1884513" cy="3339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66756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7980CF7-5534-447D-A8F9-4D975A70296C}"/>
              </a:ext>
            </a:extLst>
          </p:cNvPr>
          <p:cNvSpPr/>
          <p:nvPr userDrawn="1"/>
        </p:nvSpPr>
        <p:spPr>
          <a:xfrm>
            <a:off x="0" y="-2"/>
            <a:ext cx="249382" cy="685800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2">
            <a:extLst>
              <a:ext uri="{FF2B5EF4-FFF2-40B4-BE49-F238E27FC236}">
                <a16:creationId xmlns:a16="http://schemas.microsoft.com/office/drawing/2014/main" id="{A5F9D875-B46F-413A-8A4B-1017F7FE2D43}"/>
              </a:ext>
            </a:extLst>
          </p:cNvPr>
          <p:cNvPicPr>
            <a:picLocks noChangeAspect="1" noChangeArrowheads="1"/>
          </p:cNvPicPr>
          <p:nvPr userDrawn="1"/>
        </p:nvPicPr>
        <p:blipFill>
          <a:blip r:embed="rId2" cstate="hqprint">
            <a:extLst>
              <a:ext uri="{28A0092B-C50C-407E-A947-70E740481C1C}">
                <a14:useLocalDpi xmlns:a14="http://schemas.microsoft.com/office/drawing/2010/main" val="0"/>
              </a:ext>
            </a:extLst>
          </a:blip>
          <a:srcRect/>
          <a:stretch>
            <a:fillRect/>
          </a:stretch>
        </p:blipFill>
        <p:spPr bwMode="auto">
          <a:xfrm>
            <a:off x="10182225" y="6426890"/>
            <a:ext cx="1884513" cy="3339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02843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620CB-3BEE-4D7B-B8C8-89E5AD96450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B77F7FB-D83F-4178-9EB7-6A65486A553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EAA45F0-3B69-4C83-8301-39328A15550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Rectangle 7">
            <a:extLst>
              <a:ext uri="{FF2B5EF4-FFF2-40B4-BE49-F238E27FC236}">
                <a16:creationId xmlns:a16="http://schemas.microsoft.com/office/drawing/2014/main" id="{FC9994E7-67D3-49AD-88FE-4DBE4D9B9EC5}"/>
              </a:ext>
            </a:extLst>
          </p:cNvPr>
          <p:cNvSpPr/>
          <p:nvPr userDrawn="1"/>
        </p:nvSpPr>
        <p:spPr>
          <a:xfrm>
            <a:off x="0" y="-2"/>
            <a:ext cx="249382" cy="685800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88FAF962-1D4D-40B0-B86A-F1084BA0206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050401" y="6311900"/>
            <a:ext cx="1735610" cy="329090"/>
          </a:xfrm>
          <a:prstGeom prst="rect">
            <a:avLst/>
          </a:prstGeom>
        </p:spPr>
      </p:pic>
      <p:pic>
        <p:nvPicPr>
          <p:cNvPr id="7" name="Picture 2">
            <a:extLst>
              <a:ext uri="{FF2B5EF4-FFF2-40B4-BE49-F238E27FC236}">
                <a16:creationId xmlns:a16="http://schemas.microsoft.com/office/drawing/2014/main" id="{BAF23A9D-54B1-4849-BFED-3EBB1C9476DF}"/>
              </a:ext>
            </a:extLst>
          </p:cNvPr>
          <p:cNvPicPr>
            <a:picLocks noChangeAspect="1" noChangeArrowheads="1"/>
          </p:cNvPicPr>
          <p:nvPr userDrawn="1"/>
        </p:nvPicPr>
        <p:blipFill>
          <a:blip r:embed="rId3" cstate="hqprint">
            <a:extLst>
              <a:ext uri="{28A0092B-C50C-407E-A947-70E740481C1C}">
                <a14:useLocalDpi xmlns:a14="http://schemas.microsoft.com/office/drawing/2010/main" val="0"/>
              </a:ext>
            </a:extLst>
          </a:blip>
          <a:srcRect/>
          <a:stretch>
            <a:fillRect/>
          </a:stretch>
        </p:blipFill>
        <p:spPr bwMode="auto">
          <a:xfrm>
            <a:off x="10182225" y="6426890"/>
            <a:ext cx="1884513" cy="3339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14428"/>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theme" Target="../theme/theme1.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16990DD-8696-4998-A7B8-EBFAFF3E821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06E81A6-6989-4F11-88B2-4DFB10AD11A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B1A2D3A-3BAF-4529-98A9-C8F4380413D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0447A03-17FB-4D5A-A1D6-7CE3FD7B541F}" type="datetimeFigureOut">
              <a:rPr lang="en-US" smtClean="0"/>
              <a:t>4/3/2023</a:t>
            </a:fld>
            <a:endParaRPr lang="en-US"/>
          </a:p>
        </p:txBody>
      </p:sp>
      <p:sp>
        <p:nvSpPr>
          <p:cNvPr id="5" name="Footer Placeholder 4">
            <a:extLst>
              <a:ext uri="{FF2B5EF4-FFF2-40B4-BE49-F238E27FC236}">
                <a16:creationId xmlns:a16="http://schemas.microsoft.com/office/drawing/2014/main" id="{E9A2B994-DC8F-408E-AAC9-609EFDFBCBE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8947A74-F75B-447A-B839-81952D93A65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E873F1-FFA2-472B-ACFD-ABA764D2073D}" type="slidenum">
              <a:rPr lang="en-US" smtClean="0"/>
              <a:t>‹#›</a:t>
            </a:fld>
            <a:endParaRPr lang="en-US"/>
          </a:p>
        </p:txBody>
      </p:sp>
      <p:pic>
        <p:nvPicPr>
          <p:cNvPr id="7" name="Picture 6">
            <a:extLst>
              <a:ext uri="{FF2B5EF4-FFF2-40B4-BE49-F238E27FC236}">
                <a16:creationId xmlns:a16="http://schemas.microsoft.com/office/drawing/2014/main" id="{FF36BDBF-4E97-4D0C-B9C8-0C3C9003CC9A}"/>
              </a:ext>
            </a:extLst>
          </p:cNvPr>
          <p:cNvPicPr>
            <a:picLocks noChangeAspect="1"/>
          </p:cNvPicPr>
          <p:nvPr userDrawn="1"/>
        </p:nvPicPr>
        <p:blipFill>
          <a:blip r:embed="rId36" cstate="hqprint">
            <a:extLst>
              <a:ext uri="{28A0092B-C50C-407E-A947-70E740481C1C}">
                <a14:useLocalDpi xmlns:a14="http://schemas.microsoft.com/office/drawing/2010/main" val="0"/>
              </a:ext>
            </a:extLst>
          </a:blip>
          <a:stretch>
            <a:fillRect/>
          </a:stretch>
        </p:blipFill>
        <p:spPr>
          <a:xfrm>
            <a:off x="11503646" y="6201295"/>
            <a:ext cx="553926" cy="548640"/>
          </a:xfrm>
          <a:prstGeom prst="rect">
            <a:avLst/>
          </a:prstGeom>
        </p:spPr>
      </p:pic>
    </p:spTree>
    <p:extLst>
      <p:ext uri="{BB962C8B-B14F-4D97-AF65-F5344CB8AC3E}">
        <p14:creationId xmlns:p14="http://schemas.microsoft.com/office/powerpoint/2010/main" val="4197019209"/>
      </p:ext>
    </p:extLst>
  </p:cSld>
  <p:clrMap bg1="dk1" tx1="lt1" bg2="dk2" tx2="lt2" accent1="accent1" accent2="accent2" accent3="accent3" accent4="accent4" accent5="accent5" accent6="accent6" hlink="hlink" folHlink="folHlink"/>
  <p:sldLayoutIdLst>
    <p:sldLayoutId id="2147483649" r:id="rId1"/>
    <p:sldLayoutId id="2147483660" r:id="rId2"/>
    <p:sldLayoutId id="2147483650" r:id="rId3"/>
    <p:sldLayoutId id="2147483661" r:id="rId4"/>
    <p:sldLayoutId id="2147483651" r:id="rId5"/>
    <p:sldLayoutId id="2147483652" r:id="rId6"/>
    <p:sldLayoutId id="2147483654" r:id="rId7"/>
    <p:sldLayoutId id="2147483655" r:id="rId8"/>
    <p:sldLayoutId id="2147483656" r:id="rId9"/>
    <p:sldLayoutId id="2147483657" r:id="rId10"/>
    <p:sldLayoutId id="2147483662" r:id="rId11"/>
    <p:sldLayoutId id="2147483663" r:id="rId12"/>
    <p:sldLayoutId id="2147483664" r:id="rId13"/>
    <p:sldLayoutId id="2147483665" r:id="rId14"/>
    <p:sldLayoutId id="2147483666" r:id="rId15"/>
    <p:sldLayoutId id="2147483667" r:id="rId16"/>
    <p:sldLayoutId id="2147483668" r:id="rId17"/>
    <p:sldLayoutId id="2147483669" r:id="rId18"/>
    <p:sldLayoutId id="2147483670" r:id="rId19"/>
    <p:sldLayoutId id="2147483671" r:id="rId20"/>
    <p:sldLayoutId id="2147483672" r:id="rId21"/>
    <p:sldLayoutId id="2147483673" r:id="rId22"/>
    <p:sldLayoutId id="2147483674" r:id="rId23"/>
    <p:sldLayoutId id="2147483675" r:id="rId24"/>
    <p:sldLayoutId id="2147483676" r:id="rId25"/>
    <p:sldLayoutId id="2147483677" r:id="rId26"/>
    <p:sldLayoutId id="2147483678" r:id="rId27"/>
    <p:sldLayoutId id="2147483679" r:id="rId28"/>
    <p:sldLayoutId id="2147483680" r:id="rId29"/>
    <p:sldLayoutId id="2147483681" r:id="rId30"/>
    <p:sldLayoutId id="2147483682" r:id="rId31"/>
    <p:sldLayoutId id="2147483683" r:id="rId32"/>
    <p:sldLayoutId id="2147483684" r:id="rId33"/>
    <p:sldLayoutId id="2147483685" r:id="rId3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1680DD7-876B-4C3F-8E98-396B23DA2ACF}"/>
              </a:ext>
            </a:extLst>
          </p:cNvPr>
          <p:cNvSpPr/>
          <p:nvPr/>
        </p:nvSpPr>
        <p:spPr>
          <a:xfrm>
            <a:off x="11442583" y="6123963"/>
            <a:ext cx="662731" cy="6543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6645CFEF-F95B-4C32-BFEC-ADB5AB6ECCA3}"/>
              </a:ext>
            </a:extLst>
          </p:cNvPr>
          <p:cNvSpPr txBox="1"/>
          <p:nvPr/>
        </p:nvSpPr>
        <p:spPr>
          <a:xfrm>
            <a:off x="8909108" y="6266468"/>
            <a:ext cx="3074657" cy="369332"/>
          </a:xfrm>
          <a:prstGeom prst="rect">
            <a:avLst/>
          </a:prstGeom>
          <a:noFill/>
        </p:spPr>
        <p:txBody>
          <a:bodyPr wrap="square" rtlCol="0">
            <a:spAutoFit/>
          </a:bodyPr>
          <a:lstStyle/>
          <a:p>
            <a:pPr algn="ctr"/>
            <a:r>
              <a:rPr lang="en-US" dirty="0"/>
              <a:t>March </a:t>
            </a:r>
            <a:r>
              <a:rPr lang="en-US" dirty="0" smtClean="0"/>
              <a:t>31, </a:t>
            </a:r>
            <a:r>
              <a:rPr lang="en-US" dirty="0"/>
              <a:t>2023</a:t>
            </a:r>
          </a:p>
        </p:txBody>
      </p:sp>
      <p:sp>
        <p:nvSpPr>
          <p:cNvPr id="7" name="TextBox 6">
            <a:extLst>
              <a:ext uri="{FF2B5EF4-FFF2-40B4-BE49-F238E27FC236}">
                <a16:creationId xmlns:a16="http://schemas.microsoft.com/office/drawing/2014/main" id="{92ED09D8-8C6D-426B-94AD-5F0C9906FCE6}"/>
              </a:ext>
            </a:extLst>
          </p:cNvPr>
          <p:cNvSpPr txBox="1"/>
          <p:nvPr/>
        </p:nvSpPr>
        <p:spPr>
          <a:xfrm>
            <a:off x="271606" y="6590926"/>
            <a:ext cx="262550" cy="246221"/>
          </a:xfrm>
          <a:prstGeom prst="rect">
            <a:avLst/>
          </a:prstGeom>
          <a:noFill/>
        </p:spPr>
        <p:txBody>
          <a:bodyPr wrap="square" rtlCol="0">
            <a:spAutoFit/>
          </a:bodyPr>
          <a:lstStyle/>
          <a:p>
            <a:r>
              <a:rPr lang="en-US" sz="1000" b="1" dirty="0"/>
              <a:t>1</a:t>
            </a:r>
          </a:p>
        </p:txBody>
      </p:sp>
      <p:sp>
        <p:nvSpPr>
          <p:cNvPr id="8" name="TextBox 7">
            <a:extLst>
              <a:ext uri="{FF2B5EF4-FFF2-40B4-BE49-F238E27FC236}">
                <a16:creationId xmlns:a16="http://schemas.microsoft.com/office/drawing/2014/main" id="{A2D7AC09-5057-4F93-BC6C-822284BBEE39}"/>
              </a:ext>
            </a:extLst>
          </p:cNvPr>
          <p:cNvSpPr txBox="1"/>
          <p:nvPr/>
        </p:nvSpPr>
        <p:spPr>
          <a:xfrm>
            <a:off x="1206500" y="4726404"/>
            <a:ext cx="8085546" cy="1323439"/>
          </a:xfrm>
          <a:prstGeom prst="rect">
            <a:avLst/>
          </a:prstGeom>
          <a:noFill/>
        </p:spPr>
        <p:txBody>
          <a:bodyPr wrap="square" rtlCol="0">
            <a:spAutoFit/>
          </a:bodyPr>
          <a:lstStyle/>
          <a:p>
            <a:r>
              <a:rPr lang="en-US" sz="2000" dirty="0"/>
              <a:t>Electric Vehicle (EV) Workforce Study and Supply Gap Analysis </a:t>
            </a:r>
          </a:p>
          <a:p>
            <a:endParaRPr lang="en-US" sz="2000" dirty="0"/>
          </a:p>
          <a:p>
            <a:r>
              <a:rPr lang="en-US" sz="2000" dirty="0"/>
              <a:t>Nina Staggers, Asst. Exec. Director, Workforce Development</a:t>
            </a:r>
          </a:p>
          <a:p>
            <a:r>
              <a:rPr lang="en-US" sz="2000" dirty="0"/>
              <a:t>Dr. Bryan Grady, Asst. Exec. Director, Labor Market Information</a:t>
            </a:r>
          </a:p>
        </p:txBody>
      </p:sp>
      <p:pic>
        <p:nvPicPr>
          <p:cNvPr id="9" name="Picture 2">
            <a:extLst>
              <a:ext uri="{FF2B5EF4-FFF2-40B4-BE49-F238E27FC236}">
                <a16:creationId xmlns:a16="http://schemas.microsoft.com/office/drawing/2014/main" id="{57A2A525-442C-4236-BC6F-C7911C51B356}"/>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1206500" y="2866373"/>
            <a:ext cx="8013700" cy="14117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79275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5BFE3C-19AA-4690-858F-0EE1D4DBB50A}"/>
              </a:ext>
            </a:extLst>
          </p:cNvPr>
          <p:cNvSpPr>
            <a:spLocks noGrp="1"/>
          </p:cNvSpPr>
          <p:nvPr>
            <p:ph type="title" idx="4294967295"/>
          </p:nvPr>
        </p:nvSpPr>
        <p:spPr>
          <a:xfrm>
            <a:off x="838200" y="583035"/>
            <a:ext cx="10515600" cy="904875"/>
          </a:xfrm>
        </p:spPr>
        <p:txBody>
          <a:bodyPr>
            <a:noAutofit/>
          </a:bodyPr>
          <a:lstStyle/>
          <a:p>
            <a:r>
              <a:rPr lang="en-US" dirty="0">
                <a:solidFill>
                  <a:schemeClr val="accent1">
                    <a:lumMod val="40000"/>
                    <a:lumOff val="60000"/>
                  </a:schemeClr>
                </a:solidFill>
              </a:rPr>
              <a:t>Entry Level Occupations</a:t>
            </a:r>
          </a:p>
        </p:txBody>
      </p:sp>
      <p:sp>
        <p:nvSpPr>
          <p:cNvPr id="4" name="Slide Number Placeholder 3"/>
          <p:cNvSpPr>
            <a:spLocks noGrp="1"/>
          </p:cNvSpPr>
          <p:nvPr>
            <p:ph type="sldNum" sz="quarter" idx="4294967295"/>
          </p:nvPr>
        </p:nvSpPr>
        <p:spPr>
          <a:xfrm>
            <a:off x="11733213" y="6218238"/>
            <a:ext cx="458787"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F7177E80-0C6D-4A85-86EA-701037B2C2E4}" type="slidenum">
              <a:rPr kumimoji="0" lang="en-US" sz="1200" b="0" i="0" u="none" strike="noStrike" kern="1200" cap="none" spc="0" normalizeH="0" baseline="0" noProof="0" smtClean="0">
                <a:ln>
                  <a:noFill/>
                </a:ln>
                <a:solidFill>
                  <a:srgbClr val="FFFFFF"/>
                </a:solidFill>
                <a:effectLst/>
                <a:uLnTx/>
                <a:uFillTx/>
                <a:latin typeface="Abad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srgbClr val="FFFFFF"/>
              </a:solidFill>
              <a:effectLst/>
              <a:uLnTx/>
              <a:uFillTx/>
              <a:latin typeface="Abadi"/>
              <a:ea typeface="+mn-ea"/>
              <a:cs typeface="+mn-cs"/>
            </a:endParaRPr>
          </a:p>
        </p:txBody>
      </p:sp>
      <p:pic>
        <p:nvPicPr>
          <p:cNvPr id="6" name="Picture 5"/>
          <p:cNvPicPr/>
          <p:nvPr/>
        </p:nvPicPr>
        <p:blipFill rotWithShape="1">
          <a:blip r:embed="rId2">
            <a:extLst>
              <a:ext uri="{28A0092B-C50C-407E-A947-70E740481C1C}">
                <a14:useLocalDpi xmlns:a14="http://schemas.microsoft.com/office/drawing/2010/main" val="0"/>
              </a:ext>
            </a:extLst>
          </a:blip>
          <a:srcRect t="7199"/>
          <a:stretch/>
        </p:blipFill>
        <p:spPr bwMode="auto">
          <a:xfrm>
            <a:off x="838200" y="1416157"/>
            <a:ext cx="8067584" cy="4798107"/>
          </a:xfrm>
          <a:prstGeom prst="rect">
            <a:avLst/>
          </a:prstGeom>
          <a:noFill/>
          <a:ln>
            <a:noFill/>
          </a:ln>
        </p:spPr>
      </p:pic>
      <p:sp>
        <p:nvSpPr>
          <p:cNvPr id="3" name="TextBox 2"/>
          <p:cNvSpPr txBox="1"/>
          <p:nvPr/>
        </p:nvSpPr>
        <p:spPr>
          <a:xfrm>
            <a:off x="9254241" y="2245549"/>
            <a:ext cx="2708365" cy="3139321"/>
          </a:xfrm>
          <a:prstGeom prst="rect">
            <a:avLst/>
          </a:prstGeom>
          <a:noFill/>
        </p:spPr>
        <p:txBody>
          <a:bodyPr wrap="square" rtlCol="0">
            <a:spAutoFit/>
          </a:bodyPr>
          <a:lstStyle/>
          <a:p>
            <a:r>
              <a:rPr lang="en-US" dirty="0"/>
              <a:t>The EV industry includes occupations that do not require a post-secondary credential or degree. </a:t>
            </a:r>
          </a:p>
          <a:p>
            <a:endParaRPr lang="en-US" dirty="0"/>
          </a:p>
          <a:p>
            <a:r>
              <a:rPr lang="en-US" dirty="0"/>
              <a:t>Employers may provide employer-specific training or on the job training to prepare individuals for employment in these occupations. </a:t>
            </a:r>
          </a:p>
        </p:txBody>
      </p:sp>
      <p:sp>
        <p:nvSpPr>
          <p:cNvPr id="5" name="TextBox 4">
            <a:extLst>
              <a:ext uri="{FF2B5EF4-FFF2-40B4-BE49-F238E27FC236}">
                <a16:creationId xmlns:a16="http://schemas.microsoft.com/office/drawing/2014/main" id="{B1F9960C-59A4-4F86-A913-14DF0BB3CB86}"/>
              </a:ext>
            </a:extLst>
          </p:cNvPr>
          <p:cNvSpPr txBox="1"/>
          <p:nvPr/>
        </p:nvSpPr>
        <p:spPr>
          <a:xfrm>
            <a:off x="271606" y="6608343"/>
            <a:ext cx="566594" cy="246221"/>
          </a:xfrm>
          <a:prstGeom prst="rect">
            <a:avLst/>
          </a:prstGeom>
          <a:noFill/>
        </p:spPr>
        <p:txBody>
          <a:bodyPr wrap="square" rtlCol="0">
            <a:spAutoFit/>
          </a:bodyPr>
          <a:lstStyle/>
          <a:p>
            <a:r>
              <a:rPr lang="en-US" sz="1000" b="1" dirty="0"/>
              <a:t>10</a:t>
            </a:r>
          </a:p>
        </p:txBody>
      </p:sp>
    </p:spTree>
    <p:extLst>
      <p:ext uri="{BB962C8B-B14F-4D97-AF65-F5344CB8AC3E}">
        <p14:creationId xmlns:p14="http://schemas.microsoft.com/office/powerpoint/2010/main" val="18699479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Down Arrow 46">
            <a:extLst>
              <a:ext uri="{FF2B5EF4-FFF2-40B4-BE49-F238E27FC236}">
                <a16:creationId xmlns:a16="http://schemas.microsoft.com/office/drawing/2014/main" id="{D52450CC-39D8-4BBF-99D2-42BCCB87328D}"/>
              </a:ext>
            </a:extLst>
          </p:cNvPr>
          <p:cNvSpPr/>
          <p:nvPr/>
        </p:nvSpPr>
        <p:spPr>
          <a:xfrm rot="16200000">
            <a:off x="8880019" y="4761028"/>
            <a:ext cx="780335" cy="70013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an 6">
            <a:extLst>
              <a:ext uri="{FF2B5EF4-FFF2-40B4-BE49-F238E27FC236}">
                <a16:creationId xmlns:a16="http://schemas.microsoft.com/office/drawing/2014/main" id="{F74A0476-A953-4149-9BD5-9389BCA86073}"/>
              </a:ext>
            </a:extLst>
          </p:cNvPr>
          <p:cNvSpPr/>
          <p:nvPr/>
        </p:nvSpPr>
        <p:spPr>
          <a:xfrm rot="5400000">
            <a:off x="5071904" y="1477061"/>
            <a:ext cx="2037782" cy="5040996"/>
          </a:xfrm>
          <a:prstGeom prst="can">
            <a:avLst/>
          </a:prstGeom>
          <a:solidFill>
            <a:schemeClr val="accent1">
              <a:alpha val="5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4746D2F2-C2EE-4019-A229-515BEBC3639C}"/>
              </a:ext>
            </a:extLst>
          </p:cNvPr>
          <p:cNvSpPr txBox="1"/>
          <p:nvPr/>
        </p:nvSpPr>
        <p:spPr>
          <a:xfrm>
            <a:off x="3851025" y="3515780"/>
            <a:ext cx="4232625" cy="553998"/>
          </a:xfrm>
          <a:prstGeom prst="rect">
            <a:avLst/>
          </a:prstGeom>
          <a:noFill/>
        </p:spPr>
        <p:txBody>
          <a:bodyPr wrap="square" rtlCol="0">
            <a:spAutoFit/>
          </a:bodyPr>
          <a:lstStyle/>
          <a:p>
            <a:r>
              <a:rPr lang="en-US" sz="1400" dirty="0"/>
              <a:t>Local Area Unemployment Statistics </a:t>
            </a:r>
            <a:r>
              <a:rPr lang="en-US" sz="1400" dirty="0" smtClean="0"/>
              <a:t>(February </a:t>
            </a:r>
            <a:r>
              <a:rPr lang="en-US" sz="1400" dirty="0"/>
              <a:t>2023)</a:t>
            </a:r>
          </a:p>
          <a:p>
            <a:pPr algn="ctr"/>
            <a:r>
              <a:rPr lang="en-US" sz="1600" dirty="0"/>
              <a:t>2,382,173</a:t>
            </a:r>
          </a:p>
        </p:txBody>
      </p:sp>
      <p:cxnSp>
        <p:nvCxnSpPr>
          <p:cNvPr id="10" name="Straight Arrow Connector 9">
            <a:extLst>
              <a:ext uri="{FF2B5EF4-FFF2-40B4-BE49-F238E27FC236}">
                <a16:creationId xmlns:a16="http://schemas.microsoft.com/office/drawing/2014/main" id="{196CBFD9-6549-4758-AEED-23BDE038E588}"/>
              </a:ext>
            </a:extLst>
          </p:cNvPr>
          <p:cNvCxnSpPr>
            <a:cxnSpLocks/>
          </p:cNvCxnSpPr>
          <p:nvPr/>
        </p:nvCxnSpPr>
        <p:spPr>
          <a:xfrm flipH="1">
            <a:off x="5136573" y="4107873"/>
            <a:ext cx="415636" cy="19950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345296EA-74BD-4315-B748-6E7F897E59B1}"/>
              </a:ext>
            </a:extLst>
          </p:cNvPr>
          <p:cNvCxnSpPr>
            <a:cxnSpLocks/>
          </p:cNvCxnSpPr>
          <p:nvPr/>
        </p:nvCxnSpPr>
        <p:spPr>
          <a:xfrm>
            <a:off x="6350231" y="4100555"/>
            <a:ext cx="407324" cy="19182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CE641A20-EC22-4A82-B617-B396258ADEE3}"/>
              </a:ext>
            </a:extLst>
          </p:cNvPr>
          <p:cNvSpPr txBox="1"/>
          <p:nvPr/>
        </p:nvSpPr>
        <p:spPr>
          <a:xfrm>
            <a:off x="4227124" y="4307378"/>
            <a:ext cx="1857712" cy="276999"/>
          </a:xfrm>
          <a:prstGeom prst="rect">
            <a:avLst/>
          </a:prstGeom>
          <a:noFill/>
        </p:spPr>
        <p:txBody>
          <a:bodyPr wrap="square" rtlCol="0">
            <a:spAutoFit/>
          </a:bodyPr>
          <a:lstStyle/>
          <a:p>
            <a:r>
              <a:rPr lang="en-US" sz="1200" dirty="0"/>
              <a:t>Employed: 2,306,083</a:t>
            </a:r>
          </a:p>
        </p:txBody>
      </p:sp>
      <p:sp>
        <p:nvSpPr>
          <p:cNvPr id="13" name="TextBox 12">
            <a:extLst>
              <a:ext uri="{FF2B5EF4-FFF2-40B4-BE49-F238E27FC236}">
                <a16:creationId xmlns:a16="http://schemas.microsoft.com/office/drawing/2014/main" id="{F3D7CD13-65F1-443E-9B71-1556875724E3}"/>
              </a:ext>
            </a:extLst>
          </p:cNvPr>
          <p:cNvSpPr txBox="1"/>
          <p:nvPr/>
        </p:nvSpPr>
        <p:spPr>
          <a:xfrm>
            <a:off x="6017715" y="4307377"/>
            <a:ext cx="1857712" cy="276999"/>
          </a:xfrm>
          <a:prstGeom prst="rect">
            <a:avLst/>
          </a:prstGeom>
          <a:noFill/>
        </p:spPr>
        <p:txBody>
          <a:bodyPr wrap="square" rtlCol="0">
            <a:spAutoFit/>
          </a:bodyPr>
          <a:lstStyle/>
          <a:p>
            <a:r>
              <a:rPr lang="en-US" sz="1200" dirty="0"/>
              <a:t>Unemployed: 76,090</a:t>
            </a:r>
          </a:p>
        </p:txBody>
      </p:sp>
      <p:sp>
        <p:nvSpPr>
          <p:cNvPr id="14" name="Down Arrow 12">
            <a:extLst>
              <a:ext uri="{FF2B5EF4-FFF2-40B4-BE49-F238E27FC236}">
                <a16:creationId xmlns:a16="http://schemas.microsoft.com/office/drawing/2014/main" id="{27A44875-D1F3-4B6F-8ED4-9DB2F34AEE3A}"/>
              </a:ext>
            </a:extLst>
          </p:cNvPr>
          <p:cNvSpPr/>
          <p:nvPr/>
        </p:nvSpPr>
        <p:spPr>
          <a:xfrm rot="16200000">
            <a:off x="2383970" y="2575606"/>
            <a:ext cx="780336" cy="70013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E9C5A4A8-6B61-4CBF-A2A5-E0FEDE5C0B63}"/>
              </a:ext>
            </a:extLst>
          </p:cNvPr>
          <p:cNvSpPr txBox="1"/>
          <p:nvPr/>
        </p:nvSpPr>
        <p:spPr>
          <a:xfrm>
            <a:off x="610875" y="2700214"/>
            <a:ext cx="1859012" cy="461665"/>
          </a:xfrm>
          <a:prstGeom prst="rect">
            <a:avLst/>
          </a:prstGeom>
          <a:noFill/>
        </p:spPr>
        <p:txBody>
          <a:bodyPr wrap="square" rtlCol="0">
            <a:spAutoFit/>
          </a:bodyPr>
          <a:lstStyle/>
          <a:p>
            <a:r>
              <a:rPr lang="en-US" sz="1200" dirty="0"/>
              <a:t>HS and College Students seeking employment </a:t>
            </a:r>
            <a:r>
              <a:rPr lang="en-US" sz="1200" baseline="30000" dirty="0"/>
              <a:t>1</a:t>
            </a:r>
            <a:r>
              <a:rPr lang="en-US" sz="1200" dirty="0"/>
              <a:t> </a:t>
            </a:r>
          </a:p>
        </p:txBody>
      </p:sp>
      <p:sp>
        <p:nvSpPr>
          <p:cNvPr id="17" name="TextBox 16">
            <a:extLst>
              <a:ext uri="{FF2B5EF4-FFF2-40B4-BE49-F238E27FC236}">
                <a16:creationId xmlns:a16="http://schemas.microsoft.com/office/drawing/2014/main" id="{236BB94E-3650-472E-8391-F1AB84BE9A86}"/>
              </a:ext>
            </a:extLst>
          </p:cNvPr>
          <p:cNvSpPr txBox="1"/>
          <p:nvPr/>
        </p:nvSpPr>
        <p:spPr>
          <a:xfrm>
            <a:off x="614239" y="3607195"/>
            <a:ext cx="1687484" cy="646331"/>
          </a:xfrm>
          <a:prstGeom prst="rect">
            <a:avLst/>
          </a:prstGeom>
          <a:noFill/>
        </p:spPr>
        <p:txBody>
          <a:bodyPr wrap="square" rtlCol="0">
            <a:spAutoFit/>
          </a:bodyPr>
          <a:lstStyle/>
          <a:p>
            <a:r>
              <a:rPr lang="en-US" sz="1200" dirty="0"/>
              <a:t>Individuals released from prison seeking employment </a:t>
            </a:r>
            <a:r>
              <a:rPr lang="en-US" sz="1200" baseline="30000" dirty="0"/>
              <a:t>2</a:t>
            </a:r>
          </a:p>
        </p:txBody>
      </p:sp>
      <p:sp>
        <p:nvSpPr>
          <p:cNvPr id="18" name="TextBox 17">
            <a:extLst>
              <a:ext uri="{FF2B5EF4-FFF2-40B4-BE49-F238E27FC236}">
                <a16:creationId xmlns:a16="http://schemas.microsoft.com/office/drawing/2014/main" id="{B9B41AA8-42A9-4F59-9153-44A68FC2F528}"/>
              </a:ext>
            </a:extLst>
          </p:cNvPr>
          <p:cNvSpPr txBox="1"/>
          <p:nvPr/>
        </p:nvSpPr>
        <p:spPr>
          <a:xfrm>
            <a:off x="614239" y="4651759"/>
            <a:ext cx="1687484" cy="646331"/>
          </a:xfrm>
          <a:prstGeom prst="rect">
            <a:avLst/>
          </a:prstGeom>
          <a:noFill/>
        </p:spPr>
        <p:txBody>
          <a:bodyPr wrap="square" rtlCol="0">
            <a:spAutoFit/>
          </a:bodyPr>
          <a:lstStyle/>
          <a:p>
            <a:r>
              <a:rPr lang="en-US" sz="1200" dirty="0"/>
              <a:t>Individuals moving to SC &amp; seeking employment </a:t>
            </a:r>
            <a:r>
              <a:rPr lang="en-US" sz="1200" baseline="30000" dirty="0"/>
              <a:t>3</a:t>
            </a:r>
          </a:p>
        </p:txBody>
      </p:sp>
      <p:sp>
        <p:nvSpPr>
          <p:cNvPr id="19" name="TextBox 18">
            <a:extLst>
              <a:ext uri="{FF2B5EF4-FFF2-40B4-BE49-F238E27FC236}">
                <a16:creationId xmlns:a16="http://schemas.microsoft.com/office/drawing/2014/main" id="{69F18369-8430-4A07-B27E-53A2FD94F357}"/>
              </a:ext>
            </a:extLst>
          </p:cNvPr>
          <p:cNvSpPr txBox="1"/>
          <p:nvPr/>
        </p:nvSpPr>
        <p:spPr>
          <a:xfrm>
            <a:off x="3990110" y="5765913"/>
            <a:ext cx="2112664" cy="461665"/>
          </a:xfrm>
          <a:prstGeom prst="rect">
            <a:avLst/>
          </a:prstGeom>
          <a:noFill/>
        </p:spPr>
        <p:txBody>
          <a:bodyPr wrap="square" rtlCol="0">
            <a:spAutoFit/>
          </a:bodyPr>
          <a:lstStyle/>
          <a:p>
            <a:r>
              <a:rPr lang="en-US" sz="1200" dirty="0"/>
              <a:t>Individuals residing elsewhere working in SC </a:t>
            </a:r>
            <a:endParaRPr lang="en-US" sz="1200" baseline="30000" dirty="0"/>
          </a:p>
        </p:txBody>
      </p:sp>
      <p:sp>
        <p:nvSpPr>
          <p:cNvPr id="20" name="TextBox 19">
            <a:extLst>
              <a:ext uri="{FF2B5EF4-FFF2-40B4-BE49-F238E27FC236}">
                <a16:creationId xmlns:a16="http://schemas.microsoft.com/office/drawing/2014/main" id="{B58A3C08-BE06-443C-91BA-575793762DC5}"/>
              </a:ext>
            </a:extLst>
          </p:cNvPr>
          <p:cNvSpPr txBox="1"/>
          <p:nvPr/>
        </p:nvSpPr>
        <p:spPr>
          <a:xfrm>
            <a:off x="9733190" y="2459504"/>
            <a:ext cx="1876834" cy="276999"/>
          </a:xfrm>
          <a:prstGeom prst="rect">
            <a:avLst/>
          </a:prstGeom>
          <a:noFill/>
        </p:spPr>
        <p:txBody>
          <a:bodyPr wrap="square" rtlCol="0">
            <a:spAutoFit/>
          </a:bodyPr>
          <a:lstStyle/>
          <a:p>
            <a:r>
              <a:rPr lang="en-US" sz="1200" dirty="0"/>
              <a:t>Workers retiring </a:t>
            </a:r>
            <a:r>
              <a:rPr lang="en-US" sz="1200" baseline="30000" dirty="0"/>
              <a:t>6</a:t>
            </a:r>
          </a:p>
        </p:txBody>
      </p:sp>
      <p:sp>
        <p:nvSpPr>
          <p:cNvPr id="21" name="TextBox 20">
            <a:extLst>
              <a:ext uri="{FF2B5EF4-FFF2-40B4-BE49-F238E27FC236}">
                <a16:creationId xmlns:a16="http://schemas.microsoft.com/office/drawing/2014/main" id="{2E1422AC-CB70-4EC7-9533-DE5C95D756DF}"/>
              </a:ext>
            </a:extLst>
          </p:cNvPr>
          <p:cNvSpPr txBox="1"/>
          <p:nvPr/>
        </p:nvSpPr>
        <p:spPr>
          <a:xfrm>
            <a:off x="9769815" y="3309774"/>
            <a:ext cx="1648168" cy="276999"/>
          </a:xfrm>
          <a:prstGeom prst="rect">
            <a:avLst/>
          </a:prstGeom>
          <a:noFill/>
        </p:spPr>
        <p:txBody>
          <a:bodyPr wrap="square" rtlCol="0">
            <a:spAutoFit/>
          </a:bodyPr>
          <a:lstStyle/>
          <a:p>
            <a:r>
              <a:rPr lang="en-US" sz="1200" dirty="0"/>
              <a:t>Individuals dying </a:t>
            </a:r>
            <a:r>
              <a:rPr lang="en-US" sz="1200" baseline="30000" dirty="0"/>
              <a:t>7</a:t>
            </a:r>
          </a:p>
        </p:txBody>
      </p:sp>
      <p:sp>
        <p:nvSpPr>
          <p:cNvPr id="22" name="TextBox 21">
            <a:extLst>
              <a:ext uri="{FF2B5EF4-FFF2-40B4-BE49-F238E27FC236}">
                <a16:creationId xmlns:a16="http://schemas.microsoft.com/office/drawing/2014/main" id="{FB8E31DE-B85F-4DA7-B85A-95A4CEF6EB68}"/>
              </a:ext>
            </a:extLst>
          </p:cNvPr>
          <p:cNvSpPr txBox="1"/>
          <p:nvPr/>
        </p:nvSpPr>
        <p:spPr>
          <a:xfrm>
            <a:off x="9790954" y="4072963"/>
            <a:ext cx="1381871" cy="461665"/>
          </a:xfrm>
          <a:prstGeom prst="rect">
            <a:avLst/>
          </a:prstGeom>
          <a:noFill/>
        </p:spPr>
        <p:txBody>
          <a:bodyPr wrap="square" rtlCol="0">
            <a:spAutoFit/>
          </a:bodyPr>
          <a:lstStyle/>
          <a:p>
            <a:r>
              <a:rPr lang="en-US" sz="1200" dirty="0"/>
              <a:t>Individuals going to prison </a:t>
            </a:r>
            <a:r>
              <a:rPr lang="en-US" sz="1200" baseline="30000" dirty="0"/>
              <a:t>8</a:t>
            </a:r>
          </a:p>
        </p:txBody>
      </p:sp>
      <p:sp>
        <p:nvSpPr>
          <p:cNvPr id="23" name="TextBox 22">
            <a:extLst>
              <a:ext uri="{FF2B5EF4-FFF2-40B4-BE49-F238E27FC236}">
                <a16:creationId xmlns:a16="http://schemas.microsoft.com/office/drawing/2014/main" id="{BC3BCBD1-1E1B-4FB6-A7CC-F3D56E90CFDD}"/>
              </a:ext>
            </a:extLst>
          </p:cNvPr>
          <p:cNvSpPr txBox="1"/>
          <p:nvPr/>
        </p:nvSpPr>
        <p:spPr>
          <a:xfrm>
            <a:off x="293171" y="5715789"/>
            <a:ext cx="3383723" cy="523220"/>
          </a:xfrm>
          <a:prstGeom prst="rect">
            <a:avLst/>
          </a:prstGeom>
          <a:noFill/>
        </p:spPr>
        <p:txBody>
          <a:bodyPr wrap="square" rtlCol="0">
            <a:spAutoFit/>
          </a:bodyPr>
          <a:lstStyle/>
          <a:p>
            <a:r>
              <a:rPr lang="en-US" sz="1400" dirty="0"/>
              <a:t>Individuals re-entering the labor force </a:t>
            </a:r>
            <a:endParaRPr lang="en-US" sz="1400" baseline="30000" dirty="0"/>
          </a:p>
          <a:p>
            <a:pPr algn="ctr"/>
            <a:r>
              <a:rPr lang="en-US" sz="1400" b="1" dirty="0"/>
              <a:t>UNKNOWN</a:t>
            </a:r>
          </a:p>
        </p:txBody>
      </p:sp>
      <p:sp>
        <p:nvSpPr>
          <p:cNvPr id="24" name="TextBox 23">
            <a:extLst>
              <a:ext uri="{FF2B5EF4-FFF2-40B4-BE49-F238E27FC236}">
                <a16:creationId xmlns:a16="http://schemas.microsoft.com/office/drawing/2014/main" id="{C1D2F2E7-49E2-4183-BFB8-89EA93952E6D}"/>
              </a:ext>
            </a:extLst>
          </p:cNvPr>
          <p:cNvSpPr txBox="1"/>
          <p:nvPr/>
        </p:nvSpPr>
        <p:spPr>
          <a:xfrm>
            <a:off x="9769815" y="4925395"/>
            <a:ext cx="1583985" cy="461665"/>
          </a:xfrm>
          <a:prstGeom prst="rect">
            <a:avLst/>
          </a:prstGeom>
          <a:noFill/>
        </p:spPr>
        <p:txBody>
          <a:bodyPr wrap="square" rtlCol="0">
            <a:spAutoFit/>
          </a:bodyPr>
          <a:lstStyle/>
          <a:p>
            <a:r>
              <a:rPr lang="en-US" sz="1200" dirty="0"/>
              <a:t>Individuals moving out-of-state </a:t>
            </a:r>
            <a:r>
              <a:rPr lang="en-US" sz="1200" baseline="30000" dirty="0"/>
              <a:t>9</a:t>
            </a:r>
          </a:p>
        </p:txBody>
      </p:sp>
      <p:sp>
        <p:nvSpPr>
          <p:cNvPr id="25" name="TextBox 24">
            <a:extLst>
              <a:ext uri="{FF2B5EF4-FFF2-40B4-BE49-F238E27FC236}">
                <a16:creationId xmlns:a16="http://schemas.microsoft.com/office/drawing/2014/main" id="{8130C9CD-FE76-4FF3-9082-69869E1F40FB}"/>
              </a:ext>
            </a:extLst>
          </p:cNvPr>
          <p:cNvSpPr txBox="1"/>
          <p:nvPr/>
        </p:nvSpPr>
        <p:spPr>
          <a:xfrm>
            <a:off x="6375117" y="5746431"/>
            <a:ext cx="1795586" cy="461665"/>
          </a:xfrm>
          <a:prstGeom prst="rect">
            <a:avLst/>
          </a:prstGeom>
          <a:noFill/>
        </p:spPr>
        <p:txBody>
          <a:bodyPr wrap="square" rtlCol="0">
            <a:spAutoFit/>
          </a:bodyPr>
          <a:lstStyle/>
          <a:p>
            <a:r>
              <a:rPr lang="en-US" sz="1200" dirty="0"/>
              <a:t>Individuals residing in SC working elsewhere </a:t>
            </a:r>
            <a:endParaRPr lang="en-US" sz="1200" baseline="30000" dirty="0"/>
          </a:p>
        </p:txBody>
      </p:sp>
      <p:sp>
        <p:nvSpPr>
          <p:cNvPr id="26" name="TextBox 25">
            <a:extLst>
              <a:ext uri="{FF2B5EF4-FFF2-40B4-BE49-F238E27FC236}">
                <a16:creationId xmlns:a16="http://schemas.microsoft.com/office/drawing/2014/main" id="{E548EAD7-C9EB-4E7A-B1C9-5E2F772D28AF}"/>
              </a:ext>
            </a:extLst>
          </p:cNvPr>
          <p:cNvSpPr txBox="1"/>
          <p:nvPr/>
        </p:nvSpPr>
        <p:spPr>
          <a:xfrm>
            <a:off x="2331303" y="2759661"/>
            <a:ext cx="819822" cy="307777"/>
          </a:xfrm>
          <a:prstGeom prst="rect">
            <a:avLst/>
          </a:prstGeom>
          <a:noFill/>
        </p:spPr>
        <p:txBody>
          <a:bodyPr wrap="square" rtlCol="0">
            <a:spAutoFit/>
          </a:bodyPr>
          <a:lstStyle/>
          <a:p>
            <a:pPr algn="ctr"/>
            <a:r>
              <a:rPr lang="en-US" sz="1400" dirty="0">
                <a:solidFill>
                  <a:schemeClr val="bg1"/>
                </a:solidFill>
              </a:rPr>
              <a:t>41,000</a:t>
            </a:r>
          </a:p>
        </p:txBody>
      </p:sp>
      <p:sp>
        <p:nvSpPr>
          <p:cNvPr id="27" name="TextBox 26">
            <a:extLst>
              <a:ext uri="{FF2B5EF4-FFF2-40B4-BE49-F238E27FC236}">
                <a16:creationId xmlns:a16="http://schemas.microsoft.com/office/drawing/2014/main" id="{806CDCBC-5370-46B9-B21E-556E277110CB}"/>
              </a:ext>
            </a:extLst>
          </p:cNvPr>
          <p:cNvSpPr txBox="1"/>
          <p:nvPr/>
        </p:nvSpPr>
        <p:spPr>
          <a:xfrm>
            <a:off x="4296733" y="6191601"/>
            <a:ext cx="1092596" cy="307777"/>
          </a:xfrm>
          <a:prstGeom prst="rect">
            <a:avLst/>
          </a:prstGeom>
          <a:noFill/>
        </p:spPr>
        <p:txBody>
          <a:bodyPr wrap="square" rtlCol="0">
            <a:spAutoFit/>
          </a:bodyPr>
          <a:lstStyle/>
          <a:p>
            <a:pPr algn="ctr"/>
            <a:r>
              <a:rPr lang="en-US" sz="1400" dirty="0"/>
              <a:t>121,700</a:t>
            </a:r>
          </a:p>
        </p:txBody>
      </p:sp>
      <p:sp>
        <p:nvSpPr>
          <p:cNvPr id="28" name="TextBox 27">
            <a:extLst>
              <a:ext uri="{FF2B5EF4-FFF2-40B4-BE49-F238E27FC236}">
                <a16:creationId xmlns:a16="http://schemas.microsoft.com/office/drawing/2014/main" id="{CA1828A5-24FE-46A9-BF17-A2BCB0B4842E}"/>
              </a:ext>
            </a:extLst>
          </p:cNvPr>
          <p:cNvSpPr txBox="1"/>
          <p:nvPr/>
        </p:nvSpPr>
        <p:spPr>
          <a:xfrm>
            <a:off x="6767350" y="6191601"/>
            <a:ext cx="958791" cy="307777"/>
          </a:xfrm>
          <a:prstGeom prst="rect">
            <a:avLst/>
          </a:prstGeom>
          <a:noFill/>
        </p:spPr>
        <p:txBody>
          <a:bodyPr wrap="square" rtlCol="0">
            <a:spAutoFit/>
          </a:bodyPr>
          <a:lstStyle/>
          <a:p>
            <a:pPr algn="ctr"/>
            <a:r>
              <a:rPr lang="en-US" sz="1400" dirty="0"/>
              <a:t>181,100</a:t>
            </a:r>
          </a:p>
        </p:txBody>
      </p:sp>
      <p:sp>
        <p:nvSpPr>
          <p:cNvPr id="29" name="TextBox 28">
            <a:extLst>
              <a:ext uri="{FF2B5EF4-FFF2-40B4-BE49-F238E27FC236}">
                <a16:creationId xmlns:a16="http://schemas.microsoft.com/office/drawing/2014/main" id="{B3EEEDAA-7EA7-4A5A-B390-17016A2FE5B3}"/>
              </a:ext>
            </a:extLst>
          </p:cNvPr>
          <p:cNvSpPr txBox="1"/>
          <p:nvPr/>
        </p:nvSpPr>
        <p:spPr>
          <a:xfrm>
            <a:off x="8749710" y="4968071"/>
            <a:ext cx="935181" cy="307777"/>
          </a:xfrm>
          <a:prstGeom prst="rect">
            <a:avLst/>
          </a:prstGeom>
          <a:noFill/>
        </p:spPr>
        <p:txBody>
          <a:bodyPr wrap="square" rtlCol="0">
            <a:spAutoFit/>
          </a:bodyPr>
          <a:lstStyle/>
          <a:p>
            <a:pPr algn="ctr"/>
            <a:r>
              <a:rPr lang="en-US" sz="1400" dirty="0">
                <a:solidFill>
                  <a:schemeClr val="bg1"/>
                </a:solidFill>
              </a:rPr>
              <a:t>63,500</a:t>
            </a:r>
          </a:p>
        </p:txBody>
      </p:sp>
      <p:sp>
        <p:nvSpPr>
          <p:cNvPr id="33" name="TextBox 32">
            <a:extLst>
              <a:ext uri="{FF2B5EF4-FFF2-40B4-BE49-F238E27FC236}">
                <a16:creationId xmlns:a16="http://schemas.microsoft.com/office/drawing/2014/main" id="{E6C8996A-8946-456B-9EDB-F906E087A833}"/>
              </a:ext>
            </a:extLst>
          </p:cNvPr>
          <p:cNvSpPr txBox="1"/>
          <p:nvPr/>
        </p:nvSpPr>
        <p:spPr>
          <a:xfrm>
            <a:off x="8691800" y="5715517"/>
            <a:ext cx="3547712" cy="523220"/>
          </a:xfrm>
          <a:prstGeom prst="rect">
            <a:avLst/>
          </a:prstGeom>
          <a:noFill/>
        </p:spPr>
        <p:txBody>
          <a:bodyPr wrap="square" rtlCol="0">
            <a:spAutoFit/>
          </a:bodyPr>
          <a:lstStyle/>
          <a:p>
            <a:r>
              <a:rPr lang="en-US" sz="1400" dirty="0"/>
              <a:t>Individuals voluntarily leaving labor force </a:t>
            </a:r>
            <a:endParaRPr lang="en-US" sz="1400" baseline="30000" dirty="0"/>
          </a:p>
          <a:p>
            <a:pPr algn="ctr"/>
            <a:r>
              <a:rPr lang="en-US" sz="1400" b="1" dirty="0"/>
              <a:t>UNKNOWN</a:t>
            </a:r>
          </a:p>
        </p:txBody>
      </p:sp>
      <p:sp>
        <p:nvSpPr>
          <p:cNvPr id="34" name="TextBox 33">
            <a:extLst>
              <a:ext uri="{FF2B5EF4-FFF2-40B4-BE49-F238E27FC236}">
                <a16:creationId xmlns:a16="http://schemas.microsoft.com/office/drawing/2014/main" id="{3A2F5C82-A1FF-4CCC-A86B-CDE7BB2F3376}"/>
              </a:ext>
            </a:extLst>
          </p:cNvPr>
          <p:cNvSpPr txBox="1"/>
          <p:nvPr/>
        </p:nvSpPr>
        <p:spPr>
          <a:xfrm>
            <a:off x="8467725" y="1325278"/>
            <a:ext cx="3547712" cy="553998"/>
          </a:xfrm>
          <a:prstGeom prst="rect">
            <a:avLst/>
          </a:prstGeom>
          <a:solidFill>
            <a:schemeClr val="bg2"/>
          </a:solidFill>
        </p:spPr>
        <p:txBody>
          <a:bodyPr wrap="square" rtlCol="0">
            <a:spAutoFit/>
          </a:bodyPr>
          <a:lstStyle/>
          <a:p>
            <a:pPr algn="ctr"/>
            <a:r>
              <a:rPr lang="en-US" sz="1200" dirty="0"/>
              <a:t>APPROXIMATE ANNUAL EXIT POPULATION:</a:t>
            </a:r>
          </a:p>
          <a:p>
            <a:pPr algn="ctr"/>
            <a:r>
              <a:rPr lang="en-US" b="1" dirty="0"/>
              <a:t>108,700</a:t>
            </a:r>
          </a:p>
        </p:txBody>
      </p:sp>
      <p:sp>
        <p:nvSpPr>
          <p:cNvPr id="36" name="Curved Left Arrow 3">
            <a:extLst>
              <a:ext uri="{FF2B5EF4-FFF2-40B4-BE49-F238E27FC236}">
                <a16:creationId xmlns:a16="http://schemas.microsoft.com/office/drawing/2014/main" id="{49F3EB1B-1A68-4AFA-ADF7-6323685F726B}"/>
              </a:ext>
            </a:extLst>
          </p:cNvPr>
          <p:cNvSpPr/>
          <p:nvPr/>
        </p:nvSpPr>
        <p:spPr>
          <a:xfrm>
            <a:off x="7023964" y="1966580"/>
            <a:ext cx="1051488" cy="1082526"/>
          </a:xfrm>
          <a:prstGeom prst="curvedLeftArrow">
            <a:avLst>
              <a:gd name="adj1" fmla="val 12147"/>
              <a:gd name="adj2" fmla="val 50000"/>
              <a:gd name="adj3" fmla="val 3764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7" name="TextBox 36">
            <a:extLst>
              <a:ext uri="{FF2B5EF4-FFF2-40B4-BE49-F238E27FC236}">
                <a16:creationId xmlns:a16="http://schemas.microsoft.com/office/drawing/2014/main" id="{A120A787-941B-48E3-9B0E-65E4ADB44768}"/>
              </a:ext>
            </a:extLst>
          </p:cNvPr>
          <p:cNvSpPr txBox="1"/>
          <p:nvPr/>
        </p:nvSpPr>
        <p:spPr>
          <a:xfrm>
            <a:off x="4647890" y="2254922"/>
            <a:ext cx="2943757" cy="461665"/>
          </a:xfrm>
          <a:prstGeom prst="rect">
            <a:avLst/>
          </a:prstGeom>
          <a:noFill/>
        </p:spPr>
        <p:txBody>
          <a:bodyPr wrap="square" rtlCol="0">
            <a:spAutoFit/>
          </a:bodyPr>
          <a:lstStyle/>
          <a:p>
            <a:r>
              <a:rPr lang="en-US" sz="1200" dirty="0"/>
              <a:t>Individuals coming through workforce programs (WP, WIOA, etc.) </a:t>
            </a:r>
            <a:endParaRPr lang="en-US" sz="1200" baseline="30000" dirty="0"/>
          </a:p>
        </p:txBody>
      </p:sp>
      <p:sp>
        <p:nvSpPr>
          <p:cNvPr id="38" name="Down Arrow 44">
            <a:extLst>
              <a:ext uri="{FF2B5EF4-FFF2-40B4-BE49-F238E27FC236}">
                <a16:creationId xmlns:a16="http://schemas.microsoft.com/office/drawing/2014/main" id="{38364E2E-D864-47B4-ABB2-24C0D7B849FE}"/>
              </a:ext>
            </a:extLst>
          </p:cNvPr>
          <p:cNvSpPr/>
          <p:nvPr/>
        </p:nvSpPr>
        <p:spPr>
          <a:xfrm rot="16200000">
            <a:off x="2357619" y="3590037"/>
            <a:ext cx="780336" cy="70013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Down Arrow 46">
            <a:extLst>
              <a:ext uri="{FF2B5EF4-FFF2-40B4-BE49-F238E27FC236}">
                <a16:creationId xmlns:a16="http://schemas.microsoft.com/office/drawing/2014/main" id="{8AB8E5F8-0EF7-4600-B033-36C1C559214C}"/>
              </a:ext>
            </a:extLst>
          </p:cNvPr>
          <p:cNvSpPr/>
          <p:nvPr/>
        </p:nvSpPr>
        <p:spPr>
          <a:xfrm rot="16200000">
            <a:off x="2355394" y="4580053"/>
            <a:ext cx="780335" cy="70013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Box 39">
            <a:extLst>
              <a:ext uri="{FF2B5EF4-FFF2-40B4-BE49-F238E27FC236}">
                <a16:creationId xmlns:a16="http://schemas.microsoft.com/office/drawing/2014/main" id="{04CE062A-9F75-4A02-B2FF-E306B91C3E99}"/>
              </a:ext>
            </a:extLst>
          </p:cNvPr>
          <p:cNvSpPr txBox="1"/>
          <p:nvPr/>
        </p:nvSpPr>
        <p:spPr>
          <a:xfrm>
            <a:off x="2376887" y="3801859"/>
            <a:ext cx="819822" cy="307777"/>
          </a:xfrm>
          <a:prstGeom prst="rect">
            <a:avLst/>
          </a:prstGeom>
          <a:noFill/>
        </p:spPr>
        <p:txBody>
          <a:bodyPr wrap="square" rtlCol="0">
            <a:spAutoFit/>
          </a:bodyPr>
          <a:lstStyle/>
          <a:p>
            <a:r>
              <a:rPr lang="en-US" sz="1400" dirty="0">
                <a:solidFill>
                  <a:schemeClr val="bg1"/>
                </a:solidFill>
              </a:rPr>
              <a:t>5,000</a:t>
            </a:r>
          </a:p>
        </p:txBody>
      </p:sp>
      <p:sp>
        <p:nvSpPr>
          <p:cNvPr id="41" name="TextBox 40">
            <a:extLst>
              <a:ext uri="{FF2B5EF4-FFF2-40B4-BE49-F238E27FC236}">
                <a16:creationId xmlns:a16="http://schemas.microsoft.com/office/drawing/2014/main" id="{C371251F-AE18-483F-9842-15F6D8E7E879}"/>
              </a:ext>
            </a:extLst>
          </p:cNvPr>
          <p:cNvSpPr txBox="1"/>
          <p:nvPr/>
        </p:nvSpPr>
        <p:spPr>
          <a:xfrm>
            <a:off x="2258664" y="4779275"/>
            <a:ext cx="909469" cy="307777"/>
          </a:xfrm>
          <a:prstGeom prst="rect">
            <a:avLst/>
          </a:prstGeom>
          <a:noFill/>
        </p:spPr>
        <p:txBody>
          <a:bodyPr wrap="square" rtlCol="0">
            <a:spAutoFit/>
          </a:bodyPr>
          <a:lstStyle/>
          <a:p>
            <a:pPr algn="ctr"/>
            <a:r>
              <a:rPr lang="en-US" sz="1400" dirty="0">
                <a:solidFill>
                  <a:schemeClr val="bg1"/>
                </a:solidFill>
              </a:rPr>
              <a:t>86,500</a:t>
            </a:r>
          </a:p>
        </p:txBody>
      </p:sp>
      <p:sp>
        <p:nvSpPr>
          <p:cNvPr id="42" name="Curved Left Arrow 49">
            <a:extLst>
              <a:ext uri="{FF2B5EF4-FFF2-40B4-BE49-F238E27FC236}">
                <a16:creationId xmlns:a16="http://schemas.microsoft.com/office/drawing/2014/main" id="{9F896F8A-68FB-483E-8FD1-C87D8CD033F7}"/>
              </a:ext>
            </a:extLst>
          </p:cNvPr>
          <p:cNvSpPr/>
          <p:nvPr/>
        </p:nvSpPr>
        <p:spPr>
          <a:xfrm rot="10800000">
            <a:off x="3904282" y="1824534"/>
            <a:ext cx="1051488" cy="1082526"/>
          </a:xfrm>
          <a:prstGeom prst="curvedLeftArrow">
            <a:avLst>
              <a:gd name="adj1" fmla="val 12147"/>
              <a:gd name="adj2" fmla="val 50000"/>
              <a:gd name="adj3" fmla="val 3764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3" name="Frame 42">
            <a:extLst>
              <a:ext uri="{FF2B5EF4-FFF2-40B4-BE49-F238E27FC236}">
                <a16:creationId xmlns:a16="http://schemas.microsoft.com/office/drawing/2014/main" id="{C5AE2C5B-A261-4E18-B5E7-22280C8C86DA}"/>
              </a:ext>
            </a:extLst>
          </p:cNvPr>
          <p:cNvSpPr/>
          <p:nvPr/>
        </p:nvSpPr>
        <p:spPr>
          <a:xfrm>
            <a:off x="3757353" y="5605539"/>
            <a:ext cx="4588626" cy="1252460"/>
          </a:xfrm>
          <a:prstGeom prst="fra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44" name="TextBox 43">
            <a:extLst>
              <a:ext uri="{FF2B5EF4-FFF2-40B4-BE49-F238E27FC236}">
                <a16:creationId xmlns:a16="http://schemas.microsoft.com/office/drawing/2014/main" id="{A3D4A5EE-62BB-45CC-87BB-11087B190A2F}"/>
              </a:ext>
            </a:extLst>
          </p:cNvPr>
          <p:cNvSpPr txBox="1"/>
          <p:nvPr/>
        </p:nvSpPr>
        <p:spPr>
          <a:xfrm>
            <a:off x="4647890" y="5547615"/>
            <a:ext cx="2796231" cy="276999"/>
          </a:xfrm>
          <a:prstGeom prst="rect">
            <a:avLst/>
          </a:prstGeom>
          <a:noFill/>
        </p:spPr>
        <p:txBody>
          <a:bodyPr wrap="square" rtlCol="0">
            <a:spAutoFit/>
          </a:bodyPr>
          <a:lstStyle/>
          <a:p>
            <a:pPr algn="ctr"/>
            <a:r>
              <a:rPr lang="en-US" sz="1200" dirty="0">
                <a:solidFill>
                  <a:schemeClr val="bg1"/>
                </a:solidFill>
              </a:rPr>
              <a:t>Assumed Static</a:t>
            </a:r>
          </a:p>
        </p:txBody>
      </p:sp>
      <p:sp>
        <p:nvSpPr>
          <p:cNvPr id="47" name="Down Arrow 12">
            <a:extLst>
              <a:ext uri="{FF2B5EF4-FFF2-40B4-BE49-F238E27FC236}">
                <a16:creationId xmlns:a16="http://schemas.microsoft.com/office/drawing/2014/main" id="{CC2A13A5-3649-4706-B4E0-444C129B065F}"/>
              </a:ext>
            </a:extLst>
          </p:cNvPr>
          <p:cNvSpPr/>
          <p:nvPr/>
        </p:nvSpPr>
        <p:spPr>
          <a:xfrm rot="16200000">
            <a:off x="8870495" y="2251756"/>
            <a:ext cx="780336" cy="70013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Down Arrow 44">
            <a:extLst>
              <a:ext uri="{FF2B5EF4-FFF2-40B4-BE49-F238E27FC236}">
                <a16:creationId xmlns:a16="http://schemas.microsoft.com/office/drawing/2014/main" id="{6D4E476E-0BE5-4ED9-AFB5-E1CDBC1B3E47}"/>
              </a:ext>
            </a:extLst>
          </p:cNvPr>
          <p:cNvSpPr/>
          <p:nvPr/>
        </p:nvSpPr>
        <p:spPr>
          <a:xfrm rot="16200000">
            <a:off x="8863194" y="3085212"/>
            <a:ext cx="780336" cy="70013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Down Arrow 46">
            <a:extLst>
              <a:ext uri="{FF2B5EF4-FFF2-40B4-BE49-F238E27FC236}">
                <a16:creationId xmlns:a16="http://schemas.microsoft.com/office/drawing/2014/main" id="{4B11B682-227B-4F73-B2AF-8A6E4E7BB025}"/>
              </a:ext>
            </a:extLst>
          </p:cNvPr>
          <p:cNvSpPr/>
          <p:nvPr/>
        </p:nvSpPr>
        <p:spPr>
          <a:xfrm rot="16200000">
            <a:off x="8870494" y="3932353"/>
            <a:ext cx="780335" cy="70013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0522EE23-2653-4D0D-903F-2B32F72A9207}"/>
              </a:ext>
            </a:extLst>
          </p:cNvPr>
          <p:cNvSpPr txBox="1"/>
          <p:nvPr/>
        </p:nvSpPr>
        <p:spPr>
          <a:xfrm>
            <a:off x="8777659" y="2450871"/>
            <a:ext cx="935181" cy="307777"/>
          </a:xfrm>
          <a:prstGeom prst="rect">
            <a:avLst/>
          </a:prstGeom>
          <a:noFill/>
        </p:spPr>
        <p:txBody>
          <a:bodyPr wrap="square" rtlCol="0">
            <a:spAutoFit/>
          </a:bodyPr>
          <a:lstStyle/>
          <a:p>
            <a:pPr algn="ctr"/>
            <a:r>
              <a:rPr lang="en-US" sz="1400" dirty="0">
                <a:solidFill>
                  <a:schemeClr val="bg1"/>
                </a:solidFill>
              </a:rPr>
              <a:t>33,300</a:t>
            </a:r>
          </a:p>
        </p:txBody>
      </p:sp>
      <p:sp>
        <p:nvSpPr>
          <p:cNvPr id="31" name="TextBox 30">
            <a:extLst>
              <a:ext uri="{FF2B5EF4-FFF2-40B4-BE49-F238E27FC236}">
                <a16:creationId xmlns:a16="http://schemas.microsoft.com/office/drawing/2014/main" id="{EB7E9369-B96D-4927-8027-2327271177A4}"/>
              </a:ext>
            </a:extLst>
          </p:cNvPr>
          <p:cNvSpPr txBox="1"/>
          <p:nvPr/>
        </p:nvSpPr>
        <p:spPr>
          <a:xfrm>
            <a:off x="8741459" y="3291187"/>
            <a:ext cx="935181" cy="307777"/>
          </a:xfrm>
          <a:prstGeom prst="rect">
            <a:avLst/>
          </a:prstGeom>
          <a:noFill/>
        </p:spPr>
        <p:txBody>
          <a:bodyPr wrap="square" rtlCol="0">
            <a:spAutoFit/>
          </a:bodyPr>
          <a:lstStyle/>
          <a:p>
            <a:pPr algn="ctr"/>
            <a:r>
              <a:rPr lang="en-US" sz="1400" dirty="0">
                <a:solidFill>
                  <a:schemeClr val="bg1"/>
                </a:solidFill>
              </a:rPr>
              <a:t>7,500</a:t>
            </a:r>
          </a:p>
        </p:txBody>
      </p:sp>
      <p:sp>
        <p:nvSpPr>
          <p:cNvPr id="30" name="TextBox 29">
            <a:extLst>
              <a:ext uri="{FF2B5EF4-FFF2-40B4-BE49-F238E27FC236}">
                <a16:creationId xmlns:a16="http://schemas.microsoft.com/office/drawing/2014/main" id="{24100AC6-E007-4B5B-8462-13C27BA82F1E}"/>
              </a:ext>
            </a:extLst>
          </p:cNvPr>
          <p:cNvSpPr txBox="1"/>
          <p:nvPr/>
        </p:nvSpPr>
        <p:spPr>
          <a:xfrm>
            <a:off x="8727556" y="4124116"/>
            <a:ext cx="935181" cy="307777"/>
          </a:xfrm>
          <a:prstGeom prst="rect">
            <a:avLst/>
          </a:prstGeom>
          <a:noFill/>
        </p:spPr>
        <p:txBody>
          <a:bodyPr wrap="square" rtlCol="0">
            <a:spAutoFit/>
          </a:bodyPr>
          <a:lstStyle/>
          <a:p>
            <a:pPr algn="ctr"/>
            <a:r>
              <a:rPr lang="en-US" sz="1400" dirty="0">
                <a:solidFill>
                  <a:schemeClr val="bg1"/>
                </a:solidFill>
              </a:rPr>
              <a:t>4,400</a:t>
            </a:r>
          </a:p>
        </p:txBody>
      </p:sp>
      <p:sp>
        <p:nvSpPr>
          <p:cNvPr id="51" name="TextBox 50">
            <a:extLst>
              <a:ext uri="{FF2B5EF4-FFF2-40B4-BE49-F238E27FC236}">
                <a16:creationId xmlns:a16="http://schemas.microsoft.com/office/drawing/2014/main" id="{909A8EF0-2962-434C-9030-FE900C8D9F3C}"/>
              </a:ext>
            </a:extLst>
          </p:cNvPr>
          <p:cNvSpPr txBox="1"/>
          <p:nvPr/>
        </p:nvSpPr>
        <p:spPr>
          <a:xfrm>
            <a:off x="353637" y="1382130"/>
            <a:ext cx="3684963" cy="553998"/>
          </a:xfrm>
          <a:prstGeom prst="rect">
            <a:avLst/>
          </a:prstGeom>
          <a:solidFill>
            <a:schemeClr val="bg2"/>
          </a:solidFill>
        </p:spPr>
        <p:txBody>
          <a:bodyPr wrap="square" rtlCol="0">
            <a:spAutoFit/>
          </a:bodyPr>
          <a:lstStyle/>
          <a:p>
            <a:pPr algn="ctr"/>
            <a:r>
              <a:rPr lang="en-US" sz="1200" dirty="0"/>
              <a:t>APPROXIMATE ANNUAL ENTRY POPULATION:</a:t>
            </a:r>
          </a:p>
          <a:p>
            <a:pPr algn="ctr"/>
            <a:r>
              <a:rPr lang="en-US" b="1" dirty="0"/>
              <a:t>132,500</a:t>
            </a:r>
          </a:p>
        </p:txBody>
      </p:sp>
      <p:sp>
        <p:nvSpPr>
          <p:cNvPr id="52" name="TextBox 51">
            <a:extLst>
              <a:ext uri="{FF2B5EF4-FFF2-40B4-BE49-F238E27FC236}">
                <a16:creationId xmlns:a16="http://schemas.microsoft.com/office/drawing/2014/main" id="{D6E21F8E-939F-43D0-A8DE-2C969EC3D5F4}"/>
              </a:ext>
            </a:extLst>
          </p:cNvPr>
          <p:cNvSpPr txBox="1"/>
          <p:nvPr/>
        </p:nvSpPr>
        <p:spPr>
          <a:xfrm>
            <a:off x="611303" y="6635878"/>
            <a:ext cx="2585406" cy="215444"/>
          </a:xfrm>
          <a:prstGeom prst="rect">
            <a:avLst/>
          </a:prstGeom>
          <a:noFill/>
        </p:spPr>
        <p:txBody>
          <a:bodyPr wrap="square" rtlCol="0">
            <a:spAutoFit/>
          </a:bodyPr>
          <a:lstStyle/>
          <a:p>
            <a:r>
              <a:rPr lang="en-US" sz="800" dirty="0">
                <a:effectLst/>
                <a:ea typeface="Times New Roman" panose="02020603050405020304" pitchFamily="18" charset="0"/>
              </a:rPr>
              <a:t>All footnotes available upon request.</a:t>
            </a:r>
            <a:endParaRPr lang="en-US" sz="800" dirty="0"/>
          </a:p>
        </p:txBody>
      </p:sp>
      <p:sp>
        <p:nvSpPr>
          <p:cNvPr id="7" name="Title 1">
            <a:extLst>
              <a:ext uri="{FF2B5EF4-FFF2-40B4-BE49-F238E27FC236}">
                <a16:creationId xmlns:a16="http://schemas.microsoft.com/office/drawing/2014/main" id="{E11DB2BA-EEF7-535C-A422-FCEFE09B24B0}"/>
              </a:ext>
            </a:extLst>
          </p:cNvPr>
          <p:cNvSpPr>
            <a:spLocks noGrp="1"/>
          </p:cNvSpPr>
          <p:nvPr>
            <p:ph type="title"/>
          </p:nvPr>
        </p:nvSpPr>
        <p:spPr/>
        <p:txBody>
          <a:bodyPr>
            <a:normAutofit/>
          </a:bodyPr>
          <a:lstStyle/>
          <a:p>
            <a:r>
              <a:rPr lang="en-US" dirty="0">
                <a:solidFill>
                  <a:schemeClr val="accent1">
                    <a:lumMod val="40000"/>
                    <a:lumOff val="60000"/>
                  </a:schemeClr>
                </a:solidFill>
              </a:rPr>
              <a:t>Sources of Employees</a:t>
            </a:r>
          </a:p>
        </p:txBody>
      </p:sp>
      <p:sp>
        <p:nvSpPr>
          <p:cNvPr id="2" name="TextBox 1">
            <a:extLst>
              <a:ext uri="{FF2B5EF4-FFF2-40B4-BE49-F238E27FC236}">
                <a16:creationId xmlns:a16="http://schemas.microsoft.com/office/drawing/2014/main" id="{C79D765C-1989-C398-24FD-95C409350DD4}"/>
              </a:ext>
            </a:extLst>
          </p:cNvPr>
          <p:cNvSpPr txBox="1"/>
          <p:nvPr/>
        </p:nvSpPr>
        <p:spPr>
          <a:xfrm>
            <a:off x="271605" y="6608343"/>
            <a:ext cx="339269" cy="246221"/>
          </a:xfrm>
          <a:prstGeom prst="rect">
            <a:avLst/>
          </a:prstGeom>
          <a:noFill/>
        </p:spPr>
        <p:txBody>
          <a:bodyPr wrap="square" rtlCol="0">
            <a:spAutoFit/>
          </a:bodyPr>
          <a:lstStyle/>
          <a:p>
            <a:r>
              <a:rPr lang="en-US" sz="1000" b="1" dirty="0"/>
              <a:t>11</a:t>
            </a:r>
          </a:p>
        </p:txBody>
      </p:sp>
    </p:spTree>
    <p:extLst>
      <p:ext uri="{BB962C8B-B14F-4D97-AF65-F5344CB8AC3E}">
        <p14:creationId xmlns:p14="http://schemas.microsoft.com/office/powerpoint/2010/main" val="7206188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95EEBE6-4D4D-4236-BC9D-42B1E1DDAC54}"/>
              </a:ext>
            </a:extLst>
          </p:cNvPr>
          <p:cNvSpPr>
            <a:spLocks noGrp="1"/>
          </p:cNvSpPr>
          <p:nvPr>
            <p:ph type="title"/>
          </p:nvPr>
        </p:nvSpPr>
        <p:spPr/>
        <p:txBody>
          <a:bodyPr/>
          <a:lstStyle/>
          <a:p>
            <a:r>
              <a:rPr lang="en-US" dirty="0">
                <a:solidFill>
                  <a:schemeClr val="accent3">
                    <a:lumMod val="75000"/>
                  </a:schemeClr>
                </a:solidFill>
              </a:rPr>
              <a:t>Conclusions</a:t>
            </a:r>
          </a:p>
        </p:txBody>
      </p:sp>
      <p:sp>
        <p:nvSpPr>
          <p:cNvPr id="9" name="TextBox 8">
            <a:extLst>
              <a:ext uri="{FF2B5EF4-FFF2-40B4-BE49-F238E27FC236}">
                <a16:creationId xmlns:a16="http://schemas.microsoft.com/office/drawing/2014/main" id="{840B7A90-B11A-44D0-BEF7-0ECDBBC31BD2}"/>
              </a:ext>
            </a:extLst>
          </p:cNvPr>
          <p:cNvSpPr txBox="1"/>
          <p:nvPr/>
        </p:nvSpPr>
        <p:spPr>
          <a:xfrm>
            <a:off x="271606" y="6590926"/>
            <a:ext cx="361440" cy="246221"/>
          </a:xfrm>
          <a:prstGeom prst="rect">
            <a:avLst/>
          </a:prstGeom>
          <a:noFill/>
        </p:spPr>
        <p:txBody>
          <a:bodyPr wrap="square" rtlCol="0">
            <a:spAutoFit/>
          </a:bodyPr>
          <a:lstStyle/>
          <a:p>
            <a:r>
              <a:rPr lang="en-US" sz="1000" b="1" dirty="0"/>
              <a:t>12</a:t>
            </a:r>
          </a:p>
        </p:txBody>
      </p:sp>
      <p:sp>
        <p:nvSpPr>
          <p:cNvPr id="3" name="Content Placeholder 2">
            <a:extLst>
              <a:ext uri="{FF2B5EF4-FFF2-40B4-BE49-F238E27FC236}">
                <a16:creationId xmlns:a16="http://schemas.microsoft.com/office/drawing/2014/main" id="{5DBA7A94-ABA6-A592-568D-258BE6F556E8}"/>
              </a:ext>
            </a:extLst>
          </p:cNvPr>
          <p:cNvSpPr>
            <a:spLocks noGrp="1"/>
          </p:cNvSpPr>
          <p:nvPr>
            <p:ph sz="half" idx="1"/>
          </p:nvPr>
        </p:nvSpPr>
        <p:spPr>
          <a:xfrm>
            <a:off x="838200" y="1825625"/>
            <a:ext cx="10750062" cy="4351338"/>
          </a:xfrm>
        </p:spPr>
        <p:txBody>
          <a:bodyPr>
            <a:normAutofit/>
          </a:bodyPr>
          <a:lstStyle/>
          <a:p>
            <a:r>
              <a:rPr lang="en-US" dirty="0"/>
              <a:t>Growth of the EV ecosystem is moving fast!</a:t>
            </a:r>
          </a:p>
          <a:p>
            <a:r>
              <a:rPr lang="en-US" dirty="0"/>
              <a:t>The occupations needed to support the EV ecosystem are a subset of existing industries such as motor vehicle manufacturing, battery manufacturing, charging infrastructure, and auto repair and maintenance.</a:t>
            </a:r>
          </a:p>
          <a:p>
            <a:r>
              <a:rPr lang="en-US" dirty="0"/>
              <a:t>Workforce demand currently outpaces supply in several key occupations. We expect this trend to continue as the industry expands even further.</a:t>
            </a:r>
          </a:p>
          <a:p>
            <a:r>
              <a:rPr lang="en-US" dirty="0"/>
              <a:t>Efforts to build the EV workforce must include strategies targeting multiple populations and address barriers to labor participation.  </a:t>
            </a:r>
          </a:p>
          <a:p>
            <a:endParaRPr lang="en-US" dirty="0"/>
          </a:p>
          <a:p>
            <a:endParaRPr lang="en-US" dirty="0"/>
          </a:p>
        </p:txBody>
      </p:sp>
    </p:spTree>
    <p:extLst>
      <p:ext uri="{BB962C8B-B14F-4D97-AF65-F5344CB8AC3E}">
        <p14:creationId xmlns:p14="http://schemas.microsoft.com/office/powerpoint/2010/main" val="7030065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95EEBE6-4D4D-4236-BC9D-42B1E1DDAC54}"/>
              </a:ext>
            </a:extLst>
          </p:cNvPr>
          <p:cNvSpPr>
            <a:spLocks noGrp="1"/>
          </p:cNvSpPr>
          <p:nvPr>
            <p:ph type="title"/>
          </p:nvPr>
        </p:nvSpPr>
        <p:spPr/>
        <p:txBody>
          <a:bodyPr/>
          <a:lstStyle/>
          <a:p>
            <a:r>
              <a:rPr lang="en-US" dirty="0">
                <a:solidFill>
                  <a:schemeClr val="accent3">
                    <a:lumMod val="75000"/>
                  </a:schemeClr>
                </a:solidFill>
              </a:rPr>
              <a:t>Recommendations for Building Workforce </a:t>
            </a:r>
          </a:p>
        </p:txBody>
      </p:sp>
      <p:sp>
        <p:nvSpPr>
          <p:cNvPr id="3" name="Content Placeholder 2">
            <a:extLst>
              <a:ext uri="{FF2B5EF4-FFF2-40B4-BE49-F238E27FC236}">
                <a16:creationId xmlns:a16="http://schemas.microsoft.com/office/drawing/2014/main" id="{5DBA7A94-ABA6-A592-568D-258BE6F556E8}"/>
              </a:ext>
            </a:extLst>
          </p:cNvPr>
          <p:cNvSpPr>
            <a:spLocks noGrp="1"/>
          </p:cNvSpPr>
          <p:nvPr>
            <p:ph sz="half" idx="1"/>
          </p:nvPr>
        </p:nvSpPr>
        <p:spPr>
          <a:xfrm>
            <a:off x="838200" y="1825625"/>
            <a:ext cx="10750062" cy="4351338"/>
          </a:xfrm>
        </p:spPr>
        <p:txBody>
          <a:bodyPr/>
          <a:lstStyle/>
          <a:p>
            <a:r>
              <a:rPr lang="en-US" dirty="0"/>
              <a:t>Increase awareness of EV occupations</a:t>
            </a:r>
          </a:p>
          <a:p>
            <a:r>
              <a:rPr lang="en-US" dirty="0" smtClean="0"/>
              <a:t>Develop </a:t>
            </a:r>
            <a:r>
              <a:rPr lang="en-US" dirty="0"/>
              <a:t>clear and comprehensive pathways/tools</a:t>
            </a:r>
          </a:p>
          <a:p>
            <a:r>
              <a:rPr lang="en-US" dirty="0"/>
              <a:t>Promote work-based learning opportunities</a:t>
            </a:r>
          </a:p>
          <a:p>
            <a:r>
              <a:rPr lang="en-US" dirty="0"/>
              <a:t>Expand reentry programs and efforts to reintegrate ex-offenders</a:t>
            </a:r>
          </a:p>
          <a:p>
            <a:r>
              <a:rPr lang="en-US" dirty="0"/>
              <a:t>Invest in upskilling through Incumbent Worker Training</a:t>
            </a:r>
          </a:p>
          <a:p>
            <a:r>
              <a:rPr lang="en-US" dirty="0"/>
              <a:t>Invest in transportation and child care assistance </a:t>
            </a:r>
          </a:p>
        </p:txBody>
      </p:sp>
      <p:sp>
        <p:nvSpPr>
          <p:cNvPr id="5" name="TextBox 4">
            <a:extLst>
              <a:ext uri="{FF2B5EF4-FFF2-40B4-BE49-F238E27FC236}">
                <a16:creationId xmlns:a16="http://schemas.microsoft.com/office/drawing/2014/main" id="{37D9EF5F-8B13-2108-8965-0F3A707DBF0F}"/>
              </a:ext>
            </a:extLst>
          </p:cNvPr>
          <p:cNvSpPr txBox="1"/>
          <p:nvPr/>
        </p:nvSpPr>
        <p:spPr>
          <a:xfrm>
            <a:off x="271606" y="6590926"/>
            <a:ext cx="361440" cy="246221"/>
          </a:xfrm>
          <a:prstGeom prst="rect">
            <a:avLst/>
          </a:prstGeom>
          <a:noFill/>
        </p:spPr>
        <p:txBody>
          <a:bodyPr wrap="square" rtlCol="0">
            <a:spAutoFit/>
          </a:bodyPr>
          <a:lstStyle/>
          <a:p>
            <a:r>
              <a:rPr lang="en-US" sz="1000" b="1" dirty="0"/>
              <a:t>13</a:t>
            </a:r>
          </a:p>
        </p:txBody>
      </p:sp>
    </p:spTree>
    <p:extLst>
      <p:ext uri="{BB962C8B-B14F-4D97-AF65-F5344CB8AC3E}">
        <p14:creationId xmlns:p14="http://schemas.microsoft.com/office/powerpoint/2010/main" val="39150891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95EEBE6-4D4D-4236-BC9D-42B1E1DDAC54}"/>
              </a:ext>
            </a:extLst>
          </p:cNvPr>
          <p:cNvSpPr>
            <a:spLocks noGrp="1"/>
          </p:cNvSpPr>
          <p:nvPr>
            <p:ph type="title"/>
          </p:nvPr>
        </p:nvSpPr>
        <p:spPr/>
        <p:txBody>
          <a:bodyPr/>
          <a:lstStyle/>
          <a:p>
            <a:r>
              <a:rPr lang="en-US" dirty="0" smtClean="0">
                <a:solidFill>
                  <a:schemeClr val="accent3">
                    <a:lumMod val="75000"/>
                  </a:schemeClr>
                </a:solidFill>
              </a:rPr>
              <a:t>USDOL Southeast Region EV Industry Collaborative</a:t>
            </a:r>
            <a:endParaRPr lang="en-US" dirty="0">
              <a:solidFill>
                <a:schemeClr val="accent3">
                  <a:lumMod val="75000"/>
                </a:schemeClr>
              </a:solidFill>
            </a:endParaRPr>
          </a:p>
        </p:txBody>
      </p:sp>
      <p:sp>
        <p:nvSpPr>
          <p:cNvPr id="3" name="Content Placeholder 2">
            <a:extLst>
              <a:ext uri="{FF2B5EF4-FFF2-40B4-BE49-F238E27FC236}">
                <a16:creationId xmlns:a16="http://schemas.microsoft.com/office/drawing/2014/main" id="{5DBA7A94-ABA6-A592-568D-258BE6F556E8}"/>
              </a:ext>
            </a:extLst>
          </p:cNvPr>
          <p:cNvSpPr>
            <a:spLocks noGrp="1"/>
          </p:cNvSpPr>
          <p:nvPr>
            <p:ph sz="half" idx="1"/>
          </p:nvPr>
        </p:nvSpPr>
        <p:spPr>
          <a:xfrm>
            <a:off x="838200" y="1825625"/>
            <a:ext cx="10750062" cy="4351338"/>
          </a:xfrm>
        </p:spPr>
        <p:txBody>
          <a:bodyPr>
            <a:normAutofit/>
          </a:bodyPr>
          <a:lstStyle/>
          <a:p>
            <a:r>
              <a:rPr lang="en-US" dirty="0" smtClean="0"/>
              <a:t>Aims </a:t>
            </a:r>
            <a:r>
              <a:rPr lang="en-US" dirty="0"/>
              <a:t>to coordinate engagement in the region for state and local workforce agencies, educational institutions, partner organizations, and businesses in the electric vehicle </a:t>
            </a:r>
            <a:r>
              <a:rPr lang="en-US" dirty="0" smtClean="0"/>
              <a:t>sector.</a:t>
            </a:r>
          </a:p>
          <a:p>
            <a:r>
              <a:rPr lang="en-US" dirty="0" smtClean="0"/>
              <a:t>Short-term goals:</a:t>
            </a:r>
          </a:p>
          <a:p>
            <a:pPr lvl="1"/>
            <a:r>
              <a:rPr lang="en-US" dirty="0" smtClean="0"/>
              <a:t>Develop an inventory of the core competencies needed for EV-related occupations</a:t>
            </a:r>
          </a:p>
          <a:p>
            <a:pPr lvl="1"/>
            <a:r>
              <a:rPr lang="en-US" dirty="0" smtClean="0"/>
              <a:t>Create a consistent narrative or elevator pitch about EV occupations</a:t>
            </a:r>
          </a:p>
          <a:p>
            <a:pPr lvl="1"/>
            <a:r>
              <a:rPr lang="en-US" dirty="0" smtClean="0"/>
              <a:t>Review policies for consistency across states and to remove barriers to accessing resources </a:t>
            </a:r>
            <a:endParaRPr lang="en-US" dirty="0"/>
          </a:p>
        </p:txBody>
      </p:sp>
      <p:sp>
        <p:nvSpPr>
          <p:cNvPr id="5" name="TextBox 4">
            <a:extLst>
              <a:ext uri="{FF2B5EF4-FFF2-40B4-BE49-F238E27FC236}">
                <a16:creationId xmlns:a16="http://schemas.microsoft.com/office/drawing/2014/main" id="{37D9EF5F-8B13-2108-8965-0F3A707DBF0F}"/>
              </a:ext>
            </a:extLst>
          </p:cNvPr>
          <p:cNvSpPr txBox="1"/>
          <p:nvPr/>
        </p:nvSpPr>
        <p:spPr>
          <a:xfrm>
            <a:off x="271606" y="6590926"/>
            <a:ext cx="361440" cy="246221"/>
          </a:xfrm>
          <a:prstGeom prst="rect">
            <a:avLst/>
          </a:prstGeom>
          <a:noFill/>
        </p:spPr>
        <p:txBody>
          <a:bodyPr wrap="square" rtlCol="0">
            <a:spAutoFit/>
          </a:bodyPr>
          <a:lstStyle/>
          <a:p>
            <a:r>
              <a:rPr lang="en-US" sz="1000" b="1" dirty="0"/>
              <a:t>13</a:t>
            </a:r>
          </a:p>
        </p:txBody>
      </p:sp>
    </p:spTree>
    <p:extLst>
      <p:ext uri="{BB962C8B-B14F-4D97-AF65-F5344CB8AC3E}">
        <p14:creationId xmlns:p14="http://schemas.microsoft.com/office/powerpoint/2010/main" val="40118012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95EEBE6-4D4D-4236-BC9D-42B1E1DDAC54}"/>
              </a:ext>
            </a:extLst>
          </p:cNvPr>
          <p:cNvSpPr>
            <a:spLocks noGrp="1"/>
          </p:cNvSpPr>
          <p:nvPr>
            <p:ph type="title"/>
          </p:nvPr>
        </p:nvSpPr>
        <p:spPr/>
        <p:txBody>
          <a:bodyPr/>
          <a:lstStyle/>
          <a:p>
            <a:r>
              <a:rPr lang="en-US" dirty="0">
                <a:solidFill>
                  <a:schemeClr val="accent3">
                    <a:lumMod val="75000"/>
                  </a:schemeClr>
                </a:solidFill>
              </a:rPr>
              <a:t>Discussion Questions</a:t>
            </a:r>
          </a:p>
        </p:txBody>
      </p:sp>
      <p:sp>
        <p:nvSpPr>
          <p:cNvPr id="6" name="Content Placeholder 5">
            <a:extLst>
              <a:ext uri="{FF2B5EF4-FFF2-40B4-BE49-F238E27FC236}">
                <a16:creationId xmlns:a16="http://schemas.microsoft.com/office/drawing/2014/main" id="{4CB0DD9C-B972-D288-C250-D4AB4A90520F}"/>
              </a:ext>
            </a:extLst>
          </p:cNvPr>
          <p:cNvSpPr>
            <a:spLocks noGrp="1"/>
          </p:cNvSpPr>
          <p:nvPr>
            <p:ph sz="half" idx="1"/>
          </p:nvPr>
        </p:nvSpPr>
        <p:spPr>
          <a:xfrm>
            <a:off x="838200" y="1825625"/>
            <a:ext cx="10881946" cy="4351338"/>
          </a:xfrm>
        </p:spPr>
        <p:txBody>
          <a:bodyPr/>
          <a:lstStyle/>
          <a:p>
            <a:pPr marL="514350" indent="-514350">
              <a:buFont typeface="+mj-lt"/>
              <a:buAutoNum type="arabicPeriod"/>
            </a:pPr>
            <a:r>
              <a:rPr lang="en-US" dirty="0"/>
              <a:t>Is the list of occupations complete? Are there any missing occupations that need to be added to the list? </a:t>
            </a:r>
          </a:p>
          <a:p>
            <a:pPr marL="514350" indent="-514350">
              <a:buFont typeface="+mj-lt"/>
              <a:buAutoNum type="arabicPeriod"/>
            </a:pPr>
            <a:r>
              <a:rPr lang="en-US" dirty="0"/>
              <a:t>What additional strategies should the state consider in building an EV workforce? </a:t>
            </a:r>
          </a:p>
          <a:p>
            <a:pPr marL="514350" indent="-514350">
              <a:buFont typeface="+mj-lt"/>
              <a:buAutoNum type="arabicPeriod"/>
            </a:pPr>
            <a:r>
              <a:rPr lang="en-US" dirty="0"/>
              <a:t>What other stakeholders do we need to engage as we finalize the study and report? </a:t>
            </a:r>
          </a:p>
          <a:p>
            <a:pPr marL="514350" indent="-514350">
              <a:buFont typeface="+mj-lt"/>
              <a:buAutoNum type="arabicPeriod"/>
            </a:pPr>
            <a:r>
              <a:rPr lang="en-US" dirty="0"/>
              <a:t>What additional information would you like to see included in a final version of the workforce study and supply gap analysis?</a:t>
            </a:r>
          </a:p>
        </p:txBody>
      </p:sp>
      <p:sp>
        <p:nvSpPr>
          <p:cNvPr id="2" name="TextBox 1">
            <a:extLst>
              <a:ext uri="{FF2B5EF4-FFF2-40B4-BE49-F238E27FC236}">
                <a16:creationId xmlns:a16="http://schemas.microsoft.com/office/drawing/2014/main" id="{FB4BCFEF-313A-B290-6319-B313A7430FA1}"/>
              </a:ext>
            </a:extLst>
          </p:cNvPr>
          <p:cNvSpPr txBox="1"/>
          <p:nvPr/>
        </p:nvSpPr>
        <p:spPr>
          <a:xfrm>
            <a:off x="271606" y="6590926"/>
            <a:ext cx="361440" cy="246221"/>
          </a:xfrm>
          <a:prstGeom prst="rect">
            <a:avLst/>
          </a:prstGeom>
          <a:noFill/>
        </p:spPr>
        <p:txBody>
          <a:bodyPr wrap="square" rtlCol="0">
            <a:spAutoFit/>
          </a:bodyPr>
          <a:lstStyle/>
          <a:p>
            <a:r>
              <a:rPr lang="en-US" sz="1000" b="1" dirty="0"/>
              <a:t>15</a:t>
            </a:r>
          </a:p>
        </p:txBody>
      </p:sp>
    </p:spTree>
    <p:extLst>
      <p:ext uri="{BB962C8B-B14F-4D97-AF65-F5344CB8AC3E}">
        <p14:creationId xmlns:p14="http://schemas.microsoft.com/office/powerpoint/2010/main" val="15294584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95EEBE6-4D4D-4236-BC9D-42B1E1DDAC54}"/>
              </a:ext>
            </a:extLst>
          </p:cNvPr>
          <p:cNvSpPr>
            <a:spLocks noGrp="1"/>
          </p:cNvSpPr>
          <p:nvPr>
            <p:ph type="title"/>
          </p:nvPr>
        </p:nvSpPr>
        <p:spPr/>
        <p:txBody>
          <a:bodyPr/>
          <a:lstStyle/>
          <a:p>
            <a:r>
              <a:rPr lang="en-US" dirty="0">
                <a:solidFill>
                  <a:schemeClr val="accent3">
                    <a:lumMod val="75000"/>
                  </a:schemeClr>
                </a:solidFill>
              </a:rPr>
              <a:t>Next Steps </a:t>
            </a:r>
          </a:p>
        </p:txBody>
      </p:sp>
      <p:sp>
        <p:nvSpPr>
          <p:cNvPr id="6" name="Content Placeholder 5">
            <a:extLst>
              <a:ext uri="{FF2B5EF4-FFF2-40B4-BE49-F238E27FC236}">
                <a16:creationId xmlns:a16="http://schemas.microsoft.com/office/drawing/2014/main" id="{4CB0DD9C-B972-D288-C250-D4AB4A90520F}"/>
              </a:ext>
            </a:extLst>
          </p:cNvPr>
          <p:cNvSpPr>
            <a:spLocks noGrp="1"/>
          </p:cNvSpPr>
          <p:nvPr>
            <p:ph sz="half" idx="1"/>
          </p:nvPr>
        </p:nvSpPr>
        <p:spPr>
          <a:xfrm>
            <a:off x="838200" y="1825625"/>
            <a:ext cx="10881946" cy="4351338"/>
          </a:xfrm>
        </p:spPr>
        <p:txBody>
          <a:bodyPr/>
          <a:lstStyle/>
          <a:p>
            <a:r>
              <a:rPr lang="en-US" dirty="0" smtClean="0"/>
              <a:t>Program </a:t>
            </a:r>
            <a:r>
              <a:rPr lang="en-US" dirty="0"/>
              <a:t>staff will continue to engage private sector and government partners with expertise and interest in the EV space.</a:t>
            </a:r>
          </a:p>
          <a:p>
            <a:r>
              <a:rPr lang="en-US" dirty="0" smtClean="0"/>
              <a:t>The </a:t>
            </a:r>
            <a:r>
              <a:rPr lang="en-US" dirty="0"/>
              <a:t>recent agreement with Scout Motors only increases the salience of this topic in ensuring South Carolina has a competitive workforce as the automotive industry transitions to electric vehicles.</a:t>
            </a:r>
          </a:p>
        </p:txBody>
      </p:sp>
      <p:sp>
        <p:nvSpPr>
          <p:cNvPr id="2" name="TextBox 1">
            <a:extLst>
              <a:ext uri="{FF2B5EF4-FFF2-40B4-BE49-F238E27FC236}">
                <a16:creationId xmlns:a16="http://schemas.microsoft.com/office/drawing/2014/main" id="{03CCAE82-B4AA-F1B3-5C21-AAB5B6BB6134}"/>
              </a:ext>
            </a:extLst>
          </p:cNvPr>
          <p:cNvSpPr txBox="1"/>
          <p:nvPr/>
        </p:nvSpPr>
        <p:spPr>
          <a:xfrm>
            <a:off x="271606" y="6590926"/>
            <a:ext cx="361440" cy="246221"/>
          </a:xfrm>
          <a:prstGeom prst="rect">
            <a:avLst/>
          </a:prstGeom>
          <a:noFill/>
        </p:spPr>
        <p:txBody>
          <a:bodyPr wrap="square" rtlCol="0">
            <a:spAutoFit/>
          </a:bodyPr>
          <a:lstStyle/>
          <a:p>
            <a:r>
              <a:rPr lang="en-US" sz="1000" b="1" dirty="0"/>
              <a:t>14</a:t>
            </a:r>
          </a:p>
        </p:txBody>
      </p:sp>
    </p:spTree>
    <p:extLst>
      <p:ext uri="{BB962C8B-B14F-4D97-AF65-F5344CB8AC3E}">
        <p14:creationId xmlns:p14="http://schemas.microsoft.com/office/powerpoint/2010/main" val="14420769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61EEC0-CB33-4A44-9CB2-0B2CF3625753}"/>
              </a:ext>
            </a:extLst>
          </p:cNvPr>
          <p:cNvSpPr>
            <a:spLocks noGrp="1"/>
          </p:cNvSpPr>
          <p:nvPr>
            <p:ph type="title"/>
          </p:nvPr>
        </p:nvSpPr>
        <p:spPr>
          <a:xfrm>
            <a:off x="838200" y="365125"/>
            <a:ext cx="10515600" cy="760981"/>
          </a:xfrm>
        </p:spPr>
        <p:txBody>
          <a:bodyPr>
            <a:normAutofit/>
          </a:bodyPr>
          <a:lstStyle/>
          <a:p>
            <a:r>
              <a:rPr lang="en-US" dirty="0"/>
              <a:t>Background on Executive Order 2022-31</a:t>
            </a:r>
          </a:p>
        </p:txBody>
      </p:sp>
      <p:sp>
        <p:nvSpPr>
          <p:cNvPr id="13" name="TextBox 12">
            <a:extLst>
              <a:ext uri="{FF2B5EF4-FFF2-40B4-BE49-F238E27FC236}">
                <a16:creationId xmlns:a16="http://schemas.microsoft.com/office/drawing/2014/main" id="{E95010CA-ADEF-47B1-A6BB-DAB9D1FA4141}"/>
              </a:ext>
            </a:extLst>
          </p:cNvPr>
          <p:cNvSpPr txBox="1"/>
          <p:nvPr/>
        </p:nvSpPr>
        <p:spPr>
          <a:xfrm>
            <a:off x="271606" y="6590926"/>
            <a:ext cx="26255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dirty="0">
                <a:solidFill>
                  <a:srgbClr val="264773"/>
                </a:solidFill>
                <a:latin typeface="Franklin Gothic Medium"/>
              </a:rPr>
              <a:t>2</a:t>
            </a:r>
            <a:endParaRPr kumimoji="0" lang="en-US" sz="1000" b="1" i="0" u="none" strike="noStrike" kern="1200" cap="none" spc="0" normalizeH="0" baseline="0" noProof="0" dirty="0">
              <a:ln>
                <a:noFill/>
              </a:ln>
              <a:solidFill>
                <a:srgbClr val="264773"/>
              </a:solidFill>
              <a:effectLst/>
              <a:uLnTx/>
              <a:uFillTx/>
              <a:latin typeface="Franklin Gothic Medium"/>
              <a:ea typeface="+mn-ea"/>
              <a:cs typeface="+mn-cs"/>
            </a:endParaRPr>
          </a:p>
        </p:txBody>
      </p:sp>
      <p:sp>
        <p:nvSpPr>
          <p:cNvPr id="4" name="Content Placeholder 4">
            <a:extLst>
              <a:ext uri="{FF2B5EF4-FFF2-40B4-BE49-F238E27FC236}">
                <a16:creationId xmlns:a16="http://schemas.microsoft.com/office/drawing/2014/main" id="{4561752A-D28E-FCFF-E550-F94FF166D3B9}"/>
              </a:ext>
            </a:extLst>
          </p:cNvPr>
          <p:cNvSpPr>
            <a:spLocks noGrp="1"/>
          </p:cNvSpPr>
          <p:nvPr>
            <p:ph idx="1"/>
          </p:nvPr>
        </p:nvSpPr>
        <p:spPr>
          <a:xfrm>
            <a:off x="838200" y="1825625"/>
            <a:ext cx="10515600" cy="4351338"/>
          </a:xfrm>
        </p:spPr>
        <p:txBody>
          <a:bodyPr/>
          <a:lstStyle/>
          <a:p>
            <a:r>
              <a:rPr lang="en-US" dirty="0"/>
              <a:t>Three DEW requirements:</a:t>
            </a:r>
          </a:p>
          <a:p>
            <a:pPr lvl="1"/>
            <a:r>
              <a:rPr lang="en-US" dirty="0"/>
              <a:t>Evaluate the state’s existing and anticipate EV-related workforce availability and capacity needs.</a:t>
            </a:r>
          </a:p>
          <a:p>
            <a:pPr lvl="1"/>
            <a:r>
              <a:rPr lang="en-US" dirty="0"/>
              <a:t>Conduct a comprehensive and detailed supply-gap analysis of the EV ecosystem, </a:t>
            </a:r>
            <a:r>
              <a:rPr lang="en-US" b="1" i="1" dirty="0"/>
              <a:t>in consultation with the business community, industry stakeholders, education providers, and other state agencies and departments. </a:t>
            </a:r>
          </a:p>
          <a:p>
            <a:pPr lvl="1"/>
            <a:r>
              <a:rPr lang="en-US" dirty="0"/>
              <a:t>Identify and report any recommended statutory or regulatory changes or enhancements related to the state’s existing workforce development. </a:t>
            </a:r>
          </a:p>
          <a:p>
            <a:pPr lvl="1"/>
            <a:endParaRPr lang="en-US" dirty="0"/>
          </a:p>
          <a:p>
            <a:endParaRPr lang="en-US" dirty="0"/>
          </a:p>
          <a:p>
            <a:pPr lvl="1"/>
            <a:endParaRPr lang="en-US" dirty="0"/>
          </a:p>
        </p:txBody>
      </p:sp>
    </p:spTree>
    <p:extLst>
      <p:ext uri="{BB962C8B-B14F-4D97-AF65-F5344CB8AC3E}">
        <p14:creationId xmlns:p14="http://schemas.microsoft.com/office/powerpoint/2010/main" val="28731182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61EEC0-CB33-4A44-9CB2-0B2CF3625753}"/>
              </a:ext>
            </a:extLst>
          </p:cNvPr>
          <p:cNvSpPr>
            <a:spLocks noGrp="1"/>
          </p:cNvSpPr>
          <p:nvPr>
            <p:ph type="title"/>
          </p:nvPr>
        </p:nvSpPr>
        <p:spPr>
          <a:xfrm>
            <a:off x="838200" y="365125"/>
            <a:ext cx="10515600" cy="760981"/>
          </a:xfrm>
        </p:spPr>
        <p:txBody>
          <a:bodyPr>
            <a:normAutofit/>
          </a:bodyPr>
          <a:lstStyle/>
          <a:p>
            <a:r>
              <a:rPr lang="en-US" dirty="0"/>
              <a:t>Today’s Goals</a:t>
            </a:r>
          </a:p>
        </p:txBody>
      </p:sp>
      <p:sp>
        <p:nvSpPr>
          <p:cNvPr id="13" name="TextBox 12">
            <a:extLst>
              <a:ext uri="{FF2B5EF4-FFF2-40B4-BE49-F238E27FC236}">
                <a16:creationId xmlns:a16="http://schemas.microsoft.com/office/drawing/2014/main" id="{E95010CA-ADEF-47B1-A6BB-DAB9D1FA4141}"/>
              </a:ext>
            </a:extLst>
          </p:cNvPr>
          <p:cNvSpPr txBox="1"/>
          <p:nvPr/>
        </p:nvSpPr>
        <p:spPr>
          <a:xfrm>
            <a:off x="271606" y="6590926"/>
            <a:ext cx="26255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264773"/>
                </a:solidFill>
                <a:effectLst/>
                <a:uLnTx/>
                <a:uFillTx/>
                <a:latin typeface="Franklin Gothic Medium"/>
                <a:ea typeface="+mn-ea"/>
                <a:cs typeface="+mn-cs"/>
              </a:rPr>
              <a:t>3</a:t>
            </a:r>
          </a:p>
        </p:txBody>
      </p:sp>
      <p:sp>
        <p:nvSpPr>
          <p:cNvPr id="4" name="Content Placeholder 4">
            <a:extLst>
              <a:ext uri="{FF2B5EF4-FFF2-40B4-BE49-F238E27FC236}">
                <a16:creationId xmlns:a16="http://schemas.microsoft.com/office/drawing/2014/main" id="{4561752A-D28E-FCFF-E550-F94FF166D3B9}"/>
              </a:ext>
            </a:extLst>
          </p:cNvPr>
          <p:cNvSpPr>
            <a:spLocks noGrp="1"/>
          </p:cNvSpPr>
          <p:nvPr>
            <p:ph idx="1"/>
          </p:nvPr>
        </p:nvSpPr>
        <p:spPr>
          <a:xfrm>
            <a:off x="838200" y="1825625"/>
            <a:ext cx="10515600" cy="4351338"/>
          </a:xfrm>
        </p:spPr>
        <p:txBody>
          <a:bodyPr>
            <a:normAutofit/>
          </a:bodyPr>
          <a:lstStyle/>
          <a:p>
            <a:r>
              <a:rPr lang="en-US" dirty="0"/>
              <a:t>Present findings of EV workforce study</a:t>
            </a:r>
          </a:p>
          <a:p>
            <a:pPr lvl="1"/>
            <a:r>
              <a:rPr lang="en-US" dirty="0"/>
              <a:t>Industry scope</a:t>
            </a:r>
          </a:p>
          <a:p>
            <a:pPr lvl="1"/>
            <a:r>
              <a:rPr lang="en-US" dirty="0"/>
              <a:t>Primary EV occupations</a:t>
            </a:r>
          </a:p>
          <a:p>
            <a:pPr lvl="2"/>
            <a:r>
              <a:rPr lang="en-US" dirty="0"/>
              <a:t>Current openings </a:t>
            </a:r>
          </a:p>
          <a:p>
            <a:pPr lvl="2"/>
            <a:r>
              <a:rPr lang="en-US" dirty="0"/>
              <a:t>Program completions </a:t>
            </a:r>
          </a:p>
          <a:p>
            <a:pPr lvl="2"/>
            <a:r>
              <a:rPr lang="en-US" dirty="0"/>
              <a:t>Gaps in demand/supply</a:t>
            </a:r>
          </a:p>
          <a:p>
            <a:pPr lvl="1"/>
            <a:r>
              <a:rPr lang="en-US" dirty="0"/>
              <a:t>Workforce availability</a:t>
            </a:r>
          </a:p>
          <a:p>
            <a:pPr lvl="1"/>
            <a:r>
              <a:rPr lang="en-US" dirty="0"/>
              <a:t>Recommended workforce development strategies</a:t>
            </a:r>
          </a:p>
          <a:p>
            <a:r>
              <a:rPr lang="en-US" dirty="0"/>
              <a:t>Obtain </a:t>
            </a:r>
            <a:r>
              <a:rPr lang="en-US" dirty="0" smtClean="0"/>
              <a:t>input </a:t>
            </a:r>
            <a:r>
              <a:rPr lang="en-US" dirty="0"/>
              <a:t>on the results</a:t>
            </a:r>
          </a:p>
          <a:p>
            <a:pPr marL="0" indent="0">
              <a:buNone/>
            </a:pPr>
            <a:endParaRPr lang="en-US" dirty="0"/>
          </a:p>
          <a:p>
            <a:pPr lvl="1"/>
            <a:endParaRPr lang="en-US" dirty="0"/>
          </a:p>
        </p:txBody>
      </p:sp>
    </p:spTree>
    <p:extLst>
      <p:ext uri="{BB962C8B-B14F-4D97-AF65-F5344CB8AC3E}">
        <p14:creationId xmlns:p14="http://schemas.microsoft.com/office/powerpoint/2010/main" val="36245062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315AD9-D0B2-43AB-BDAF-9B8584032361}"/>
              </a:ext>
            </a:extLst>
          </p:cNvPr>
          <p:cNvSpPr>
            <a:spLocks noGrp="1"/>
          </p:cNvSpPr>
          <p:nvPr>
            <p:ph type="title"/>
          </p:nvPr>
        </p:nvSpPr>
        <p:spPr/>
        <p:txBody>
          <a:bodyPr/>
          <a:lstStyle/>
          <a:p>
            <a:r>
              <a:rPr lang="en-US" dirty="0">
                <a:solidFill>
                  <a:schemeClr val="accent1">
                    <a:lumMod val="40000"/>
                    <a:lumOff val="60000"/>
                  </a:schemeClr>
                </a:solidFill>
              </a:rPr>
              <a:t>Defining the Industry</a:t>
            </a:r>
          </a:p>
        </p:txBody>
      </p:sp>
      <p:sp>
        <p:nvSpPr>
          <p:cNvPr id="4" name="TextBox 3">
            <a:extLst>
              <a:ext uri="{FF2B5EF4-FFF2-40B4-BE49-F238E27FC236}">
                <a16:creationId xmlns:a16="http://schemas.microsoft.com/office/drawing/2014/main" id="{00CB85F5-26D8-4114-AB87-D6F3585913E9}"/>
              </a:ext>
            </a:extLst>
          </p:cNvPr>
          <p:cNvSpPr txBox="1"/>
          <p:nvPr/>
        </p:nvSpPr>
        <p:spPr>
          <a:xfrm>
            <a:off x="271606" y="6608343"/>
            <a:ext cx="262550" cy="246221"/>
          </a:xfrm>
          <a:prstGeom prst="rect">
            <a:avLst/>
          </a:prstGeom>
          <a:noFill/>
        </p:spPr>
        <p:txBody>
          <a:bodyPr wrap="square" rtlCol="0">
            <a:spAutoFit/>
          </a:bodyPr>
          <a:lstStyle/>
          <a:p>
            <a:r>
              <a:rPr lang="en-US" sz="1000" b="1" dirty="0"/>
              <a:t>4</a:t>
            </a:r>
          </a:p>
        </p:txBody>
      </p:sp>
      <p:sp>
        <p:nvSpPr>
          <p:cNvPr id="5" name="Content Placeholder 4">
            <a:extLst>
              <a:ext uri="{FF2B5EF4-FFF2-40B4-BE49-F238E27FC236}">
                <a16:creationId xmlns:a16="http://schemas.microsoft.com/office/drawing/2014/main" id="{D01CA17B-C51A-31EC-E16C-845D5C590CEA}"/>
              </a:ext>
            </a:extLst>
          </p:cNvPr>
          <p:cNvSpPr>
            <a:spLocks noGrp="1"/>
          </p:cNvSpPr>
          <p:nvPr>
            <p:ph idx="1"/>
          </p:nvPr>
        </p:nvSpPr>
        <p:spPr/>
        <p:txBody>
          <a:bodyPr>
            <a:noAutofit/>
          </a:bodyPr>
          <a:lstStyle/>
          <a:p>
            <a:pPr>
              <a:lnSpc>
                <a:spcPct val="100000"/>
              </a:lnSpc>
              <a:spcBef>
                <a:spcPts val="0"/>
              </a:spcBef>
            </a:pPr>
            <a:r>
              <a:rPr lang="en-US" dirty="0"/>
              <a:t>There is no standard definition of the EV industry. </a:t>
            </a:r>
          </a:p>
          <a:p>
            <a:pPr lvl="1">
              <a:lnSpc>
                <a:spcPct val="100000"/>
              </a:lnSpc>
              <a:spcBef>
                <a:spcPts val="0"/>
              </a:spcBef>
            </a:pPr>
            <a:r>
              <a:rPr lang="en-US" dirty="0"/>
              <a:t>As such, there is limited data available.</a:t>
            </a:r>
          </a:p>
          <a:p>
            <a:pPr lvl="1">
              <a:lnSpc>
                <a:spcPct val="100000"/>
              </a:lnSpc>
              <a:spcBef>
                <a:spcPts val="0"/>
              </a:spcBef>
            </a:pPr>
            <a:r>
              <a:rPr lang="en-US" dirty="0"/>
              <a:t>EV data is intermixed with other traditional sectors.</a:t>
            </a:r>
          </a:p>
          <a:p>
            <a:pPr>
              <a:lnSpc>
                <a:spcPct val="100000"/>
              </a:lnSpc>
              <a:spcBef>
                <a:spcPts val="0"/>
              </a:spcBef>
            </a:pPr>
            <a:endParaRPr lang="en-US" dirty="0"/>
          </a:p>
          <a:p>
            <a:pPr>
              <a:lnSpc>
                <a:spcPct val="100000"/>
              </a:lnSpc>
              <a:spcBef>
                <a:spcPts val="0"/>
              </a:spcBef>
            </a:pPr>
            <a:r>
              <a:rPr lang="en-US" dirty="0"/>
              <a:t>In general, the EV workforce is likely to engage in four areas:</a:t>
            </a:r>
          </a:p>
          <a:p>
            <a:pPr marL="971550" lvl="2" indent="-514350">
              <a:lnSpc>
                <a:spcPct val="100000"/>
              </a:lnSpc>
              <a:spcBef>
                <a:spcPts val="0"/>
              </a:spcBef>
              <a:buFont typeface="+mj-lt"/>
              <a:buAutoNum type="arabicPeriod"/>
            </a:pPr>
            <a:r>
              <a:rPr lang="en-US" sz="2400" dirty="0"/>
              <a:t>Vehicle manufacturing</a:t>
            </a:r>
          </a:p>
          <a:p>
            <a:pPr marL="971550" lvl="2" indent="-514350">
              <a:lnSpc>
                <a:spcPct val="100000"/>
              </a:lnSpc>
              <a:spcBef>
                <a:spcPts val="0"/>
              </a:spcBef>
              <a:buFont typeface="+mj-lt"/>
              <a:buAutoNum type="arabicPeriod"/>
            </a:pPr>
            <a:r>
              <a:rPr lang="en-US" sz="2400" dirty="0"/>
              <a:t>Battery manufacturing</a:t>
            </a:r>
          </a:p>
          <a:p>
            <a:pPr marL="971550" lvl="2" indent="-514350">
              <a:lnSpc>
                <a:spcPct val="100000"/>
              </a:lnSpc>
              <a:spcBef>
                <a:spcPts val="0"/>
              </a:spcBef>
              <a:buFont typeface="+mj-lt"/>
              <a:buAutoNum type="arabicPeriod"/>
            </a:pPr>
            <a:r>
              <a:rPr lang="en-US" sz="2400" dirty="0"/>
              <a:t>Service/maintenance work</a:t>
            </a:r>
          </a:p>
          <a:p>
            <a:pPr marL="971550" lvl="2" indent="-514350">
              <a:lnSpc>
                <a:spcPct val="100000"/>
              </a:lnSpc>
              <a:spcBef>
                <a:spcPts val="0"/>
              </a:spcBef>
              <a:buFont typeface="+mj-lt"/>
              <a:buAutoNum type="arabicPeriod"/>
            </a:pPr>
            <a:r>
              <a:rPr lang="en-US" sz="2400" dirty="0"/>
              <a:t>Infrastructure</a:t>
            </a:r>
          </a:p>
          <a:p>
            <a:pPr marL="1143000" lvl="4">
              <a:lnSpc>
                <a:spcPct val="100000"/>
              </a:lnSpc>
              <a:spcBef>
                <a:spcPts val="0"/>
              </a:spcBef>
            </a:pPr>
            <a:r>
              <a:rPr lang="en-US" sz="2200" dirty="0"/>
              <a:t>Charging stations</a:t>
            </a:r>
          </a:p>
          <a:p>
            <a:pPr marL="1143000" lvl="3">
              <a:lnSpc>
                <a:spcPct val="100000"/>
              </a:lnSpc>
              <a:spcBef>
                <a:spcPts val="0"/>
              </a:spcBef>
            </a:pPr>
            <a:r>
              <a:rPr lang="en-US" sz="2200" dirty="0"/>
              <a:t>Utility work associated with increased electricity demand </a:t>
            </a:r>
          </a:p>
        </p:txBody>
      </p:sp>
    </p:spTree>
    <p:extLst>
      <p:ext uri="{BB962C8B-B14F-4D97-AF65-F5344CB8AC3E}">
        <p14:creationId xmlns:p14="http://schemas.microsoft.com/office/powerpoint/2010/main" val="37629830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5BFE3C-19AA-4690-858F-0EE1D4DBB50A}"/>
              </a:ext>
            </a:extLst>
          </p:cNvPr>
          <p:cNvSpPr>
            <a:spLocks noGrp="1"/>
          </p:cNvSpPr>
          <p:nvPr>
            <p:ph type="title"/>
          </p:nvPr>
        </p:nvSpPr>
        <p:spPr/>
        <p:txBody>
          <a:bodyPr>
            <a:normAutofit/>
          </a:bodyPr>
          <a:lstStyle/>
          <a:p>
            <a:r>
              <a:rPr lang="en-US" dirty="0">
                <a:solidFill>
                  <a:schemeClr val="accent1">
                    <a:lumMod val="40000"/>
                    <a:lumOff val="60000"/>
                  </a:schemeClr>
                </a:solidFill>
              </a:rPr>
              <a:t>SC Private Employment by EV-Related Industry</a:t>
            </a:r>
          </a:p>
        </p:txBody>
      </p:sp>
      <p:sp>
        <p:nvSpPr>
          <p:cNvPr id="4" name="Slide Number Placeholder 3"/>
          <p:cNvSpPr>
            <a:spLocks noGrp="1"/>
          </p:cNvSpPr>
          <p:nvPr>
            <p:ph type="sldNum" sz="quarter" idx="4294967295"/>
          </p:nvPr>
        </p:nvSpPr>
        <p:spPr/>
        <p:txBody>
          <a:bodyPr/>
          <a:lstStyle/>
          <a:p>
            <a:fld id="{F7177E80-0C6D-4A85-86EA-701037B2C2E4}" type="slidenum">
              <a:rPr lang="en-US" smtClean="0"/>
              <a:t>5</a:t>
            </a:fld>
            <a:endParaRPr lang="en-US"/>
          </a:p>
        </p:txBody>
      </p:sp>
      <p:sp>
        <p:nvSpPr>
          <p:cNvPr id="10" name="TextBox 9">
            <a:extLst>
              <a:ext uri="{FF2B5EF4-FFF2-40B4-BE49-F238E27FC236}">
                <a16:creationId xmlns:a16="http://schemas.microsoft.com/office/drawing/2014/main" id="{3FCA2F3B-9C98-4D30-8173-E43F545DFAFB}"/>
              </a:ext>
            </a:extLst>
          </p:cNvPr>
          <p:cNvSpPr txBox="1"/>
          <p:nvPr/>
        </p:nvSpPr>
        <p:spPr>
          <a:xfrm>
            <a:off x="3255256" y="6277302"/>
            <a:ext cx="5681486" cy="523220"/>
          </a:xfrm>
          <a:prstGeom prst="rect">
            <a:avLst/>
          </a:prstGeom>
          <a:noFill/>
        </p:spPr>
        <p:txBody>
          <a:bodyPr wrap="square">
            <a:spAutoFit/>
          </a:bodyPr>
          <a:lstStyle/>
          <a:p>
            <a:pPr algn="ctr"/>
            <a:r>
              <a:rPr lang="en-US" sz="1400" i="1" dirty="0">
                <a:cs typeface="Calibri" panose="020F0502020204030204" pitchFamily="34" charset="0"/>
              </a:rPr>
              <a:t>Source: Quarterly Census of Employment and Wages. 2021 data are preliminary. Lightcast data used when QCEW records are suppressed.</a:t>
            </a:r>
          </a:p>
        </p:txBody>
      </p:sp>
      <p:sp>
        <p:nvSpPr>
          <p:cNvPr id="12" name="TextBox 11">
            <a:extLst>
              <a:ext uri="{FF2B5EF4-FFF2-40B4-BE49-F238E27FC236}">
                <a16:creationId xmlns:a16="http://schemas.microsoft.com/office/drawing/2014/main" id="{07ECCAC9-38CA-4A74-B45D-BB280FF3B860}"/>
              </a:ext>
            </a:extLst>
          </p:cNvPr>
          <p:cNvSpPr txBox="1"/>
          <p:nvPr/>
        </p:nvSpPr>
        <p:spPr>
          <a:xfrm>
            <a:off x="1559362" y="5075118"/>
            <a:ext cx="9073275" cy="1077218"/>
          </a:xfrm>
          <a:prstGeom prst="rect">
            <a:avLst/>
          </a:prstGeom>
          <a:noFill/>
        </p:spPr>
        <p:txBody>
          <a:bodyPr wrap="square">
            <a:spAutoFit/>
          </a:bodyPr>
          <a:lstStyle/>
          <a:p>
            <a:pPr algn="just"/>
            <a:r>
              <a:rPr lang="en-US" sz="1600" dirty="0">
                <a:solidFill>
                  <a:schemeClr val="tx2"/>
                </a:solidFill>
                <a:cs typeface="Calibri" panose="020F0502020204030204" pitchFamily="34" charset="0"/>
              </a:rPr>
              <a:t>Note: EV activity is contained within these sectors. For example, production of Volvo and BMW internal combustion engine (ICE) vehicles currently appears in Vehicle Manufacturing. There is currently no way to differentiate EV and ICE in the Bureau of Labor Statistics (BLS) data. Similarly, 33591 contains all Battery Manufacturing employment, which could include plants making batteries for non-EV purposes.</a:t>
            </a:r>
            <a:endParaRPr lang="en-US" sz="1200" dirty="0">
              <a:cs typeface="Calibri" panose="020F0502020204030204" pitchFamily="34" charset="0"/>
            </a:endParaRPr>
          </a:p>
        </p:txBody>
      </p:sp>
      <p:graphicFrame>
        <p:nvGraphicFramePr>
          <p:cNvPr id="13" name="Table 12">
            <a:extLst>
              <a:ext uri="{FF2B5EF4-FFF2-40B4-BE49-F238E27FC236}">
                <a16:creationId xmlns:a16="http://schemas.microsoft.com/office/drawing/2014/main" id="{F5BCB37E-335A-490C-BE5E-90C2CFD04E96}"/>
              </a:ext>
            </a:extLst>
          </p:cNvPr>
          <p:cNvGraphicFramePr>
            <a:graphicFrameLocks noGrp="1"/>
          </p:cNvGraphicFramePr>
          <p:nvPr>
            <p:extLst>
              <p:ext uri="{D42A27DB-BD31-4B8C-83A1-F6EECF244321}">
                <p14:modId xmlns:p14="http://schemas.microsoft.com/office/powerpoint/2010/main" val="3825295506"/>
              </p:ext>
            </p:extLst>
          </p:nvPr>
        </p:nvGraphicFramePr>
        <p:xfrm>
          <a:off x="838199" y="1426185"/>
          <a:ext cx="10159530" cy="3228104"/>
        </p:xfrm>
        <a:graphic>
          <a:graphicData uri="http://schemas.openxmlformats.org/drawingml/2006/table">
            <a:tbl>
              <a:tblPr firstRow="1" bandRow="1">
                <a:tableStyleId>{5C22544A-7EE6-4342-B048-85BDC9FD1C3A}</a:tableStyleId>
              </a:tblPr>
              <a:tblGrid>
                <a:gridCol w="2417932">
                  <a:extLst>
                    <a:ext uri="{9D8B030D-6E8A-4147-A177-3AD203B41FA5}">
                      <a16:colId xmlns:a16="http://schemas.microsoft.com/office/drawing/2014/main" val="1201419111"/>
                    </a:ext>
                  </a:extLst>
                </a:gridCol>
                <a:gridCol w="1633073">
                  <a:extLst>
                    <a:ext uri="{9D8B030D-6E8A-4147-A177-3AD203B41FA5}">
                      <a16:colId xmlns:a16="http://schemas.microsoft.com/office/drawing/2014/main" val="1058503827"/>
                    </a:ext>
                  </a:extLst>
                </a:gridCol>
                <a:gridCol w="1637414">
                  <a:extLst>
                    <a:ext uri="{9D8B030D-6E8A-4147-A177-3AD203B41FA5}">
                      <a16:colId xmlns:a16="http://schemas.microsoft.com/office/drawing/2014/main" val="1799184884"/>
                    </a:ext>
                  </a:extLst>
                </a:gridCol>
                <a:gridCol w="1499190">
                  <a:extLst>
                    <a:ext uri="{9D8B030D-6E8A-4147-A177-3AD203B41FA5}">
                      <a16:colId xmlns:a16="http://schemas.microsoft.com/office/drawing/2014/main" val="1471644766"/>
                    </a:ext>
                  </a:extLst>
                </a:gridCol>
                <a:gridCol w="1696014">
                  <a:extLst>
                    <a:ext uri="{9D8B030D-6E8A-4147-A177-3AD203B41FA5}">
                      <a16:colId xmlns:a16="http://schemas.microsoft.com/office/drawing/2014/main" val="1577657147"/>
                    </a:ext>
                  </a:extLst>
                </a:gridCol>
                <a:gridCol w="1275907">
                  <a:extLst>
                    <a:ext uri="{9D8B030D-6E8A-4147-A177-3AD203B41FA5}">
                      <a16:colId xmlns:a16="http://schemas.microsoft.com/office/drawing/2014/main" val="1828213073"/>
                    </a:ext>
                  </a:extLst>
                </a:gridCol>
              </a:tblGrid>
              <a:tr h="578426">
                <a:tc>
                  <a:txBody>
                    <a:bodyPr/>
                    <a:lstStyle/>
                    <a:p>
                      <a:pPr algn="ctr"/>
                      <a:endParaRPr lang="en-US" dirty="0">
                        <a:solidFill>
                          <a:schemeClr val="bg1"/>
                        </a:solidFill>
                      </a:endParaRPr>
                    </a:p>
                  </a:txBody>
                  <a:tcPr anchor="ctr">
                    <a:solidFill>
                      <a:schemeClr val="accent1"/>
                    </a:solidFill>
                  </a:tcPr>
                </a:tc>
                <a:tc>
                  <a:txBody>
                    <a:bodyPr/>
                    <a:lstStyle/>
                    <a:p>
                      <a:pPr algn="ctr"/>
                      <a:r>
                        <a:rPr lang="en-US" dirty="0">
                          <a:solidFill>
                            <a:schemeClr val="bg1"/>
                          </a:solidFill>
                          <a:latin typeface="Franklin Gothic Medium" panose="020B0603020102020204" pitchFamily="34" charset="0"/>
                        </a:rPr>
                        <a:t>Motor Vehicle Manufacturing</a:t>
                      </a:r>
                    </a:p>
                    <a:p>
                      <a:pPr algn="ctr"/>
                      <a:r>
                        <a:rPr lang="en-US" dirty="0">
                          <a:solidFill>
                            <a:schemeClr val="bg1"/>
                          </a:solidFill>
                          <a:latin typeface="Franklin Gothic Medium" panose="020B0603020102020204" pitchFamily="34" charset="0"/>
                        </a:rPr>
                        <a:t>(NAICS 3361)</a:t>
                      </a:r>
                    </a:p>
                  </a:txBody>
                  <a:tcPr anchor="ctr">
                    <a:solidFill>
                      <a:schemeClr val="accent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aseline="0" dirty="0">
                          <a:solidFill>
                            <a:schemeClr val="bg1"/>
                          </a:solidFill>
                          <a:latin typeface="Franklin Gothic Medium" panose="020B0603020102020204" pitchFamily="34" charset="0"/>
                        </a:rPr>
                        <a:t>Battery Manufacturing</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baseline="0" dirty="0">
                          <a:solidFill>
                            <a:schemeClr val="bg1"/>
                          </a:solidFill>
                          <a:latin typeface="Franklin Gothic Medium" panose="020B0603020102020204" pitchFamily="34" charset="0"/>
                        </a:rPr>
                        <a:t>(33591)</a:t>
                      </a:r>
                    </a:p>
                  </a:txBody>
                  <a:tcPr anchor="ctr">
                    <a:solidFill>
                      <a:schemeClr val="accent1"/>
                    </a:solidFill>
                  </a:tcPr>
                </a:tc>
                <a:tc>
                  <a:txBody>
                    <a:bodyPr/>
                    <a:lstStyle/>
                    <a:p>
                      <a:pPr algn="ctr"/>
                      <a:r>
                        <a:rPr lang="en-US" dirty="0">
                          <a:solidFill>
                            <a:schemeClr val="bg1"/>
                          </a:solidFill>
                          <a:latin typeface="Franklin Gothic Medium" panose="020B0603020102020204" pitchFamily="34" charset="0"/>
                        </a:rPr>
                        <a:t>Automotive Elec. Repair</a:t>
                      </a:r>
                    </a:p>
                    <a:p>
                      <a:pPr algn="ctr"/>
                      <a:r>
                        <a:rPr lang="en-US" dirty="0">
                          <a:solidFill>
                            <a:schemeClr val="bg1"/>
                          </a:solidFill>
                          <a:latin typeface="Franklin Gothic Medium" panose="020B0603020102020204" pitchFamily="34" charset="0"/>
                        </a:rPr>
                        <a:t>(811118)</a:t>
                      </a:r>
                    </a:p>
                  </a:txBody>
                  <a:tcPr anchor="ctr">
                    <a:solidFill>
                      <a:schemeClr val="accent1"/>
                    </a:solidFill>
                  </a:tcPr>
                </a:tc>
                <a:tc>
                  <a:txBody>
                    <a:bodyPr/>
                    <a:lstStyle/>
                    <a:p>
                      <a:pPr algn="ctr"/>
                      <a:r>
                        <a:rPr lang="en-US" dirty="0">
                          <a:solidFill>
                            <a:schemeClr val="bg1"/>
                          </a:solidFill>
                          <a:latin typeface="Franklin Gothic Medium" panose="020B0603020102020204" pitchFamily="34" charset="0"/>
                        </a:rPr>
                        <a:t>Infrastructure</a:t>
                      </a:r>
                    </a:p>
                    <a:p>
                      <a:pPr algn="ctr"/>
                      <a:r>
                        <a:rPr lang="en-US" dirty="0">
                          <a:solidFill>
                            <a:schemeClr val="bg1"/>
                          </a:solidFill>
                          <a:latin typeface="Franklin Gothic Medium" panose="020B0603020102020204" pitchFamily="34" charset="0"/>
                        </a:rPr>
                        <a:t>(335999 &amp; 221122)</a:t>
                      </a:r>
                    </a:p>
                  </a:txBody>
                  <a:tcPr anchor="ctr">
                    <a:solidFill>
                      <a:schemeClr val="accent1"/>
                    </a:solidFill>
                  </a:tcPr>
                </a:tc>
                <a:tc>
                  <a:txBody>
                    <a:bodyPr/>
                    <a:lstStyle/>
                    <a:p>
                      <a:pPr algn="ctr"/>
                      <a:r>
                        <a:rPr lang="en-US" dirty="0">
                          <a:solidFill>
                            <a:schemeClr val="bg1"/>
                          </a:solidFill>
                          <a:latin typeface="Franklin Gothic Medium" panose="020B0603020102020204" pitchFamily="34" charset="0"/>
                        </a:rPr>
                        <a:t>Total</a:t>
                      </a:r>
                      <a:endParaRPr lang="en-US" dirty="0">
                        <a:solidFill>
                          <a:schemeClr val="bg1"/>
                        </a:solidFill>
                        <a:highlight>
                          <a:srgbClr val="FFFF00"/>
                        </a:highlight>
                        <a:latin typeface="Franklin Gothic Medium" panose="020B0603020102020204" pitchFamily="34" charset="0"/>
                      </a:endParaRPr>
                    </a:p>
                  </a:txBody>
                  <a:tcPr anchor="ctr">
                    <a:solidFill>
                      <a:schemeClr val="accent1"/>
                    </a:solidFill>
                  </a:tcPr>
                </a:tc>
                <a:extLst>
                  <a:ext uri="{0D108BD9-81ED-4DB2-BD59-A6C34878D82A}">
                    <a16:rowId xmlns:a16="http://schemas.microsoft.com/office/drawing/2014/main" val="361702241"/>
                  </a:ext>
                </a:extLst>
              </a:tr>
              <a:tr h="578426">
                <a:tc>
                  <a:txBody>
                    <a:bodyPr/>
                    <a:lstStyle/>
                    <a:p>
                      <a:pPr algn="ctr"/>
                      <a:r>
                        <a:rPr lang="en-US" dirty="0">
                          <a:solidFill>
                            <a:schemeClr val="tx2"/>
                          </a:solidFill>
                          <a:latin typeface="Franklin Gothic Medium" panose="020B0603020102020204" pitchFamily="34" charset="0"/>
                        </a:rPr>
                        <a:t>2011 Annual</a:t>
                      </a:r>
                    </a:p>
                  </a:txBody>
                  <a:tcPr anchor="ctr"/>
                </a:tc>
                <a:tc>
                  <a:txBody>
                    <a:bodyPr/>
                    <a:lstStyle/>
                    <a:p>
                      <a:pPr algn="ctr"/>
                      <a:r>
                        <a:rPr lang="en-US" dirty="0">
                          <a:solidFill>
                            <a:schemeClr val="tx2"/>
                          </a:solidFill>
                          <a:latin typeface="Franklin Gothic Medium" panose="020B0603020102020204" pitchFamily="34" charset="0"/>
                        </a:rPr>
                        <a:t>4,784</a:t>
                      </a:r>
                    </a:p>
                  </a:txBody>
                  <a:tcPr anchor="ctr"/>
                </a:tc>
                <a:tc>
                  <a:txBody>
                    <a:bodyPr/>
                    <a:lstStyle/>
                    <a:p>
                      <a:pPr algn="ctr"/>
                      <a:r>
                        <a:rPr lang="en-US" dirty="0">
                          <a:solidFill>
                            <a:schemeClr val="tx2"/>
                          </a:solidFill>
                          <a:latin typeface="Franklin Gothic Medium" panose="020B0603020102020204" pitchFamily="34" charset="0"/>
                        </a:rPr>
                        <a:t>805</a:t>
                      </a:r>
                    </a:p>
                  </a:txBody>
                  <a:tcPr anchor="ctr"/>
                </a:tc>
                <a:tc>
                  <a:txBody>
                    <a:bodyPr/>
                    <a:lstStyle/>
                    <a:p>
                      <a:pPr algn="ctr"/>
                      <a:r>
                        <a:rPr lang="en-US" dirty="0">
                          <a:solidFill>
                            <a:schemeClr val="tx2"/>
                          </a:solidFill>
                          <a:latin typeface="Franklin Gothic Medium" panose="020B0603020102020204" pitchFamily="34" charset="0"/>
                        </a:rPr>
                        <a:t>482</a:t>
                      </a:r>
                    </a:p>
                  </a:txBody>
                  <a:tcPr anchor="ctr"/>
                </a:tc>
                <a:tc>
                  <a:txBody>
                    <a:bodyPr/>
                    <a:lstStyle/>
                    <a:p>
                      <a:pPr algn="ctr"/>
                      <a:r>
                        <a:rPr lang="en-US" dirty="0">
                          <a:solidFill>
                            <a:schemeClr val="tx2"/>
                          </a:solidFill>
                          <a:latin typeface="Franklin Gothic Medium" panose="020B0603020102020204" pitchFamily="34" charset="0"/>
                        </a:rPr>
                        <a:t>2,819</a:t>
                      </a:r>
                    </a:p>
                  </a:txBody>
                  <a:tcPr anchor="ctr"/>
                </a:tc>
                <a:tc>
                  <a:txBody>
                    <a:bodyPr/>
                    <a:lstStyle/>
                    <a:p>
                      <a:pPr algn="ctr"/>
                      <a:r>
                        <a:rPr lang="en-US" dirty="0">
                          <a:solidFill>
                            <a:schemeClr val="tx2"/>
                          </a:solidFill>
                          <a:latin typeface="Franklin Gothic Medium" panose="020B0603020102020204" pitchFamily="34" charset="0"/>
                        </a:rPr>
                        <a:t>8,890+</a:t>
                      </a:r>
                    </a:p>
                  </a:txBody>
                  <a:tcPr anchor="ctr"/>
                </a:tc>
                <a:extLst>
                  <a:ext uri="{0D108BD9-81ED-4DB2-BD59-A6C34878D82A}">
                    <a16:rowId xmlns:a16="http://schemas.microsoft.com/office/drawing/2014/main" val="297495801"/>
                  </a:ext>
                </a:extLst>
              </a:tr>
              <a:tr h="578426">
                <a:tc>
                  <a:txBody>
                    <a:bodyPr/>
                    <a:lstStyle/>
                    <a:p>
                      <a:pPr algn="ctr"/>
                      <a:r>
                        <a:rPr lang="en-US" dirty="0">
                          <a:solidFill>
                            <a:schemeClr val="tx2"/>
                          </a:solidFill>
                          <a:latin typeface="Franklin Gothic Medium" panose="020B0603020102020204" pitchFamily="34" charset="0"/>
                        </a:rPr>
                        <a:t>2019 Annual</a:t>
                      </a:r>
                    </a:p>
                  </a:txBody>
                  <a:tcPr anchor="ctr"/>
                </a:tc>
                <a:tc>
                  <a:txBody>
                    <a:bodyPr/>
                    <a:lstStyle/>
                    <a:p>
                      <a:pPr algn="ctr"/>
                      <a:r>
                        <a:rPr lang="en-US" dirty="0">
                          <a:solidFill>
                            <a:schemeClr val="tx2"/>
                          </a:solidFill>
                          <a:latin typeface="Franklin Gothic Medium" panose="020B0603020102020204" pitchFamily="34" charset="0"/>
                        </a:rPr>
                        <a:t>12,845</a:t>
                      </a:r>
                    </a:p>
                  </a:txBody>
                  <a:tcPr anchor="ctr"/>
                </a:tc>
                <a:tc>
                  <a:txBody>
                    <a:bodyPr/>
                    <a:lstStyle/>
                    <a:p>
                      <a:pPr algn="ctr"/>
                      <a:r>
                        <a:rPr lang="en-US" dirty="0">
                          <a:solidFill>
                            <a:schemeClr val="tx2"/>
                          </a:solidFill>
                          <a:latin typeface="Franklin Gothic Medium" panose="020B0603020102020204" pitchFamily="34" charset="0"/>
                        </a:rPr>
                        <a:t>1,151</a:t>
                      </a:r>
                    </a:p>
                  </a:txBody>
                  <a:tcPr anchor="ctr"/>
                </a:tc>
                <a:tc>
                  <a:txBody>
                    <a:bodyPr/>
                    <a:lstStyle/>
                    <a:p>
                      <a:pPr algn="ctr"/>
                      <a:r>
                        <a:rPr lang="en-US" dirty="0">
                          <a:solidFill>
                            <a:schemeClr val="tx2"/>
                          </a:solidFill>
                          <a:latin typeface="Franklin Gothic Medium" panose="020B0603020102020204" pitchFamily="34" charset="0"/>
                        </a:rPr>
                        <a:t>604</a:t>
                      </a:r>
                    </a:p>
                  </a:txBody>
                  <a:tcPr anchor="ctr"/>
                </a:tc>
                <a:tc>
                  <a:txBody>
                    <a:bodyPr/>
                    <a:lstStyle/>
                    <a:p>
                      <a:pPr algn="ctr"/>
                      <a:r>
                        <a:rPr lang="en-US" dirty="0">
                          <a:solidFill>
                            <a:schemeClr val="tx2"/>
                          </a:solidFill>
                          <a:latin typeface="Franklin Gothic Medium" panose="020B0603020102020204" pitchFamily="34" charset="0"/>
                        </a:rPr>
                        <a:t>3,338</a:t>
                      </a:r>
                    </a:p>
                  </a:txBody>
                  <a:tcPr anchor="ctr"/>
                </a:tc>
                <a:tc>
                  <a:txBody>
                    <a:bodyPr/>
                    <a:lstStyle/>
                    <a:p>
                      <a:pPr algn="ctr"/>
                      <a:r>
                        <a:rPr lang="en-US" dirty="0">
                          <a:solidFill>
                            <a:schemeClr val="tx2"/>
                          </a:solidFill>
                          <a:latin typeface="Franklin Gothic Medium" panose="020B0603020102020204" pitchFamily="34" charset="0"/>
                        </a:rPr>
                        <a:t>17,938+</a:t>
                      </a:r>
                    </a:p>
                  </a:txBody>
                  <a:tcPr anchor="ctr"/>
                </a:tc>
                <a:extLst>
                  <a:ext uri="{0D108BD9-81ED-4DB2-BD59-A6C34878D82A}">
                    <a16:rowId xmlns:a16="http://schemas.microsoft.com/office/drawing/2014/main" val="2415022256"/>
                  </a:ext>
                </a:extLst>
              </a:tr>
              <a:tr h="578426">
                <a:tc>
                  <a:txBody>
                    <a:bodyPr/>
                    <a:lstStyle/>
                    <a:p>
                      <a:pPr algn="ctr"/>
                      <a:r>
                        <a:rPr lang="en-US" dirty="0">
                          <a:solidFill>
                            <a:schemeClr val="tx2"/>
                          </a:solidFill>
                          <a:latin typeface="Franklin Gothic Medium" panose="020B0603020102020204" pitchFamily="34" charset="0"/>
                        </a:rPr>
                        <a:t>2020 Annual</a:t>
                      </a:r>
                    </a:p>
                  </a:txBody>
                  <a:tcPr anchor="ctr"/>
                </a:tc>
                <a:tc>
                  <a:txBody>
                    <a:bodyPr/>
                    <a:lstStyle/>
                    <a:p>
                      <a:pPr algn="ctr"/>
                      <a:r>
                        <a:rPr lang="en-US" dirty="0">
                          <a:solidFill>
                            <a:schemeClr val="tx2"/>
                          </a:solidFill>
                          <a:latin typeface="Franklin Gothic Medium" panose="020B0603020102020204" pitchFamily="34" charset="0"/>
                        </a:rPr>
                        <a:t>12,883</a:t>
                      </a:r>
                    </a:p>
                  </a:txBody>
                  <a:tcPr anchor="ctr"/>
                </a:tc>
                <a:tc>
                  <a:txBody>
                    <a:bodyPr/>
                    <a:lstStyle/>
                    <a:p>
                      <a:pPr algn="ctr"/>
                      <a:r>
                        <a:rPr lang="en-US" dirty="0">
                          <a:solidFill>
                            <a:schemeClr val="tx2"/>
                          </a:solidFill>
                          <a:latin typeface="Franklin Gothic Medium" panose="020B0603020102020204" pitchFamily="34" charset="0"/>
                        </a:rPr>
                        <a:t>908</a:t>
                      </a:r>
                    </a:p>
                  </a:txBody>
                  <a:tcPr anchor="ctr"/>
                </a:tc>
                <a:tc>
                  <a:txBody>
                    <a:bodyPr/>
                    <a:lstStyle/>
                    <a:p>
                      <a:pPr algn="ctr"/>
                      <a:r>
                        <a:rPr lang="en-US" dirty="0">
                          <a:solidFill>
                            <a:schemeClr val="tx2"/>
                          </a:solidFill>
                          <a:latin typeface="Franklin Gothic Medium" panose="020B0603020102020204" pitchFamily="34" charset="0"/>
                        </a:rPr>
                        <a:t>530</a:t>
                      </a:r>
                    </a:p>
                  </a:txBody>
                  <a:tcPr anchor="ctr"/>
                </a:tc>
                <a:tc>
                  <a:txBody>
                    <a:bodyPr/>
                    <a:lstStyle/>
                    <a:p>
                      <a:pPr algn="ctr"/>
                      <a:r>
                        <a:rPr lang="en-US" dirty="0">
                          <a:solidFill>
                            <a:schemeClr val="tx2"/>
                          </a:solidFill>
                          <a:latin typeface="Franklin Gothic Medium" panose="020B0603020102020204" pitchFamily="34" charset="0"/>
                        </a:rPr>
                        <a:t>3,394</a:t>
                      </a:r>
                    </a:p>
                  </a:txBody>
                  <a:tcPr anchor="ctr"/>
                </a:tc>
                <a:tc>
                  <a:txBody>
                    <a:bodyPr/>
                    <a:lstStyle/>
                    <a:p>
                      <a:pPr algn="ctr"/>
                      <a:r>
                        <a:rPr lang="en-US" dirty="0">
                          <a:solidFill>
                            <a:schemeClr val="tx2"/>
                          </a:solidFill>
                          <a:latin typeface="Franklin Gothic Medium" panose="020B0603020102020204" pitchFamily="34" charset="0"/>
                        </a:rPr>
                        <a:t>17,715+</a:t>
                      </a:r>
                    </a:p>
                  </a:txBody>
                  <a:tcPr anchor="ctr"/>
                </a:tc>
                <a:extLst>
                  <a:ext uri="{0D108BD9-81ED-4DB2-BD59-A6C34878D82A}">
                    <a16:rowId xmlns:a16="http://schemas.microsoft.com/office/drawing/2014/main" val="1270177203"/>
                  </a:ext>
                </a:extLst>
              </a:tr>
              <a:tr h="578426">
                <a:tc>
                  <a:txBody>
                    <a:bodyPr/>
                    <a:lstStyle/>
                    <a:p>
                      <a:pPr algn="ctr"/>
                      <a:r>
                        <a:rPr lang="en-US" dirty="0">
                          <a:solidFill>
                            <a:schemeClr val="tx2"/>
                          </a:solidFill>
                          <a:latin typeface="Franklin Gothic Medium" panose="020B0603020102020204" pitchFamily="34" charset="0"/>
                        </a:rPr>
                        <a:t>2021 Annual</a:t>
                      </a:r>
                    </a:p>
                  </a:txBody>
                  <a:tcPr anchor="ctr"/>
                </a:tc>
                <a:tc>
                  <a:txBody>
                    <a:bodyPr/>
                    <a:lstStyle/>
                    <a:p>
                      <a:pPr algn="ctr"/>
                      <a:r>
                        <a:rPr lang="en-US" dirty="0">
                          <a:solidFill>
                            <a:schemeClr val="tx2"/>
                          </a:solidFill>
                          <a:latin typeface="Franklin Gothic Medium" panose="020B0603020102020204" pitchFamily="34" charset="0"/>
                        </a:rPr>
                        <a:t>12,783</a:t>
                      </a:r>
                    </a:p>
                  </a:txBody>
                  <a:tcPr anchor="ctr"/>
                </a:tc>
                <a:tc>
                  <a:txBody>
                    <a:bodyPr/>
                    <a:lstStyle/>
                    <a:p>
                      <a:pPr algn="ctr"/>
                      <a:r>
                        <a:rPr lang="en-US" dirty="0">
                          <a:solidFill>
                            <a:schemeClr val="tx2"/>
                          </a:solidFill>
                          <a:latin typeface="Franklin Gothic Medium" panose="020B0603020102020204" pitchFamily="34" charset="0"/>
                        </a:rPr>
                        <a:t>957</a:t>
                      </a:r>
                    </a:p>
                  </a:txBody>
                  <a:tcPr anchor="ctr"/>
                </a:tc>
                <a:tc>
                  <a:txBody>
                    <a:bodyPr/>
                    <a:lstStyle/>
                    <a:p>
                      <a:pPr algn="ctr"/>
                      <a:r>
                        <a:rPr lang="en-US" dirty="0">
                          <a:solidFill>
                            <a:schemeClr val="tx2"/>
                          </a:solidFill>
                          <a:latin typeface="Franklin Gothic Medium" panose="020B0603020102020204" pitchFamily="34" charset="0"/>
                        </a:rPr>
                        <a:t>532</a:t>
                      </a:r>
                    </a:p>
                  </a:txBody>
                  <a:tcPr anchor="ctr"/>
                </a:tc>
                <a:tc>
                  <a:txBody>
                    <a:bodyPr/>
                    <a:lstStyle/>
                    <a:p>
                      <a:pPr algn="ctr"/>
                      <a:r>
                        <a:rPr lang="en-US" dirty="0">
                          <a:solidFill>
                            <a:schemeClr val="tx2"/>
                          </a:solidFill>
                          <a:latin typeface="Franklin Gothic Medium" panose="020B0603020102020204" pitchFamily="34" charset="0"/>
                        </a:rPr>
                        <a:t>3,472</a:t>
                      </a:r>
                    </a:p>
                  </a:txBody>
                  <a:tcPr anchor="ctr"/>
                </a:tc>
                <a:tc>
                  <a:txBody>
                    <a:bodyPr/>
                    <a:lstStyle/>
                    <a:p>
                      <a:pPr algn="ctr"/>
                      <a:r>
                        <a:rPr lang="en-US" dirty="0">
                          <a:solidFill>
                            <a:schemeClr val="tx2"/>
                          </a:solidFill>
                          <a:latin typeface="Franklin Gothic Medium" panose="020B0603020102020204" pitchFamily="34" charset="0"/>
                        </a:rPr>
                        <a:t>17,744+</a:t>
                      </a:r>
                    </a:p>
                  </a:txBody>
                  <a:tcPr anchor="ctr"/>
                </a:tc>
                <a:extLst>
                  <a:ext uri="{0D108BD9-81ED-4DB2-BD59-A6C34878D82A}">
                    <a16:rowId xmlns:a16="http://schemas.microsoft.com/office/drawing/2014/main" val="657876717"/>
                  </a:ext>
                </a:extLst>
              </a:tr>
            </a:tbl>
          </a:graphicData>
        </a:graphic>
      </p:graphicFrame>
      <p:sp>
        <p:nvSpPr>
          <p:cNvPr id="3" name="TextBox 2">
            <a:extLst>
              <a:ext uri="{FF2B5EF4-FFF2-40B4-BE49-F238E27FC236}">
                <a16:creationId xmlns:a16="http://schemas.microsoft.com/office/drawing/2014/main" id="{E1D26AF8-7A81-AF94-7FED-5783AC51D404}"/>
              </a:ext>
            </a:extLst>
          </p:cNvPr>
          <p:cNvSpPr txBox="1"/>
          <p:nvPr/>
        </p:nvSpPr>
        <p:spPr>
          <a:xfrm>
            <a:off x="271606" y="6608343"/>
            <a:ext cx="262550" cy="246221"/>
          </a:xfrm>
          <a:prstGeom prst="rect">
            <a:avLst/>
          </a:prstGeom>
          <a:noFill/>
        </p:spPr>
        <p:txBody>
          <a:bodyPr wrap="square" rtlCol="0">
            <a:spAutoFit/>
          </a:bodyPr>
          <a:lstStyle/>
          <a:p>
            <a:r>
              <a:rPr lang="en-US" sz="1000" b="1" dirty="0"/>
              <a:t>5</a:t>
            </a:r>
          </a:p>
        </p:txBody>
      </p:sp>
    </p:spTree>
    <p:extLst>
      <p:ext uri="{BB962C8B-B14F-4D97-AF65-F5344CB8AC3E}">
        <p14:creationId xmlns:p14="http://schemas.microsoft.com/office/powerpoint/2010/main" val="37150432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5BFE3C-19AA-4690-858F-0EE1D4DBB50A}"/>
              </a:ext>
            </a:extLst>
          </p:cNvPr>
          <p:cNvSpPr>
            <a:spLocks noGrp="1"/>
          </p:cNvSpPr>
          <p:nvPr>
            <p:ph type="title"/>
          </p:nvPr>
        </p:nvSpPr>
        <p:spPr/>
        <p:txBody>
          <a:bodyPr>
            <a:normAutofit/>
          </a:bodyPr>
          <a:lstStyle/>
          <a:p>
            <a:r>
              <a:rPr lang="en-US" dirty="0">
                <a:solidFill>
                  <a:schemeClr val="accent1">
                    <a:lumMod val="40000"/>
                    <a:lumOff val="60000"/>
                  </a:schemeClr>
                </a:solidFill>
              </a:rPr>
              <a:t>SC Private Employment Compensation</a:t>
            </a:r>
          </a:p>
        </p:txBody>
      </p:sp>
      <p:sp>
        <p:nvSpPr>
          <p:cNvPr id="4" name="Slide Number Placeholder 3"/>
          <p:cNvSpPr>
            <a:spLocks noGrp="1"/>
          </p:cNvSpPr>
          <p:nvPr>
            <p:ph type="sldNum" sz="quarter" idx="4294967295"/>
          </p:nvPr>
        </p:nvSpPr>
        <p:spPr>
          <a:xfrm>
            <a:off x="9448800" y="6356350"/>
            <a:ext cx="2743200" cy="365125"/>
          </a:xfrm>
        </p:spPr>
        <p:txBody>
          <a:bodyPr/>
          <a:lstStyle/>
          <a:p>
            <a:fld id="{F7177E80-0C6D-4A85-86EA-701037B2C2E4}" type="slidenum">
              <a:rPr lang="en-US" smtClean="0"/>
              <a:t>6</a:t>
            </a:fld>
            <a:endParaRPr lang="en-US"/>
          </a:p>
        </p:txBody>
      </p:sp>
      <p:graphicFrame>
        <p:nvGraphicFramePr>
          <p:cNvPr id="11" name="Table 10">
            <a:extLst>
              <a:ext uri="{FF2B5EF4-FFF2-40B4-BE49-F238E27FC236}">
                <a16:creationId xmlns:a16="http://schemas.microsoft.com/office/drawing/2014/main" id="{55F87968-C582-46D4-AA04-D75076F36A60}"/>
              </a:ext>
            </a:extLst>
          </p:cNvPr>
          <p:cNvGraphicFramePr>
            <a:graphicFrameLocks noGrp="1"/>
          </p:cNvGraphicFramePr>
          <p:nvPr>
            <p:extLst>
              <p:ext uri="{D42A27DB-BD31-4B8C-83A1-F6EECF244321}">
                <p14:modId xmlns:p14="http://schemas.microsoft.com/office/powerpoint/2010/main" val="898314620"/>
              </p:ext>
            </p:extLst>
          </p:nvPr>
        </p:nvGraphicFramePr>
        <p:xfrm>
          <a:off x="3555429" y="1615972"/>
          <a:ext cx="7423277" cy="4048982"/>
        </p:xfrm>
        <a:graphic>
          <a:graphicData uri="http://schemas.openxmlformats.org/drawingml/2006/table">
            <a:tbl>
              <a:tblPr firstRow="1" bandRow="1">
                <a:tableStyleId>{5C22544A-7EE6-4342-B048-85BDC9FD1C3A}</a:tableStyleId>
              </a:tblPr>
              <a:tblGrid>
                <a:gridCol w="3047365">
                  <a:extLst>
                    <a:ext uri="{9D8B030D-6E8A-4147-A177-3AD203B41FA5}">
                      <a16:colId xmlns:a16="http://schemas.microsoft.com/office/drawing/2014/main" val="1201419111"/>
                    </a:ext>
                  </a:extLst>
                </a:gridCol>
                <a:gridCol w="1095693">
                  <a:extLst>
                    <a:ext uri="{9D8B030D-6E8A-4147-A177-3AD203B41FA5}">
                      <a16:colId xmlns:a16="http://schemas.microsoft.com/office/drawing/2014/main" val="459874389"/>
                    </a:ext>
                  </a:extLst>
                </a:gridCol>
                <a:gridCol w="1094549">
                  <a:extLst>
                    <a:ext uri="{9D8B030D-6E8A-4147-A177-3AD203B41FA5}">
                      <a16:colId xmlns:a16="http://schemas.microsoft.com/office/drawing/2014/main" val="2395197274"/>
                    </a:ext>
                  </a:extLst>
                </a:gridCol>
                <a:gridCol w="1089977">
                  <a:extLst>
                    <a:ext uri="{9D8B030D-6E8A-4147-A177-3AD203B41FA5}">
                      <a16:colId xmlns:a16="http://schemas.microsoft.com/office/drawing/2014/main" val="375906235"/>
                    </a:ext>
                  </a:extLst>
                </a:gridCol>
                <a:gridCol w="1095693">
                  <a:extLst>
                    <a:ext uri="{9D8B030D-6E8A-4147-A177-3AD203B41FA5}">
                      <a16:colId xmlns:a16="http://schemas.microsoft.com/office/drawing/2014/main" val="1828213073"/>
                    </a:ext>
                  </a:extLst>
                </a:gridCol>
              </a:tblGrid>
              <a:tr h="578426">
                <a:tc rowSpan="2">
                  <a:txBody>
                    <a:bodyPr/>
                    <a:lstStyle/>
                    <a:p>
                      <a:pPr algn="ctr"/>
                      <a:r>
                        <a:rPr lang="en-US" dirty="0">
                          <a:solidFill>
                            <a:schemeClr val="bg1"/>
                          </a:solidFill>
                          <a:latin typeface="Franklin Gothic Medium" panose="020B0603020102020204" pitchFamily="34" charset="0"/>
                        </a:rPr>
                        <a:t>Industry</a:t>
                      </a:r>
                    </a:p>
                  </a:txBody>
                  <a:tcPr anchor="ctr">
                    <a:solidFill>
                      <a:schemeClr val="accent1"/>
                    </a:solidFill>
                  </a:tcPr>
                </a:tc>
                <a:tc gridSpan="4">
                  <a:txBody>
                    <a:bodyPr/>
                    <a:lstStyle/>
                    <a:p>
                      <a:pPr algn="ctr"/>
                      <a:r>
                        <a:rPr lang="en-US" dirty="0">
                          <a:solidFill>
                            <a:schemeClr val="bg1"/>
                          </a:solidFill>
                          <a:latin typeface="Franklin Gothic Medium" panose="020B0603020102020204" pitchFamily="34" charset="0"/>
                        </a:rPr>
                        <a:t>Average Annual Pay</a:t>
                      </a:r>
                    </a:p>
                  </a:txBody>
                  <a:tcPr anchor="ctr">
                    <a:solidFill>
                      <a:schemeClr val="accent1"/>
                    </a:solidFill>
                  </a:tcPr>
                </a:tc>
                <a:tc hMerge="1">
                  <a:txBody>
                    <a:bodyPr/>
                    <a:lstStyle/>
                    <a:p>
                      <a:pPr algn="ctr"/>
                      <a:endParaRPr lang="en-US" dirty="0">
                        <a:solidFill>
                          <a:schemeClr val="bg1"/>
                        </a:solidFill>
                        <a:highlight>
                          <a:srgbClr val="FFFF00"/>
                        </a:highlight>
                        <a:latin typeface="Franklin Gothic Medium" panose="020B0603020102020204" pitchFamily="34" charset="0"/>
                      </a:endParaRPr>
                    </a:p>
                  </a:txBody>
                  <a:tcPr anchor="ctr">
                    <a:solidFill>
                      <a:schemeClr val="accent1"/>
                    </a:solidFill>
                  </a:tcPr>
                </a:tc>
                <a:tc hMerge="1">
                  <a:txBody>
                    <a:bodyPr/>
                    <a:lstStyle/>
                    <a:p>
                      <a:pPr algn="ctr"/>
                      <a:endParaRPr lang="en-US" dirty="0">
                        <a:solidFill>
                          <a:schemeClr val="bg1"/>
                        </a:solidFill>
                        <a:highlight>
                          <a:srgbClr val="FFFF00"/>
                        </a:highlight>
                        <a:latin typeface="Franklin Gothic Medium" panose="020B0603020102020204" pitchFamily="34" charset="0"/>
                      </a:endParaRPr>
                    </a:p>
                  </a:txBody>
                  <a:tcPr anchor="ctr">
                    <a:solidFill>
                      <a:schemeClr val="accent1"/>
                    </a:solidFill>
                  </a:tcPr>
                </a:tc>
                <a:tc hMerge="1">
                  <a:txBody>
                    <a:bodyPr/>
                    <a:lstStyle/>
                    <a:p>
                      <a:pPr algn="ctr"/>
                      <a:endParaRPr lang="en-US" dirty="0">
                        <a:solidFill>
                          <a:schemeClr val="bg1"/>
                        </a:solidFill>
                        <a:highlight>
                          <a:srgbClr val="FFFF00"/>
                        </a:highlight>
                        <a:latin typeface="Franklin Gothic Medium" panose="020B0603020102020204" pitchFamily="34" charset="0"/>
                      </a:endParaRPr>
                    </a:p>
                  </a:txBody>
                  <a:tcPr anchor="ctr">
                    <a:solidFill>
                      <a:schemeClr val="accent1"/>
                    </a:solidFill>
                  </a:tcPr>
                </a:tc>
                <a:extLst>
                  <a:ext uri="{0D108BD9-81ED-4DB2-BD59-A6C34878D82A}">
                    <a16:rowId xmlns:a16="http://schemas.microsoft.com/office/drawing/2014/main" val="376030737"/>
                  </a:ext>
                </a:extLst>
              </a:tr>
              <a:tr h="578426">
                <a:tc vMerge="1">
                  <a:txBody>
                    <a:bodyPr/>
                    <a:lstStyle/>
                    <a:p>
                      <a:pPr algn="ctr"/>
                      <a:r>
                        <a:rPr lang="en-US" dirty="0">
                          <a:solidFill>
                            <a:schemeClr val="bg1"/>
                          </a:solidFill>
                          <a:latin typeface="Franklin Gothic Medium" panose="020B0603020102020204" pitchFamily="34" charset="0"/>
                        </a:rPr>
                        <a:t>Industry</a:t>
                      </a:r>
                    </a:p>
                  </a:txBody>
                  <a:tcPr anchor="ctr">
                    <a:solidFill>
                      <a:schemeClr val="accent1"/>
                    </a:solidFill>
                  </a:tcPr>
                </a:tc>
                <a:tc>
                  <a:txBody>
                    <a:bodyPr/>
                    <a:lstStyle/>
                    <a:p>
                      <a:pPr algn="ctr"/>
                      <a:r>
                        <a:rPr lang="en-US" dirty="0">
                          <a:solidFill>
                            <a:schemeClr val="bg1"/>
                          </a:solidFill>
                          <a:latin typeface="Franklin Gothic Medium" panose="020B0603020102020204" pitchFamily="34" charset="0"/>
                        </a:rPr>
                        <a:t>2011</a:t>
                      </a:r>
                    </a:p>
                  </a:txBody>
                  <a:tcPr anchor="ctr">
                    <a:solidFill>
                      <a:schemeClr val="accent1"/>
                    </a:solidFill>
                  </a:tcPr>
                </a:tc>
                <a:tc>
                  <a:txBody>
                    <a:bodyPr/>
                    <a:lstStyle/>
                    <a:p>
                      <a:pPr algn="ctr"/>
                      <a:r>
                        <a:rPr lang="en-US" dirty="0">
                          <a:solidFill>
                            <a:schemeClr val="bg1"/>
                          </a:solidFill>
                          <a:latin typeface="Franklin Gothic Medium" panose="020B0603020102020204" pitchFamily="34" charset="0"/>
                        </a:rPr>
                        <a:t>2019</a:t>
                      </a:r>
                    </a:p>
                  </a:txBody>
                  <a:tcPr anchor="ctr">
                    <a:solidFill>
                      <a:schemeClr val="accent1"/>
                    </a:solidFill>
                  </a:tcPr>
                </a:tc>
                <a:tc>
                  <a:txBody>
                    <a:bodyPr/>
                    <a:lstStyle/>
                    <a:p>
                      <a:pPr algn="ctr"/>
                      <a:r>
                        <a:rPr lang="en-US" dirty="0">
                          <a:solidFill>
                            <a:schemeClr val="bg1"/>
                          </a:solidFill>
                          <a:latin typeface="Franklin Gothic Medium" panose="020B0603020102020204" pitchFamily="34" charset="0"/>
                        </a:rPr>
                        <a:t>2020</a:t>
                      </a:r>
                    </a:p>
                  </a:txBody>
                  <a:tcPr anchor="ctr">
                    <a:solidFill>
                      <a:schemeClr val="accent1"/>
                    </a:solidFill>
                  </a:tcPr>
                </a:tc>
                <a:tc>
                  <a:txBody>
                    <a:bodyPr/>
                    <a:lstStyle/>
                    <a:p>
                      <a:pPr algn="ctr"/>
                      <a:r>
                        <a:rPr lang="en-US" dirty="0">
                          <a:solidFill>
                            <a:schemeClr val="bg1"/>
                          </a:solidFill>
                          <a:latin typeface="Franklin Gothic Medium" panose="020B0603020102020204" pitchFamily="34" charset="0"/>
                        </a:rPr>
                        <a:t>2021</a:t>
                      </a:r>
                      <a:endParaRPr lang="en-US" dirty="0">
                        <a:solidFill>
                          <a:schemeClr val="bg1"/>
                        </a:solidFill>
                        <a:highlight>
                          <a:srgbClr val="FFFF00"/>
                        </a:highlight>
                        <a:latin typeface="Franklin Gothic Medium" panose="020B0603020102020204" pitchFamily="34" charset="0"/>
                      </a:endParaRPr>
                    </a:p>
                  </a:txBody>
                  <a:tcPr anchor="ctr">
                    <a:solidFill>
                      <a:schemeClr val="accent1"/>
                    </a:solidFill>
                  </a:tcPr>
                </a:tc>
                <a:extLst>
                  <a:ext uri="{0D108BD9-81ED-4DB2-BD59-A6C34878D82A}">
                    <a16:rowId xmlns:a16="http://schemas.microsoft.com/office/drawing/2014/main" val="361702241"/>
                  </a:ext>
                </a:extLst>
              </a:tr>
              <a:tr h="578426">
                <a:tc>
                  <a:txBody>
                    <a:bodyPr/>
                    <a:lstStyle/>
                    <a:p>
                      <a:pPr algn="ctr"/>
                      <a:r>
                        <a:rPr lang="en-US" dirty="0">
                          <a:solidFill>
                            <a:schemeClr val="tx2"/>
                          </a:solidFill>
                          <a:latin typeface="Franklin Gothic Medium" panose="020B0603020102020204" pitchFamily="34" charset="0"/>
                        </a:rPr>
                        <a:t>Motor vehicle manufacturing</a:t>
                      </a:r>
                    </a:p>
                  </a:txBody>
                  <a:tcPr anchor="ctr"/>
                </a:tc>
                <a:tc>
                  <a:txBody>
                    <a:bodyPr/>
                    <a:lstStyle/>
                    <a:p>
                      <a:pPr algn="ctr"/>
                      <a:r>
                        <a:rPr lang="en-US" dirty="0">
                          <a:solidFill>
                            <a:schemeClr val="tx2"/>
                          </a:solidFill>
                          <a:latin typeface="Franklin Gothic Medium" panose="020B0603020102020204" pitchFamily="34" charset="0"/>
                        </a:rPr>
                        <a:t>$73,064</a:t>
                      </a:r>
                    </a:p>
                  </a:txBody>
                  <a:tcPr anchor="ctr"/>
                </a:tc>
                <a:tc>
                  <a:txBody>
                    <a:bodyPr/>
                    <a:lstStyle/>
                    <a:p>
                      <a:pPr algn="ctr"/>
                      <a:r>
                        <a:rPr lang="en-US" dirty="0">
                          <a:solidFill>
                            <a:schemeClr val="tx2"/>
                          </a:solidFill>
                          <a:latin typeface="Franklin Gothic Medium" panose="020B0603020102020204" pitchFamily="34" charset="0"/>
                        </a:rPr>
                        <a:t>$71,455</a:t>
                      </a:r>
                    </a:p>
                  </a:txBody>
                  <a:tcPr anchor="ctr"/>
                </a:tc>
                <a:tc>
                  <a:txBody>
                    <a:bodyPr/>
                    <a:lstStyle/>
                    <a:p>
                      <a:pPr algn="ctr"/>
                      <a:r>
                        <a:rPr lang="en-US" dirty="0">
                          <a:solidFill>
                            <a:schemeClr val="tx2"/>
                          </a:solidFill>
                          <a:latin typeface="Franklin Gothic Medium" panose="020B0603020102020204" pitchFamily="34" charset="0"/>
                        </a:rPr>
                        <a:t>$66,288</a:t>
                      </a:r>
                    </a:p>
                  </a:txBody>
                  <a:tcPr anchor="ctr"/>
                </a:tc>
                <a:tc>
                  <a:txBody>
                    <a:bodyPr/>
                    <a:lstStyle/>
                    <a:p>
                      <a:pPr algn="ctr"/>
                      <a:r>
                        <a:rPr lang="en-US" dirty="0">
                          <a:solidFill>
                            <a:schemeClr val="tx2"/>
                          </a:solidFill>
                          <a:latin typeface="Franklin Gothic Medium" panose="020B0603020102020204" pitchFamily="34" charset="0"/>
                        </a:rPr>
                        <a:t>$72,378</a:t>
                      </a:r>
                    </a:p>
                  </a:txBody>
                  <a:tcPr anchor="ctr"/>
                </a:tc>
                <a:extLst>
                  <a:ext uri="{0D108BD9-81ED-4DB2-BD59-A6C34878D82A}">
                    <a16:rowId xmlns:a16="http://schemas.microsoft.com/office/drawing/2014/main" val="297495801"/>
                  </a:ext>
                </a:extLst>
              </a:tr>
              <a:tr h="578426">
                <a:tc>
                  <a:txBody>
                    <a:bodyPr/>
                    <a:lstStyle/>
                    <a:p>
                      <a:pPr algn="ctr"/>
                      <a:r>
                        <a:rPr lang="en-US" dirty="0">
                          <a:solidFill>
                            <a:schemeClr val="tx2"/>
                          </a:solidFill>
                          <a:latin typeface="Franklin Gothic Medium" panose="020B0603020102020204" pitchFamily="34" charset="0"/>
                        </a:rPr>
                        <a:t>Battery manufacturing</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chemeClr val="tx2"/>
                          </a:solidFill>
                          <a:latin typeface="Franklin Gothic Medium" panose="020B0603020102020204" pitchFamily="34" charset="0"/>
                        </a:rPr>
                        <a:t>$71,208</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chemeClr val="tx2"/>
                          </a:solidFill>
                          <a:latin typeface="Franklin Gothic Medium" panose="020B0603020102020204" pitchFamily="34" charset="0"/>
                        </a:rPr>
                        <a:t>$84,630</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chemeClr val="tx2"/>
                          </a:solidFill>
                          <a:latin typeface="Franklin Gothic Medium" panose="020B0603020102020204" pitchFamily="34" charset="0"/>
                        </a:rPr>
                        <a:t>$82,395</a:t>
                      </a:r>
                    </a:p>
                  </a:txBody>
                  <a:tcPr anchor="ctr"/>
                </a:tc>
                <a:tc>
                  <a:txBody>
                    <a:bodyPr/>
                    <a:lstStyle/>
                    <a:p>
                      <a:pPr algn="ctr"/>
                      <a:r>
                        <a:rPr lang="en-US" dirty="0">
                          <a:solidFill>
                            <a:schemeClr val="tx2"/>
                          </a:solidFill>
                          <a:latin typeface="Franklin Gothic Medium" panose="020B0603020102020204" pitchFamily="34" charset="0"/>
                        </a:rPr>
                        <a:t>$89,930</a:t>
                      </a:r>
                    </a:p>
                  </a:txBody>
                  <a:tcPr anchor="ctr"/>
                </a:tc>
                <a:extLst>
                  <a:ext uri="{0D108BD9-81ED-4DB2-BD59-A6C34878D82A}">
                    <a16:rowId xmlns:a16="http://schemas.microsoft.com/office/drawing/2014/main" val="2415022256"/>
                  </a:ext>
                </a:extLst>
              </a:tr>
              <a:tr h="578426">
                <a:tc>
                  <a:txBody>
                    <a:bodyPr/>
                    <a:lstStyle/>
                    <a:p>
                      <a:pPr algn="ctr"/>
                      <a:r>
                        <a:rPr lang="en-US" dirty="0">
                          <a:solidFill>
                            <a:schemeClr val="tx2"/>
                          </a:solidFill>
                          <a:latin typeface="Franklin Gothic Medium" panose="020B0603020102020204" pitchFamily="34" charset="0"/>
                        </a:rPr>
                        <a:t>Automotive electrical repair</a:t>
                      </a:r>
                    </a:p>
                  </a:txBody>
                  <a:tcPr anchor="ctr"/>
                </a:tc>
                <a:tc>
                  <a:txBody>
                    <a:bodyPr/>
                    <a:lstStyle/>
                    <a:p>
                      <a:pPr algn="ctr"/>
                      <a:r>
                        <a:rPr lang="en-US" dirty="0">
                          <a:solidFill>
                            <a:schemeClr val="tx2"/>
                          </a:solidFill>
                          <a:latin typeface="Franklin Gothic Medium" panose="020B0603020102020204" pitchFamily="34" charset="0"/>
                        </a:rPr>
                        <a:t>$28,977</a:t>
                      </a:r>
                    </a:p>
                  </a:txBody>
                  <a:tcPr anchor="ctr"/>
                </a:tc>
                <a:tc>
                  <a:txBody>
                    <a:bodyPr/>
                    <a:lstStyle/>
                    <a:p>
                      <a:pPr algn="ctr"/>
                      <a:r>
                        <a:rPr lang="en-US" dirty="0">
                          <a:solidFill>
                            <a:schemeClr val="tx2"/>
                          </a:solidFill>
                          <a:latin typeface="Franklin Gothic Medium" panose="020B0603020102020204" pitchFamily="34" charset="0"/>
                        </a:rPr>
                        <a:t>$40,904</a:t>
                      </a:r>
                    </a:p>
                  </a:txBody>
                  <a:tcPr anchor="ctr"/>
                </a:tc>
                <a:tc>
                  <a:txBody>
                    <a:bodyPr/>
                    <a:lstStyle/>
                    <a:p>
                      <a:pPr algn="ctr"/>
                      <a:r>
                        <a:rPr lang="en-US" dirty="0">
                          <a:solidFill>
                            <a:schemeClr val="tx2"/>
                          </a:solidFill>
                          <a:latin typeface="Franklin Gothic Medium" panose="020B0603020102020204" pitchFamily="34" charset="0"/>
                        </a:rPr>
                        <a:t>$39,959</a:t>
                      </a:r>
                    </a:p>
                  </a:txBody>
                  <a:tcPr anchor="ctr"/>
                </a:tc>
                <a:tc>
                  <a:txBody>
                    <a:bodyPr/>
                    <a:lstStyle/>
                    <a:p>
                      <a:pPr algn="ctr"/>
                      <a:r>
                        <a:rPr lang="en-US" dirty="0">
                          <a:solidFill>
                            <a:schemeClr val="tx2"/>
                          </a:solidFill>
                          <a:latin typeface="Franklin Gothic Medium" panose="020B0603020102020204" pitchFamily="34" charset="0"/>
                        </a:rPr>
                        <a:t>$44,119</a:t>
                      </a:r>
                    </a:p>
                  </a:txBody>
                  <a:tcPr anchor="ctr"/>
                </a:tc>
                <a:extLst>
                  <a:ext uri="{0D108BD9-81ED-4DB2-BD59-A6C34878D82A}">
                    <a16:rowId xmlns:a16="http://schemas.microsoft.com/office/drawing/2014/main" val="1270177203"/>
                  </a:ext>
                </a:extLst>
              </a:tr>
              <a:tr h="578426">
                <a:tc>
                  <a:txBody>
                    <a:bodyPr/>
                    <a:lstStyle/>
                    <a:p>
                      <a:pPr algn="ctr"/>
                      <a:r>
                        <a:rPr lang="en-US" dirty="0">
                          <a:solidFill>
                            <a:schemeClr val="tx2"/>
                          </a:solidFill>
                          <a:latin typeface="Franklin Gothic Medium" panose="020B0603020102020204" pitchFamily="34" charset="0"/>
                        </a:rPr>
                        <a:t>Infrastructure</a:t>
                      </a:r>
                    </a:p>
                  </a:txBody>
                  <a:tcPr anchor="ctr"/>
                </a:tc>
                <a:tc>
                  <a:txBody>
                    <a:bodyPr/>
                    <a:lstStyle/>
                    <a:p>
                      <a:pPr algn="ctr"/>
                      <a:r>
                        <a:rPr lang="en-US">
                          <a:solidFill>
                            <a:schemeClr val="tx2"/>
                          </a:solidFill>
                          <a:latin typeface="Franklin Gothic Medium" panose="020B0603020102020204" pitchFamily="34" charset="0"/>
                        </a:rPr>
                        <a:t>$59,190</a:t>
                      </a:r>
                      <a:endParaRPr lang="en-US" dirty="0">
                        <a:solidFill>
                          <a:schemeClr val="tx2"/>
                        </a:solidFill>
                        <a:latin typeface="Franklin Gothic Medium" panose="020B0603020102020204" pitchFamily="34" charset="0"/>
                      </a:endParaRPr>
                    </a:p>
                  </a:txBody>
                  <a:tcPr anchor="ctr"/>
                </a:tc>
                <a:tc>
                  <a:txBody>
                    <a:bodyPr/>
                    <a:lstStyle/>
                    <a:p>
                      <a:pPr algn="ctr"/>
                      <a:r>
                        <a:rPr lang="en-US" dirty="0">
                          <a:solidFill>
                            <a:schemeClr val="tx2"/>
                          </a:solidFill>
                          <a:latin typeface="Franklin Gothic Medium" panose="020B0603020102020204" pitchFamily="34" charset="0"/>
                        </a:rPr>
                        <a:t>N/A</a:t>
                      </a:r>
                    </a:p>
                  </a:txBody>
                  <a:tcPr anchor="ctr"/>
                </a:tc>
                <a:tc>
                  <a:txBody>
                    <a:bodyPr/>
                    <a:lstStyle/>
                    <a:p>
                      <a:pPr algn="ctr"/>
                      <a:r>
                        <a:rPr lang="en-US">
                          <a:solidFill>
                            <a:schemeClr val="tx2"/>
                          </a:solidFill>
                          <a:latin typeface="Franklin Gothic Medium" panose="020B0603020102020204" pitchFamily="34" charset="0"/>
                        </a:rPr>
                        <a:t>$78,775</a:t>
                      </a:r>
                      <a:endParaRPr lang="en-US" dirty="0">
                        <a:solidFill>
                          <a:schemeClr val="tx2"/>
                        </a:solidFill>
                        <a:latin typeface="Franklin Gothic Medium" panose="020B0603020102020204" pitchFamily="34" charset="0"/>
                      </a:endParaRPr>
                    </a:p>
                  </a:txBody>
                  <a:tcPr anchor="ctr"/>
                </a:tc>
                <a:tc>
                  <a:txBody>
                    <a:bodyPr/>
                    <a:lstStyle/>
                    <a:p>
                      <a:pPr algn="ctr"/>
                      <a:r>
                        <a:rPr lang="en-US" dirty="0">
                          <a:solidFill>
                            <a:schemeClr val="tx2"/>
                          </a:solidFill>
                          <a:latin typeface="Franklin Gothic Medium" panose="020B0603020102020204" pitchFamily="34" charset="0"/>
                        </a:rPr>
                        <a:t>$81,297</a:t>
                      </a:r>
                    </a:p>
                  </a:txBody>
                  <a:tcPr anchor="ctr"/>
                </a:tc>
                <a:extLst>
                  <a:ext uri="{0D108BD9-81ED-4DB2-BD59-A6C34878D82A}">
                    <a16:rowId xmlns:a16="http://schemas.microsoft.com/office/drawing/2014/main" val="657876717"/>
                  </a:ext>
                </a:extLst>
              </a:tr>
              <a:tr h="578426">
                <a:tc>
                  <a:txBody>
                    <a:bodyPr/>
                    <a:lstStyle/>
                    <a:p>
                      <a:pPr algn="ctr"/>
                      <a:r>
                        <a:rPr lang="en-US" dirty="0">
                          <a:solidFill>
                            <a:schemeClr val="tx2"/>
                          </a:solidFill>
                          <a:latin typeface="Franklin Gothic Medium" panose="020B0603020102020204" pitchFamily="34" charset="0"/>
                        </a:rPr>
                        <a:t>Total, all private industries</a:t>
                      </a:r>
                    </a:p>
                  </a:txBody>
                  <a:tcPr anchor="ctr"/>
                </a:tc>
                <a:tc>
                  <a:txBody>
                    <a:bodyPr/>
                    <a:lstStyle/>
                    <a:p>
                      <a:pPr algn="ctr"/>
                      <a:r>
                        <a:rPr lang="en-US" dirty="0">
                          <a:solidFill>
                            <a:schemeClr val="tx2"/>
                          </a:solidFill>
                          <a:latin typeface="Franklin Gothic Medium" panose="020B0603020102020204" pitchFamily="34" charset="0"/>
                        </a:rPr>
                        <a:t>$37,734</a:t>
                      </a:r>
                    </a:p>
                  </a:txBody>
                  <a:tcPr anchor="ctr"/>
                </a:tc>
                <a:tc>
                  <a:txBody>
                    <a:bodyPr/>
                    <a:lstStyle/>
                    <a:p>
                      <a:pPr algn="ctr"/>
                      <a:r>
                        <a:rPr lang="en-US" dirty="0">
                          <a:solidFill>
                            <a:schemeClr val="tx2"/>
                          </a:solidFill>
                          <a:latin typeface="Franklin Gothic Medium" panose="020B0603020102020204" pitchFamily="34" charset="0"/>
                        </a:rPr>
                        <a:t>$45,694</a:t>
                      </a:r>
                    </a:p>
                  </a:txBody>
                  <a:tcPr anchor="ctr"/>
                </a:tc>
                <a:tc>
                  <a:txBody>
                    <a:bodyPr/>
                    <a:lstStyle/>
                    <a:p>
                      <a:pPr algn="ctr"/>
                      <a:r>
                        <a:rPr lang="en-US" dirty="0">
                          <a:solidFill>
                            <a:schemeClr val="tx2"/>
                          </a:solidFill>
                          <a:latin typeface="Franklin Gothic Medium" panose="020B0603020102020204" pitchFamily="34" charset="0"/>
                        </a:rPr>
                        <a:t>$49,022</a:t>
                      </a:r>
                    </a:p>
                  </a:txBody>
                  <a:tcPr anchor="ctr"/>
                </a:tc>
                <a:tc>
                  <a:txBody>
                    <a:bodyPr/>
                    <a:lstStyle/>
                    <a:p>
                      <a:pPr algn="ctr"/>
                      <a:r>
                        <a:rPr lang="en-US" dirty="0">
                          <a:solidFill>
                            <a:schemeClr val="tx2"/>
                          </a:solidFill>
                          <a:latin typeface="Franklin Gothic Medium" panose="020B0603020102020204" pitchFamily="34" charset="0"/>
                        </a:rPr>
                        <a:t>$51,844</a:t>
                      </a:r>
                    </a:p>
                  </a:txBody>
                  <a:tcPr anchor="ctr"/>
                </a:tc>
                <a:extLst>
                  <a:ext uri="{0D108BD9-81ED-4DB2-BD59-A6C34878D82A}">
                    <a16:rowId xmlns:a16="http://schemas.microsoft.com/office/drawing/2014/main" val="2535962330"/>
                  </a:ext>
                </a:extLst>
              </a:tr>
            </a:tbl>
          </a:graphicData>
        </a:graphic>
      </p:graphicFrame>
      <p:pic>
        <p:nvPicPr>
          <p:cNvPr id="14" name="Picture placeholder 29">
            <a:extLst>
              <a:ext uri="{FF2B5EF4-FFF2-40B4-BE49-F238E27FC236}">
                <a16:creationId xmlns:a16="http://schemas.microsoft.com/office/drawing/2014/main" id="{AB414820-455A-4114-89D7-007F6B23C5FE}"/>
              </a:ext>
            </a:extLst>
          </p:cNvPr>
          <p:cNvPicPr>
            <a:picLocks noChangeAspect="1"/>
          </p:cNvPicPr>
          <p:nvPr/>
        </p:nvPicPr>
        <p:blipFill>
          <a:blip r:embed="rId2"/>
          <a:srcRect l="25536" r="25536"/>
          <a:stretch/>
        </p:blipFill>
        <p:spPr>
          <a:xfrm>
            <a:off x="610628" y="2077873"/>
            <a:ext cx="2420670" cy="2783781"/>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pic>
      <p:sp>
        <p:nvSpPr>
          <p:cNvPr id="3" name="TextBox 2">
            <a:extLst>
              <a:ext uri="{FF2B5EF4-FFF2-40B4-BE49-F238E27FC236}">
                <a16:creationId xmlns:a16="http://schemas.microsoft.com/office/drawing/2014/main" id="{2D518DF8-275A-10ED-8010-FB73D6ADE592}"/>
              </a:ext>
            </a:extLst>
          </p:cNvPr>
          <p:cNvSpPr txBox="1"/>
          <p:nvPr/>
        </p:nvSpPr>
        <p:spPr>
          <a:xfrm>
            <a:off x="271606" y="6608343"/>
            <a:ext cx="262550" cy="246221"/>
          </a:xfrm>
          <a:prstGeom prst="rect">
            <a:avLst/>
          </a:prstGeom>
          <a:noFill/>
        </p:spPr>
        <p:txBody>
          <a:bodyPr wrap="square" rtlCol="0">
            <a:spAutoFit/>
          </a:bodyPr>
          <a:lstStyle/>
          <a:p>
            <a:r>
              <a:rPr lang="en-US" sz="1000" b="1" dirty="0"/>
              <a:t>6</a:t>
            </a:r>
          </a:p>
        </p:txBody>
      </p:sp>
      <p:sp>
        <p:nvSpPr>
          <p:cNvPr id="5" name="TextBox 4">
            <a:extLst>
              <a:ext uri="{FF2B5EF4-FFF2-40B4-BE49-F238E27FC236}">
                <a16:creationId xmlns:a16="http://schemas.microsoft.com/office/drawing/2014/main" id="{060E957C-8A41-FECA-D7DE-9A494094BA32}"/>
              </a:ext>
            </a:extLst>
          </p:cNvPr>
          <p:cNvSpPr txBox="1"/>
          <p:nvPr/>
        </p:nvSpPr>
        <p:spPr>
          <a:xfrm>
            <a:off x="3255257" y="6277302"/>
            <a:ext cx="5681486" cy="523220"/>
          </a:xfrm>
          <a:prstGeom prst="rect">
            <a:avLst/>
          </a:prstGeom>
          <a:noFill/>
        </p:spPr>
        <p:txBody>
          <a:bodyPr wrap="square">
            <a:spAutoFit/>
          </a:bodyPr>
          <a:lstStyle/>
          <a:p>
            <a:pPr algn="ctr"/>
            <a:r>
              <a:rPr lang="en-US" sz="1400" i="1" dirty="0">
                <a:cs typeface="Calibri" panose="020F0502020204030204" pitchFamily="34" charset="0"/>
              </a:rPr>
              <a:t>Source: Quarterly Census of Employment and Wages. 2021 data are preliminary. Lightcast data used when QCEW records are suppressed.</a:t>
            </a:r>
          </a:p>
        </p:txBody>
      </p:sp>
    </p:spTree>
    <p:extLst>
      <p:ext uri="{BB962C8B-B14F-4D97-AF65-F5344CB8AC3E}">
        <p14:creationId xmlns:p14="http://schemas.microsoft.com/office/powerpoint/2010/main" val="17216634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5BFE3C-19AA-4690-858F-0EE1D4DBB50A}"/>
              </a:ext>
            </a:extLst>
          </p:cNvPr>
          <p:cNvSpPr>
            <a:spLocks noGrp="1"/>
          </p:cNvSpPr>
          <p:nvPr>
            <p:ph type="title"/>
          </p:nvPr>
        </p:nvSpPr>
        <p:spPr/>
        <p:txBody>
          <a:bodyPr>
            <a:noAutofit/>
          </a:bodyPr>
          <a:lstStyle/>
          <a:p>
            <a:r>
              <a:rPr lang="en-US" dirty="0">
                <a:solidFill>
                  <a:schemeClr val="accent1">
                    <a:lumMod val="40000"/>
                    <a:lumOff val="60000"/>
                  </a:schemeClr>
                </a:solidFill>
              </a:rPr>
              <a:t>Labor Demand by Occupation</a:t>
            </a:r>
          </a:p>
        </p:txBody>
      </p:sp>
      <p:sp>
        <p:nvSpPr>
          <p:cNvPr id="4" name="Slide Number Placeholder 3"/>
          <p:cNvSpPr>
            <a:spLocks noGrp="1"/>
          </p:cNvSpPr>
          <p:nvPr>
            <p:ph type="sldNum" sz="quarter" idx="4294967295"/>
          </p:nvPr>
        </p:nvSpPr>
        <p:spPr>
          <a:xfrm>
            <a:off x="11733213" y="6218238"/>
            <a:ext cx="458787"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F7177E80-0C6D-4A85-86EA-701037B2C2E4}" type="slidenum">
              <a:rPr kumimoji="0" lang="en-US" sz="1200" b="0" i="0" u="none" strike="noStrike" kern="1200" cap="none" spc="0" normalizeH="0" baseline="0" noProof="0" smtClean="0">
                <a:ln>
                  <a:noFill/>
                </a:ln>
                <a:solidFill>
                  <a:srgbClr val="FFFFFF"/>
                </a:solidFill>
                <a:effectLst/>
                <a:uLnTx/>
                <a:uFillTx/>
                <a:latin typeface="Abad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srgbClr val="FFFFFF"/>
              </a:solidFill>
              <a:effectLst/>
              <a:uLnTx/>
              <a:uFillTx/>
              <a:latin typeface="Abadi"/>
              <a:ea typeface="+mn-ea"/>
              <a:cs typeface="+mn-cs"/>
            </a:endParaRPr>
          </a:p>
        </p:txBody>
      </p:sp>
      <p:sp>
        <p:nvSpPr>
          <p:cNvPr id="12" name="TextBox 11">
            <a:extLst>
              <a:ext uri="{FF2B5EF4-FFF2-40B4-BE49-F238E27FC236}">
                <a16:creationId xmlns:a16="http://schemas.microsoft.com/office/drawing/2014/main" id="{07ECCAC9-38CA-4A74-B45D-BB280FF3B860}"/>
              </a:ext>
            </a:extLst>
          </p:cNvPr>
          <p:cNvSpPr txBox="1"/>
          <p:nvPr/>
        </p:nvSpPr>
        <p:spPr>
          <a:xfrm>
            <a:off x="1136244" y="6023567"/>
            <a:ext cx="9186921"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chemeClr val="accent1"/>
                </a:solidFill>
                <a:effectLst/>
                <a:uLnTx/>
                <a:uFillTx/>
                <a:ea typeface="+mn-ea"/>
                <a:cs typeface="Calibri" panose="020F0502020204030204" pitchFamily="34" charset="0"/>
              </a:rPr>
              <a:t>Source: Lightcast/Help Wanted OnLine job posting data for Tesla (CA, NV, and TX); Lucid (AZ); and Rivian (IL)</a:t>
            </a:r>
          </a:p>
        </p:txBody>
      </p:sp>
      <p:graphicFrame>
        <p:nvGraphicFramePr>
          <p:cNvPr id="16" name="Table 15">
            <a:extLst>
              <a:ext uri="{FF2B5EF4-FFF2-40B4-BE49-F238E27FC236}">
                <a16:creationId xmlns:a16="http://schemas.microsoft.com/office/drawing/2014/main" id="{A3071415-3453-45C5-8C7C-1680D85667D4}"/>
              </a:ext>
            </a:extLst>
          </p:cNvPr>
          <p:cNvGraphicFramePr>
            <a:graphicFrameLocks noGrp="1"/>
          </p:cNvGraphicFramePr>
          <p:nvPr>
            <p:extLst>
              <p:ext uri="{D42A27DB-BD31-4B8C-83A1-F6EECF244321}">
                <p14:modId xmlns:p14="http://schemas.microsoft.com/office/powerpoint/2010/main" val="3045862891"/>
              </p:ext>
            </p:extLst>
          </p:nvPr>
        </p:nvGraphicFramePr>
        <p:xfrm>
          <a:off x="1299412" y="2883673"/>
          <a:ext cx="8860587" cy="2976939"/>
        </p:xfrm>
        <a:graphic>
          <a:graphicData uri="http://schemas.openxmlformats.org/drawingml/2006/table">
            <a:tbl>
              <a:tblPr firstRow="1" bandRow="1">
                <a:tableStyleId>{5C22544A-7EE6-4342-B048-85BDC9FD1C3A}</a:tableStyleId>
              </a:tblPr>
              <a:tblGrid>
                <a:gridCol w="1283678">
                  <a:extLst>
                    <a:ext uri="{9D8B030D-6E8A-4147-A177-3AD203B41FA5}">
                      <a16:colId xmlns:a16="http://schemas.microsoft.com/office/drawing/2014/main" val="2162913149"/>
                    </a:ext>
                  </a:extLst>
                </a:gridCol>
                <a:gridCol w="5313030">
                  <a:extLst>
                    <a:ext uri="{9D8B030D-6E8A-4147-A177-3AD203B41FA5}">
                      <a16:colId xmlns:a16="http://schemas.microsoft.com/office/drawing/2014/main" val="1580870937"/>
                    </a:ext>
                  </a:extLst>
                </a:gridCol>
                <a:gridCol w="2263879">
                  <a:extLst>
                    <a:ext uri="{9D8B030D-6E8A-4147-A177-3AD203B41FA5}">
                      <a16:colId xmlns:a16="http://schemas.microsoft.com/office/drawing/2014/main" val="3891506162"/>
                    </a:ext>
                  </a:extLst>
                </a:gridCol>
              </a:tblGrid>
              <a:tr h="330771">
                <a:tc>
                  <a:txBody>
                    <a:bodyPr/>
                    <a:lstStyle/>
                    <a:p>
                      <a:pPr marL="0" algn="ctr" defTabSz="914400" rtl="0" eaLnBrk="1" fontAlgn="b" latinLnBrk="0" hangingPunct="1"/>
                      <a:r>
                        <a:rPr lang="en-US" sz="1800" kern="1200" dirty="0">
                          <a:solidFill>
                            <a:schemeClr val="bg1"/>
                          </a:solidFill>
                          <a:latin typeface="Franklin Gothic Medium" panose="020B0603020102020204" pitchFamily="34" charset="0"/>
                          <a:ea typeface="+mn-ea"/>
                          <a:cs typeface="+mn-cs"/>
                        </a:rPr>
                        <a:t>SOC</a:t>
                      </a:r>
                    </a:p>
                  </a:txBody>
                  <a:tcPr marL="7620" marR="7620" marT="7620" marB="0" anchor="ctr"/>
                </a:tc>
                <a:tc>
                  <a:txBody>
                    <a:bodyPr/>
                    <a:lstStyle/>
                    <a:p>
                      <a:pPr marL="0" algn="ctr" defTabSz="914400" rtl="0" eaLnBrk="1" fontAlgn="b" latinLnBrk="0" hangingPunct="1"/>
                      <a:r>
                        <a:rPr lang="en-US" sz="1800" kern="1200" dirty="0">
                          <a:solidFill>
                            <a:schemeClr val="bg1"/>
                          </a:solidFill>
                          <a:latin typeface="Franklin Gothic Medium" panose="020B0603020102020204" pitchFamily="34" charset="0"/>
                          <a:ea typeface="+mn-ea"/>
                          <a:cs typeface="+mn-cs"/>
                        </a:rPr>
                        <a:t>Description</a:t>
                      </a:r>
                    </a:p>
                  </a:txBody>
                  <a:tcPr marL="7620" marR="7620" marT="7620" marB="0" anchor="ctr"/>
                </a:tc>
                <a:tc>
                  <a:txBody>
                    <a:bodyPr/>
                    <a:lstStyle/>
                    <a:p>
                      <a:pPr marL="0" algn="ctr" defTabSz="914400" rtl="0" eaLnBrk="1" fontAlgn="b" latinLnBrk="0" hangingPunct="1"/>
                      <a:r>
                        <a:rPr lang="en-US" sz="1800" kern="1200" dirty="0">
                          <a:solidFill>
                            <a:schemeClr val="bg1"/>
                          </a:solidFill>
                          <a:latin typeface="Franklin Gothic Medium" panose="020B0603020102020204" pitchFamily="34" charset="0"/>
                          <a:ea typeface="+mn-ea"/>
                          <a:cs typeface="+mn-cs"/>
                        </a:rPr>
                        <a:t>Job Openings</a:t>
                      </a:r>
                    </a:p>
                  </a:txBody>
                  <a:tcPr marL="7620" marR="7620" marT="7620" marB="0" anchor="ctr"/>
                </a:tc>
                <a:extLst>
                  <a:ext uri="{0D108BD9-81ED-4DB2-BD59-A6C34878D82A}">
                    <a16:rowId xmlns:a16="http://schemas.microsoft.com/office/drawing/2014/main" val="1264229283"/>
                  </a:ext>
                </a:extLst>
              </a:tr>
              <a:tr h="330771">
                <a:tc>
                  <a:txBody>
                    <a:bodyPr/>
                    <a:lstStyle/>
                    <a:p>
                      <a:pPr marL="0" algn="ctr" defTabSz="914400" rtl="0" eaLnBrk="1" fontAlgn="b" latinLnBrk="0" hangingPunct="1"/>
                      <a:r>
                        <a:rPr lang="en-US" sz="1800" kern="1200" dirty="0">
                          <a:solidFill>
                            <a:schemeClr val="tx2"/>
                          </a:solidFill>
                          <a:latin typeface="Franklin Gothic Medium" panose="020B0603020102020204" pitchFamily="34" charset="0"/>
                          <a:ea typeface="+mn-ea"/>
                          <a:cs typeface="+mn-cs"/>
                        </a:rPr>
                        <a:t>15-1299</a:t>
                      </a:r>
                    </a:p>
                  </a:txBody>
                  <a:tcPr marL="7620" marR="7620" marT="7620" marB="0" anchor="ctr"/>
                </a:tc>
                <a:tc>
                  <a:txBody>
                    <a:bodyPr/>
                    <a:lstStyle/>
                    <a:p>
                      <a:pPr marL="0" algn="ctr" defTabSz="914400" rtl="0" eaLnBrk="1" fontAlgn="b" latinLnBrk="0" hangingPunct="1"/>
                      <a:r>
                        <a:rPr lang="en-US" sz="1800" kern="1200" dirty="0">
                          <a:solidFill>
                            <a:schemeClr val="tx2"/>
                          </a:solidFill>
                          <a:latin typeface="Franklin Gothic Medium" panose="020B0603020102020204" pitchFamily="34" charset="0"/>
                          <a:ea typeface="+mn-ea"/>
                          <a:cs typeface="+mn-cs"/>
                        </a:rPr>
                        <a:t>Computer Occupations, All Other</a:t>
                      </a:r>
                    </a:p>
                  </a:txBody>
                  <a:tcPr marL="7620" marR="7620" marT="7620" marB="0" anchor="ctr"/>
                </a:tc>
                <a:tc>
                  <a:txBody>
                    <a:bodyPr/>
                    <a:lstStyle/>
                    <a:p>
                      <a:pPr marL="0" algn="ctr" defTabSz="914400" rtl="0" eaLnBrk="1" fontAlgn="b" latinLnBrk="0" hangingPunct="1"/>
                      <a:r>
                        <a:rPr lang="en-US" sz="1800" kern="1200" dirty="0">
                          <a:solidFill>
                            <a:schemeClr val="tx2"/>
                          </a:solidFill>
                          <a:latin typeface="Franklin Gothic Medium" panose="020B0603020102020204" pitchFamily="34" charset="0"/>
                          <a:ea typeface="+mn-ea"/>
                          <a:cs typeface="+mn-cs"/>
                        </a:rPr>
                        <a:t>551</a:t>
                      </a:r>
                    </a:p>
                  </a:txBody>
                  <a:tcPr marL="7620" marR="7620" marT="7620" marB="0" anchor="ctr"/>
                </a:tc>
                <a:extLst>
                  <a:ext uri="{0D108BD9-81ED-4DB2-BD59-A6C34878D82A}">
                    <a16:rowId xmlns:a16="http://schemas.microsoft.com/office/drawing/2014/main" val="3632579882"/>
                  </a:ext>
                </a:extLst>
              </a:tr>
              <a:tr h="330771">
                <a:tc>
                  <a:txBody>
                    <a:bodyPr/>
                    <a:lstStyle/>
                    <a:p>
                      <a:pPr marL="0" algn="ctr" defTabSz="914400" rtl="0" eaLnBrk="1" fontAlgn="b" latinLnBrk="0" hangingPunct="1"/>
                      <a:r>
                        <a:rPr lang="en-US" sz="1800" kern="1200" dirty="0">
                          <a:solidFill>
                            <a:schemeClr val="tx2"/>
                          </a:solidFill>
                          <a:latin typeface="Franklin Gothic Medium" panose="020B0603020102020204" pitchFamily="34" charset="0"/>
                          <a:ea typeface="+mn-ea"/>
                          <a:cs typeface="+mn-cs"/>
                        </a:rPr>
                        <a:t>15-1252</a:t>
                      </a:r>
                    </a:p>
                  </a:txBody>
                  <a:tcPr marL="7620" marR="7620" marT="7620" marB="0" anchor="ctr"/>
                </a:tc>
                <a:tc>
                  <a:txBody>
                    <a:bodyPr/>
                    <a:lstStyle/>
                    <a:p>
                      <a:pPr marL="0" algn="ctr" defTabSz="914400" rtl="0" eaLnBrk="1" fontAlgn="b" latinLnBrk="0" hangingPunct="1"/>
                      <a:r>
                        <a:rPr lang="en-US" sz="1800" kern="1200" dirty="0">
                          <a:solidFill>
                            <a:schemeClr val="tx2"/>
                          </a:solidFill>
                          <a:latin typeface="Franklin Gothic Medium" panose="020B0603020102020204" pitchFamily="34" charset="0"/>
                          <a:ea typeface="+mn-ea"/>
                          <a:cs typeface="+mn-cs"/>
                        </a:rPr>
                        <a:t>Software Developers</a:t>
                      </a:r>
                    </a:p>
                  </a:txBody>
                  <a:tcPr marL="7620" marR="7620" marT="7620" marB="0" anchor="ctr"/>
                </a:tc>
                <a:tc>
                  <a:txBody>
                    <a:bodyPr/>
                    <a:lstStyle/>
                    <a:p>
                      <a:pPr marL="0" algn="ctr" defTabSz="914400" rtl="0" eaLnBrk="1" fontAlgn="b" latinLnBrk="0" hangingPunct="1"/>
                      <a:r>
                        <a:rPr lang="en-US" sz="1800" kern="1200" dirty="0">
                          <a:solidFill>
                            <a:schemeClr val="tx2"/>
                          </a:solidFill>
                          <a:latin typeface="Franklin Gothic Medium" panose="020B0603020102020204" pitchFamily="34" charset="0"/>
                          <a:ea typeface="+mn-ea"/>
                          <a:cs typeface="+mn-cs"/>
                        </a:rPr>
                        <a:t>523</a:t>
                      </a:r>
                    </a:p>
                  </a:txBody>
                  <a:tcPr marL="7620" marR="7620" marT="7620" marB="0" anchor="ctr"/>
                </a:tc>
                <a:extLst>
                  <a:ext uri="{0D108BD9-81ED-4DB2-BD59-A6C34878D82A}">
                    <a16:rowId xmlns:a16="http://schemas.microsoft.com/office/drawing/2014/main" val="1053143111"/>
                  </a:ext>
                </a:extLst>
              </a:tr>
              <a:tr h="330771">
                <a:tc>
                  <a:txBody>
                    <a:bodyPr/>
                    <a:lstStyle/>
                    <a:p>
                      <a:pPr marL="0" algn="ctr" defTabSz="914400" rtl="0" eaLnBrk="1" fontAlgn="b" latinLnBrk="0" hangingPunct="1"/>
                      <a:r>
                        <a:rPr lang="en-US" sz="1800" kern="1200" dirty="0">
                          <a:solidFill>
                            <a:schemeClr val="tx2"/>
                          </a:solidFill>
                          <a:latin typeface="Franklin Gothic Medium" panose="020B0603020102020204" pitchFamily="34" charset="0"/>
                          <a:ea typeface="+mn-ea"/>
                          <a:cs typeface="+mn-cs"/>
                        </a:rPr>
                        <a:t>17-3029</a:t>
                      </a:r>
                    </a:p>
                  </a:txBody>
                  <a:tcPr marL="7620" marR="7620" marT="7620" marB="0" anchor="ctr"/>
                </a:tc>
                <a:tc>
                  <a:txBody>
                    <a:bodyPr/>
                    <a:lstStyle/>
                    <a:p>
                      <a:pPr marL="0" algn="ctr" defTabSz="914400" rtl="0" eaLnBrk="1" fontAlgn="b" latinLnBrk="0" hangingPunct="1"/>
                      <a:r>
                        <a:rPr lang="en-US" sz="1800" kern="1200" dirty="0">
                          <a:solidFill>
                            <a:schemeClr val="tx2"/>
                          </a:solidFill>
                          <a:latin typeface="Franklin Gothic Medium" panose="020B0603020102020204" pitchFamily="34" charset="0"/>
                          <a:ea typeface="+mn-ea"/>
                          <a:cs typeface="+mn-cs"/>
                        </a:rPr>
                        <a:t>Engineering Technicians, Except Drafters, All Other</a:t>
                      </a:r>
                    </a:p>
                  </a:txBody>
                  <a:tcPr marL="7620" marR="7620" marT="7620" marB="0" anchor="ctr"/>
                </a:tc>
                <a:tc>
                  <a:txBody>
                    <a:bodyPr/>
                    <a:lstStyle/>
                    <a:p>
                      <a:pPr marL="0" algn="ctr" defTabSz="914400" rtl="0" eaLnBrk="1" fontAlgn="b" latinLnBrk="0" hangingPunct="1"/>
                      <a:r>
                        <a:rPr lang="en-US" sz="1800" kern="1200" dirty="0">
                          <a:solidFill>
                            <a:schemeClr val="tx2"/>
                          </a:solidFill>
                          <a:latin typeface="Franklin Gothic Medium" panose="020B0603020102020204" pitchFamily="34" charset="0"/>
                          <a:ea typeface="+mn-ea"/>
                          <a:cs typeface="+mn-cs"/>
                        </a:rPr>
                        <a:t>504</a:t>
                      </a:r>
                    </a:p>
                  </a:txBody>
                  <a:tcPr marL="7620" marR="7620" marT="7620" marB="0" anchor="ctr"/>
                </a:tc>
                <a:extLst>
                  <a:ext uri="{0D108BD9-81ED-4DB2-BD59-A6C34878D82A}">
                    <a16:rowId xmlns:a16="http://schemas.microsoft.com/office/drawing/2014/main" val="1148928524"/>
                  </a:ext>
                </a:extLst>
              </a:tr>
              <a:tr h="330771">
                <a:tc>
                  <a:txBody>
                    <a:bodyPr/>
                    <a:lstStyle/>
                    <a:p>
                      <a:pPr marL="0" algn="ctr" defTabSz="914400" rtl="0" eaLnBrk="1" fontAlgn="b" latinLnBrk="0" hangingPunct="1"/>
                      <a:r>
                        <a:rPr lang="en-US" sz="1800" kern="1200" dirty="0">
                          <a:solidFill>
                            <a:schemeClr val="tx2"/>
                          </a:solidFill>
                          <a:latin typeface="Franklin Gothic Medium" panose="020B0603020102020204" pitchFamily="34" charset="0"/>
                          <a:ea typeface="+mn-ea"/>
                          <a:cs typeface="+mn-cs"/>
                        </a:rPr>
                        <a:t>49-9071</a:t>
                      </a:r>
                    </a:p>
                  </a:txBody>
                  <a:tcPr marL="7620" marR="7620" marT="7620" marB="0" anchor="ctr"/>
                </a:tc>
                <a:tc>
                  <a:txBody>
                    <a:bodyPr/>
                    <a:lstStyle/>
                    <a:p>
                      <a:pPr marL="0" algn="ctr" defTabSz="914400" rtl="0" eaLnBrk="1" fontAlgn="b" latinLnBrk="0" hangingPunct="1"/>
                      <a:r>
                        <a:rPr lang="en-US" sz="1800" kern="1200" dirty="0">
                          <a:solidFill>
                            <a:schemeClr val="tx2"/>
                          </a:solidFill>
                          <a:latin typeface="Franklin Gothic Medium" panose="020B0603020102020204" pitchFamily="34" charset="0"/>
                          <a:ea typeface="+mn-ea"/>
                          <a:cs typeface="+mn-cs"/>
                        </a:rPr>
                        <a:t>Maintenance and Repair Workers, General</a:t>
                      </a:r>
                    </a:p>
                  </a:txBody>
                  <a:tcPr marL="7620" marR="7620" marT="7620" marB="0" anchor="ctr"/>
                </a:tc>
                <a:tc>
                  <a:txBody>
                    <a:bodyPr/>
                    <a:lstStyle/>
                    <a:p>
                      <a:pPr marL="0" algn="ctr" defTabSz="914400" rtl="0" eaLnBrk="1" fontAlgn="b" latinLnBrk="0" hangingPunct="1"/>
                      <a:r>
                        <a:rPr lang="en-US" sz="1800" kern="1200" dirty="0">
                          <a:solidFill>
                            <a:schemeClr val="tx2"/>
                          </a:solidFill>
                          <a:latin typeface="Franklin Gothic Medium" panose="020B0603020102020204" pitchFamily="34" charset="0"/>
                          <a:ea typeface="+mn-ea"/>
                          <a:cs typeface="+mn-cs"/>
                        </a:rPr>
                        <a:t>450</a:t>
                      </a:r>
                    </a:p>
                  </a:txBody>
                  <a:tcPr marL="7620" marR="7620" marT="7620" marB="0" anchor="ctr"/>
                </a:tc>
                <a:extLst>
                  <a:ext uri="{0D108BD9-81ED-4DB2-BD59-A6C34878D82A}">
                    <a16:rowId xmlns:a16="http://schemas.microsoft.com/office/drawing/2014/main" val="3320371572"/>
                  </a:ext>
                </a:extLst>
              </a:tr>
              <a:tr h="330771">
                <a:tc>
                  <a:txBody>
                    <a:bodyPr/>
                    <a:lstStyle/>
                    <a:p>
                      <a:pPr marL="0" algn="ctr" defTabSz="914400" rtl="0" eaLnBrk="1" fontAlgn="b" latinLnBrk="0" hangingPunct="1"/>
                      <a:r>
                        <a:rPr lang="en-US" sz="1800" kern="1200" dirty="0">
                          <a:solidFill>
                            <a:schemeClr val="tx2"/>
                          </a:solidFill>
                          <a:latin typeface="Franklin Gothic Medium" panose="020B0603020102020204" pitchFamily="34" charset="0"/>
                          <a:ea typeface="+mn-ea"/>
                          <a:cs typeface="+mn-cs"/>
                        </a:rPr>
                        <a:t>49-3023</a:t>
                      </a:r>
                    </a:p>
                  </a:txBody>
                  <a:tcPr marL="7620" marR="7620" marT="7620" marB="0" anchor="ctr"/>
                </a:tc>
                <a:tc>
                  <a:txBody>
                    <a:bodyPr/>
                    <a:lstStyle/>
                    <a:p>
                      <a:pPr marL="0" algn="ctr" defTabSz="914400" rtl="0" eaLnBrk="1" fontAlgn="b" latinLnBrk="0" hangingPunct="1"/>
                      <a:r>
                        <a:rPr lang="en-US" sz="1800" kern="1200" dirty="0">
                          <a:solidFill>
                            <a:schemeClr val="tx2"/>
                          </a:solidFill>
                          <a:latin typeface="Franklin Gothic Medium" panose="020B0603020102020204" pitchFamily="34" charset="0"/>
                          <a:ea typeface="+mn-ea"/>
                          <a:cs typeface="+mn-cs"/>
                        </a:rPr>
                        <a:t>Automotive Service Technicians and Mechanics</a:t>
                      </a:r>
                    </a:p>
                  </a:txBody>
                  <a:tcPr marL="7620" marR="7620" marT="7620" marB="0" anchor="ctr"/>
                </a:tc>
                <a:tc>
                  <a:txBody>
                    <a:bodyPr/>
                    <a:lstStyle/>
                    <a:p>
                      <a:pPr marL="0" algn="ctr" defTabSz="914400" rtl="0" eaLnBrk="1" fontAlgn="b" latinLnBrk="0" hangingPunct="1"/>
                      <a:r>
                        <a:rPr lang="en-US" sz="1800" kern="1200" dirty="0">
                          <a:solidFill>
                            <a:schemeClr val="tx2"/>
                          </a:solidFill>
                          <a:latin typeface="Franklin Gothic Medium" panose="020B0603020102020204" pitchFamily="34" charset="0"/>
                          <a:ea typeface="+mn-ea"/>
                          <a:cs typeface="+mn-cs"/>
                        </a:rPr>
                        <a:t>401</a:t>
                      </a:r>
                    </a:p>
                  </a:txBody>
                  <a:tcPr marL="7620" marR="7620" marT="7620" marB="0" anchor="ctr"/>
                </a:tc>
                <a:extLst>
                  <a:ext uri="{0D108BD9-81ED-4DB2-BD59-A6C34878D82A}">
                    <a16:rowId xmlns:a16="http://schemas.microsoft.com/office/drawing/2014/main" val="3574314379"/>
                  </a:ext>
                </a:extLst>
              </a:tr>
              <a:tr h="330771">
                <a:tc>
                  <a:txBody>
                    <a:bodyPr/>
                    <a:lstStyle/>
                    <a:p>
                      <a:pPr marL="0" algn="ctr" defTabSz="914400" rtl="0" eaLnBrk="1" fontAlgn="b" latinLnBrk="0" hangingPunct="1"/>
                      <a:r>
                        <a:rPr lang="en-US" sz="1800" kern="1200" dirty="0">
                          <a:solidFill>
                            <a:schemeClr val="tx2"/>
                          </a:solidFill>
                          <a:latin typeface="Franklin Gothic Medium" panose="020B0603020102020204" pitchFamily="34" charset="0"/>
                          <a:ea typeface="+mn-ea"/>
                          <a:cs typeface="+mn-cs"/>
                        </a:rPr>
                        <a:t>17-2112</a:t>
                      </a:r>
                    </a:p>
                  </a:txBody>
                  <a:tcPr marL="7620" marR="7620" marT="7620" marB="0" anchor="ctr"/>
                </a:tc>
                <a:tc>
                  <a:txBody>
                    <a:bodyPr/>
                    <a:lstStyle/>
                    <a:p>
                      <a:pPr marL="0" algn="ctr" defTabSz="914400" rtl="0" eaLnBrk="1" fontAlgn="b" latinLnBrk="0" hangingPunct="1"/>
                      <a:r>
                        <a:rPr lang="en-US" sz="1800" kern="1200" dirty="0">
                          <a:solidFill>
                            <a:schemeClr val="tx2"/>
                          </a:solidFill>
                          <a:latin typeface="Franklin Gothic Medium" panose="020B0603020102020204" pitchFamily="34" charset="0"/>
                          <a:ea typeface="+mn-ea"/>
                          <a:cs typeface="+mn-cs"/>
                        </a:rPr>
                        <a:t>Industrial Engineers</a:t>
                      </a:r>
                    </a:p>
                  </a:txBody>
                  <a:tcPr marL="7620" marR="7620" marT="7620" marB="0" anchor="ctr"/>
                </a:tc>
                <a:tc>
                  <a:txBody>
                    <a:bodyPr/>
                    <a:lstStyle/>
                    <a:p>
                      <a:pPr marL="0" algn="ctr" defTabSz="914400" rtl="0" eaLnBrk="1" fontAlgn="b" latinLnBrk="0" hangingPunct="1"/>
                      <a:r>
                        <a:rPr lang="en-US" sz="1800" kern="1200" dirty="0">
                          <a:solidFill>
                            <a:schemeClr val="tx2"/>
                          </a:solidFill>
                          <a:latin typeface="Franklin Gothic Medium" panose="020B0603020102020204" pitchFamily="34" charset="0"/>
                          <a:ea typeface="+mn-ea"/>
                          <a:cs typeface="+mn-cs"/>
                        </a:rPr>
                        <a:t>270</a:t>
                      </a:r>
                    </a:p>
                  </a:txBody>
                  <a:tcPr marL="7620" marR="7620" marT="7620" marB="0" anchor="ctr"/>
                </a:tc>
                <a:extLst>
                  <a:ext uri="{0D108BD9-81ED-4DB2-BD59-A6C34878D82A}">
                    <a16:rowId xmlns:a16="http://schemas.microsoft.com/office/drawing/2014/main" val="3756568972"/>
                  </a:ext>
                </a:extLst>
              </a:tr>
              <a:tr h="330771">
                <a:tc>
                  <a:txBody>
                    <a:bodyPr/>
                    <a:lstStyle/>
                    <a:p>
                      <a:pPr marL="0" algn="ctr" defTabSz="914400" rtl="0" eaLnBrk="1" fontAlgn="b" latinLnBrk="0" hangingPunct="1"/>
                      <a:r>
                        <a:rPr lang="en-US" sz="1800" kern="1200" dirty="0">
                          <a:solidFill>
                            <a:schemeClr val="tx2"/>
                          </a:solidFill>
                          <a:latin typeface="Franklin Gothic Medium" panose="020B0603020102020204" pitchFamily="34" charset="0"/>
                          <a:ea typeface="+mn-ea"/>
                          <a:cs typeface="+mn-cs"/>
                        </a:rPr>
                        <a:t>17-2071</a:t>
                      </a:r>
                    </a:p>
                  </a:txBody>
                  <a:tcPr marL="7620" marR="7620" marT="7620" marB="0" anchor="ctr"/>
                </a:tc>
                <a:tc>
                  <a:txBody>
                    <a:bodyPr/>
                    <a:lstStyle/>
                    <a:p>
                      <a:pPr marL="0" algn="ctr" defTabSz="914400" rtl="0" eaLnBrk="1" fontAlgn="b" latinLnBrk="0" hangingPunct="1"/>
                      <a:r>
                        <a:rPr lang="en-US" sz="1800" kern="1200" dirty="0">
                          <a:solidFill>
                            <a:schemeClr val="tx2"/>
                          </a:solidFill>
                          <a:latin typeface="Franklin Gothic Medium" panose="020B0603020102020204" pitchFamily="34" charset="0"/>
                          <a:ea typeface="+mn-ea"/>
                          <a:cs typeface="+mn-cs"/>
                        </a:rPr>
                        <a:t>Electrical Engineers</a:t>
                      </a:r>
                    </a:p>
                  </a:txBody>
                  <a:tcPr marL="7620" marR="7620" marT="7620" marB="0" anchor="ctr"/>
                </a:tc>
                <a:tc>
                  <a:txBody>
                    <a:bodyPr/>
                    <a:lstStyle/>
                    <a:p>
                      <a:pPr marL="0" algn="ctr" defTabSz="914400" rtl="0" eaLnBrk="1" fontAlgn="b" latinLnBrk="0" hangingPunct="1"/>
                      <a:r>
                        <a:rPr lang="en-US" sz="1800" kern="1200" dirty="0">
                          <a:solidFill>
                            <a:schemeClr val="tx2"/>
                          </a:solidFill>
                          <a:latin typeface="Franklin Gothic Medium" panose="020B0603020102020204" pitchFamily="34" charset="0"/>
                          <a:ea typeface="+mn-ea"/>
                          <a:cs typeface="+mn-cs"/>
                        </a:rPr>
                        <a:t>247</a:t>
                      </a:r>
                    </a:p>
                  </a:txBody>
                  <a:tcPr marL="7620" marR="7620" marT="7620" marB="0" anchor="ctr"/>
                </a:tc>
                <a:extLst>
                  <a:ext uri="{0D108BD9-81ED-4DB2-BD59-A6C34878D82A}">
                    <a16:rowId xmlns:a16="http://schemas.microsoft.com/office/drawing/2014/main" val="2322745107"/>
                  </a:ext>
                </a:extLst>
              </a:tr>
              <a:tr h="330771">
                <a:tc>
                  <a:txBody>
                    <a:bodyPr/>
                    <a:lstStyle/>
                    <a:p>
                      <a:pPr marL="0" algn="ctr" defTabSz="914400" rtl="0" eaLnBrk="1" fontAlgn="b" latinLnBrk="0" hangingPunct="1"/>
                      <a:r>
                        <a:rPr lang="en-US" sz="1800" kern="1200" dirty="0">
                          <a:solidFill>
                            <a:schemeClr val="tx2"/>
                          </a:solidFill>
                          <a:latin typeface="Franklin Gothic Medium" panose="020B0603020102020204" pitchFamily="34" charset="0"/>
                          <a:ea typeface="+mn-ea"/>
                          <a:cs typeface="+mn-cs"/>
                        </a:rPr>
                        <a:t>17-2041</a:t>
                      </a:r>
                    </a:p>
                  </a:txBody>
                  <a:tcPr marL="7620" marR="7620" marT="7620" marB="0" anchor="ctr"/>
                </a:tc>
                <a:tc>
                  <a:txBody>
                    <a:bodyPr/>
                    <a:lstStyle/>
                    <a:p>
                      <a:pPr marL="0" algn="ctr" defTabSz="914400" rtl="0" eaLnBrk="1" fontAlgn="b" latinLnBrk="0" hangingPunct="1"/>
                      <a:r>
                        <a:rPr lang="en-US" sz="1800" kern="1200">
                          <a:solidFill>
                            <a:schemeClr val="tx2"/>
                          </a:solidFill>
                          <a:latin typeface="Franklin Gothic Medium" panose="020B0603020102020204" pitchFamily="34" charset="0"/>
                          <a:ea typeface="+mn-ea"/>
                          <a:cs typeface="+mn-cs"/>
                        </a:rPr>
                        <a:t>Chemical Engineers</a:t>
                      </a:r>
                    </a:p>
                  </a:txBody>
                  <a:tcPr marL="7620" marR="7620" marT="7620" marB="0" anchor="ctr"/>
                </a:tc>
                <a:tc>
                  <a:txBody>
                    <a:bodyPr/>
                    <a:lstStyle/>
                    <a:p>
                      <a:pPr marL="0" algn="ctr" defTabSz="914400" rtl="0" eaLnBrk="1" fontAlgn="b" latinLnBrk="0" hangingPunct="1"/>
                      <a:r>
                        <a:rPr lang="en-US" sz="1800" kern="1200" dirty="0">
                          <a:solidFill>
                            <a:schemeClr val="tx2"/>
                          </a:solidFill>
                          <a:latin typeface="Franklin Gothic Medium" panose="020B0603020102020204" pitchFamily="34" charset="0"/>
                          <a:ea typeface="+mn-ea"/>
                          <a:cs typeface="+mn-cs"/>
                        </a:rPr>
                        <a:t>234</a:t>
                      </a:r>
                    </a:p>
                  </a:txBody>
                  <a:tcPr marL="7620" marR="7620" marT="7620" marB="0" anchor="ctr"/>
                </a:tc>
                <a:extLst>
                  <a:ext uri="{0D108BD9-81ED-4DB2-BD59-A6C34878D82A}">
                    <a16:rowId xmlns:a16="http://schemas.microsoft.com/office/drawing/2014/main" val="2941250002"/>
                  </a:ext>
                </a:extLst>
              </a:tr>
            </a:tbl>
          </a:graphicData>
        </a:graphic>
      </p:graphicFrame>
      <p:sp>
        <p:nvSpPr>
          <p:cNvPr id="3" name="TextBox 2">
            <a:extLst>
              <a:ext uri="{FF2B5EF4-FFF2-40B4-BE49-F238E27FC236}">
                <a16:creationId xmlns:a16="http://schemas.microsoft.com/office/drawing/2014/main" id="{FB173CDE-5682-643D-E64C-BE835D9BF959}"/>
              </a:ext>
            </a:extLst>
          </p:cNvPr>
          <p:cNvSpPr txBox="1"/>
          <p:nvPr/>
        </p:nvSpPr>
        <p:spPr>
          <a:xfrm>
            <a:off x="271606" y="6608343"/>
            <a:ext cx="262550" cy="246221"/>
          </a:xfrm>
          <a:prstGeom prst="rect">
            <a:avLst/>
          </a:prstGeom>
          <a:noFill/>
        </p:spPr>
        <p:txBody>
          <a:bodyPr wrap="square" rtlCol="0">
            <a:spAutoFit/>
          </a:bodyPr>
          <a:lstStyle/>
          <a:p>
            <a:r>
              <a:rPr lang="en-US" sz="1000" b="1" dirty="0"/>
              <a:t>7</a:t>
            </a:r>
          </a:p>
        </p:txBody>
      </p:sp>
      <p:sp>
        <p:nvSpPr>
          <p:cNvPr id="6" name="Content Placeholder 4">
            <a:extLst>
              <a:ext uri="{FF2B5EF4-FFF2-40B4-BE49-F238E27FC236}">
                <a16:creationId xmlns:a16="http://schemas.microsoft.com/office/drawing/2014/main" id="{6408D7AB-9FA0-2E4B-F0D4-5F8F59598FBC}"/>
              </a:ext>
            </a:extLst>
          </p:cNvPr>
          <p:cNvSpPr txBox="1">
            <a:spLocks/>
          </p:cNvSpPr>
          <p:nvPr/>
        </p:nvSpPr>
        <p:spPr>
          <a:xfrm>
            <a:off x="838200" y="1825625"/>
            <a:ext cx="10515600" cy="92820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US" dirty="0"/>
              <a:t>What positions have existing EV-related facilities in other states been hiring for over the last 12 months? </a:t>
            </a:r>
            <a:endParaRPr lang="en-US" sz="2200" dirty="0"/>
          </a:p>
        </p:txBody>
      </p:sp>
    </p:spTree>
    <p:extLst>
      <p:ext uri="{BB962C8B-B14F-4D97-AF65-F5344CB8AC3E}">
        <p14:creationId xmlns:p14="http://schemas.microsoft.com/office/powerpoint/2010/main" val="11200708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21E73BA-53B9-C0C1-476A-00736A64AB79}"/>
              </a:ext>
            </a:extLst>
          </p:cNvPr>
          <p:cNvSpPr>
            <a:spLocks noGrp="1"/>
          </p:cNvSpPr>
          <p:nvPr>
            <p:ph type="title"/>
          </p:nvPr>
        </p:nvSpPr>
        <p:spPr/>
        <p:txBody>
          <a:bodyPr>
            <a:normAutofit/>
          </a:bodyPr>
          <a:lstStyle/>
          <a:p>
            <a:r>
              <a:rPr lang="en-US" dirty="0">
                <a:solidFill>
                  <a:schemeClr val="accent1">
                    <a:lumMod val="40000"/>
                    <a:lumOff val="60000"/>
                  </a:schemeClr>
                </a:solidFill>
              </a:rPr>
              <a:t>Skills Required: EV Job Posting Characteristics</a:t>
            </a:r>
          </a:p>
        </p:txBody>
      </p:sp>
      <p:sp>
        <p:nvSpPr>
          <p:cNvPr id="7" name="Text Placeholder 6">
            <a:extLst>
              <a:ext uri="{FF2B5EF4-FFF2-40B4-BE49-F238E27FC236}">
                <a16:creationId xmlns:a16="http://schemas.microsoft.com/office/drawing/2014/main" id="{9E631D97-8070-4868-BA26-EDD254C9F7EB}"/>
              </a:ext>
            </a:extLst>
          </p:cNvPr>
          <p:cNvSpPr>
            <a:spLocks noGrp="1"/>
          </p:cNvSpPr>
          <p:nvPr>
            <p:ph sz="half" idx="1"/>
          </p:nvPr>
        </p:nvSpPr>
        <p:spPr/>
        <p:txBody>
          <a:bodyPr>
            <a:normAutofit/>
          </a:bodyPr>
          <a:lstStyle/>
          <a:p>
            <a:pPr marL="0" indent="0" algn="ctr">
              <a:spcBef>
                <a:spcPts val="600"/>
              </a:spcBef>
              <a:buNone/>
            </a:pPr>
            <a:r>
              <a:rPr lang="en-US" sz="2400" dirty="0">
                <a:solidFill>
                  <a:schemeClr val="tx1"/>
                </a:solidFill>
              </a:rPr>
              <a:t>Minimum Education Requirements</a:t>
            </a:r>
          </a:p>
          <a:p>
            <a:pPr marL="0" indent="0" algn="ctr">
              <a:spcBef>
                <a:spcPts val="600"/>
              </a:spcBef>
              <a:buNone/>
            </a:pPr>
            <a:endParaRPr lang="en-US" sz="2400" dirty="0"/>
          </a:p>
        </p:txBody>
      </p:sp>
      <p:sp>
        <p:nvSpPr>
          <p:cNvPr id="4" name="Content Placeholder 3">
            <a:extLst>
              <a:ext uri="{FF2B5EF4-FFF2-40B4-BE49-F238E27FC236}">
                <a16:creationId xmlns:a16="http://schemas.microsoft.com/office/drawing/2014/main" id="{85351D0E-9717-C1C1-AC56-DFE046B75D46}"/>
              </a:ext>
            </a:extLst>
          </p:cNvPr>
          <p:cNvSpPr>
            <a:spLocks noGrp="1"/>
          </p:cNvSpPr>
          <p:nvPr>
            <p:ph sz="half" idx="2"/>
          </p:nvPr>
        </p:nvSpPr>
        <p:spPr/>
        <p:txBody>
          <a:bodyPr/>
          <a:lstStyle/>
          <a:p>
            <a:pPr marL="0" indent="0" algn="ctr">
              <a:buNone/>
            </a:pPr>
            <a:r>
              <a:rPr lang="en-US" sz="2400" dirty="0">
                <a:solidFill>
                  <a:srgbClr val="1B2754"/>
                </a:solidFill>
                <a:latin typeface="Franklin Gothic Medium" panose="020B0603020102020204" pitchFamily="34" charset="0"/>
              </a:rPr>
              <a:t>Most Common Programs of Study Requirements </a:t>
            </a:r>
          </a:p>
          <a:p>
            <a:endParaRPr lang="en-US" dirty="0"/>
          </a:p>
        </p:txBody>
      </p:sp>
      <p:sp>
        <p:nvSpPr>
          <p:cNvPr id="15" name="Slide Number Placeholder 13">
            <a:extLst>
              <a:ext uri="{FF2B5EF4-FFF2-40B4-BE49-F238E27FC236}">
                <a16:creationId xmlns:a16="http://schemas.microsoft.com/office/drawing/2014/main" id="{55AB7753-4245-72E4-BEDB-33038672BA35}"/>
              </a:ext>
            </a:extLst>
          </p:cNvPr>
          <p:cNvSpPr txBox="1">
            <a:spLocks/>
          </p:cNvSpPr>
          <p:nvPr/>
        </p:nvSpPr>
        <p:spPr>
          <a:xfrm>
            <a:off x="11194169" y="6215665"/>
            <a:ext cx="458592" cy="365125"/>
          </a:xfrm>
          <a:prstGeom prst="rect">
            <a:avLst/>
          </a:prstGeom>
        </p:spPr>
        <p:txBody>
          <a:bodyPr anchor="ctr"/>
          <a:lstStyle>
            <a:defPPr>
              <a:defRPr lang="zh-CN"/>
            </a:defPPr>
            <a:lvl1pPr marL="0" algn="ctr" defTabSz="914400" rtl="0" eaLnBrk="1" latinLnBrk="0" hangingPunct="1">
              <a:defRPr sz="1200" b="0" i="0" kern="1200">
                <a:solidFill>
                  <a:schemeClr val="tx1"/>
                </a:solidFill>
                <a:latin typeface="Abadi" panose="020B0604020104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47FEACEE-25B4-4A2D-B147-27296E36371D}" type="slidenum">
              <a:rPr kumimoji="0" lang="zh-CN" altLang="en-US" sz="1200" b="0" i="0" u="none" strike="noStrike" kern="1200" cap="none" spc="0" normalizeH="0" baseline="0" noProof="0" smtClean="0">
                <a:ln>
                  <a:noFill/>
                </a:ln>
                <a:solidFill>
                  <a:srgbClr val="FFFFFF"/>
                </a:solidFill>
                <a:effectLst/>
                <a:uLnTx/>
                <a:uFillTx/>
                <a:latin typeface="Abadi" panose="020B0604020104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dirty="0">
              <a:ln>
                <a:noFill/>
              </a:ln>
              <a:solidFill>
                <a:srgbClr val="FFFFFF"/>
              </a:solidFill>
              <a:effectLst/>
              <a:uLnTx/>
              <a:uFillTx/>
              <a:latin typeface="Abadi" panose="020B0604020104020204" pitchFamily="34" charset="0"/>
              <a:ea typeface="+mn-ea"/>
              <a:cs typeface="+mn-cs"/>
            </a:endParaRPr>
          </a:p>
        </p:txBody>
      </p:sp>
      <p:graphicFrame>
        <p:nvGraphicFramePr>
          <p:cNvPr id="24" name="Table 24">
            <a:extLst>
              <a:ext uri="{FF2B5EF4-FFF2-40B4-BE49-F238E27FC236}">
                <a16:creationId xmlns:a16="http://schemas.microsoft.com/office/drawing/2014/main" id="{FD9F5DEE-B404-4299-9983-58870E99B771}"/>
              </a:ext>
            </a:extLst>
          </p:cNvPr>
          <p:cNvGraphicFramePr>
            <a:graphicFrameLocks noGrp="1"/>
          </p:cNvGraphicFramePr>
          <p:nvPr>
            <p:extLst>
              <p:ext uri="{D42A27DB-BD31-4B8C-83A1-F6EECF244321}">
                <p14:modId xmlns:p14="http://schemas.microsoft.com/office/powerpoint/2010/main" val="2512035873"/>
              </p:ext>
            </p:extLst>
          </p:nvPr>
        </p:nvGraphicFramePr>
        <p:xfrm>
          <a:off x="6771538" y="2661887"/>
          <a:ext cx="3982924" cy="2994660"/>
        </p:xfrm>
        <a:graphic>
          <a:graphicData uri="http://schemas.openxmlformats.org/drawingml/2006/table">
            <a:tbl>
              <a:tblPr firstRow="1" bandRow="1">
                <a:tableStyleId>{5C22544A-7EE6-4342-B048-85BDC9FD1C3A}</a:tableStyleId>
              </a:tblPr>
              <a:tblGrid>
                <a:gridCol w="2614549">
                  <a:extLst>
                    <a:ext uri="{9D8B030D-6E8A-4147-A177-3AD203B41FA5}">
                      <a16:colId xmlns:a16="http://schemas.microsoft.com/office/drawing/2014/main" val="1080424920"/>
                    </a:ext>
                  </a:extLst>
                </a:gridCol>
                <a:gridCol w="1368375">
                  <a:extLst>
                    <a:ext uri="{9D8B030D-6E8A-4147-A177-3AD203B41FA5}">
                      <a16:colId xmlns:a16="http://schemas.microsoft.com/office/drawing/2014/main" val="2794915710"/>
                    </a:ext>
                  </a:extLst>
                </a:gridCol>
              </a:tblGrid>
              <a:tr h="0">
                <a:tc>
                  <a:txBody>
                    <a:bodyPr/>
                    <a:lstStyle/>
                    <a:p>
                      <a:pPr algn="ctr"/>
                      <a:r>
                        <a:rPr lang="en-US" sz="2000" dirty="0">
                          <a:solidFill>
                            <a:schemeClr val="bg1"/>
                          </a:solidFill>
                          <a:latin typeface="+mn-lt"/>
                          <a:cs typeface="Calibri" panose="020F0502020204030204" pitchFamily="34" charset="0"/>
                        </a:rPr>
                        <a:t>Program of Study</a:t>
                      </a:r>
                    </a:p>
                  </a:txBody>
                  <a:tcPr anchor="ctr"/>
                </a:tc>
                <a:tc>
                  <a:txBody>
                    <a:bodyPr/>
                    <a:lstStyle/>
                    <a:p>
                      <a:pPr algn="ctr"/>
                      <a:r>
                        <a:rPr lang="en-US" sz="2000" dirty="0">
                          <a:solidFill>
                            <a:schemeClr val="bg1"/>
                          </a:solidFill>
                          <a:latin typeface="+mn-lt"/>
                          <a:cs typeface="Calibri" panose="020F0502020204030204" pitchFamily="34" charset="0"/>
                        </a:rPr>
                        <a:t>Postings </a:t>
                      </a:r>
                    </a:p>
                  </a:txBody>
                  <a:tcPr anchor="ctr"/>
                </a:tc>
                <a:extLst>
                  <a:ext uri="{0D108BD9-81ED-4DB2-BD59-A6C34878D82A}">
                    <a16:rowId xmlns:a16="http://schemas.microsoft.com/office/drawing/2014/main" val="1611299040"/>
                  </a:ext>
                </a:extLst>
              </a:tr>
              <a:tr h="370840">
                <a:tc>
                  <a:txBody>
                    <a:bodyPr/>
                    <a:lstStyle/>
                    <a:p>
                      <a:pPr algn="ctr" fontAlgn="b"/>
                      <a:r>
                        <a:rPr lang="en-US" sz="1600" b="0" i="0" u="none" strike="noStrike" dirty="0">
                          <a:solidFill>
                            <a:schemeClr val="tx2"/>
                          </a:solidFill>
                          <a:effectLst/>
                          <a:latin typeface="+mn-lt"/>
                        </a:rPr>
                        <a:t>Engineering, General</a:t>
                      </a:r>
                    </a:p>
                  </a:txBody>
                  <a:tcPr marL="7620" marR="7620" marT="7620" marB="0" anchor="ctr"/>
                </a:tc>
                <a:tc>
                  <a:txBody>
                    <a:bodyPr/>
                    <a:lstStyle/>
                    <a:p>
                      <a:pPr algn="ctr" fontAlgn="b"/>
                      <a:r>
                        <a:rPr lang="en-US" sz="1600" b="0" i="0" u="none" strike="noStrike" dirty="0">
                          <a:solidFill>
                            <a:schemeClr val="tx2"/>
                          </a:solidFill>
                          <a:effectLst/>
                          <a:latin typeface="+mn-lt"/>
                        </a:rPr>
                        <a:t>2,100</a:t>
                      </a:r>
                    </a:p>
                  </a:txBody>
                  <a:tcPr marL="7620" marR="7620" marT="7620" marB="0" anchor="ctr"/>
                </a:tc>
                <a:extLst>
                  <a:ext uri="{0D108BD9-81ED-4DB2-BD59-A6C34878D82A}">
                    <a16:rowId xmlns:a16="http://schemas.microsoft.com/office/drawing/2014/main" val="3873667712"/>
                  </a:ext>
                </a:extLst>
              </a:tr>
              <a:tr h="370840">
                <a:tc>
                  <a:txBody>
                    <a:bodyPr/>
                    <a:lstStyle/>
                    <a:p>
                      <a:pPr algn="ctr" fontAlgn="b"/>
                      <a:r>
                        <a:rPr lang="en-US" sz="1600" b="0" i="0" u="none" strike="noStrike" dirty="0">
                          <a:solidFill>
                            <a:schemeClr val="tx2"/>
                          </a:solidFill>
                          <a:effectLst/>
                          <a:latin typeface="+mn-lt"/>
                        </a:rPr>
                        <a:t>Mechanical Engineering</a:t>
                      </a:r>
                    </a:p>
                  </a:txBody>
                  <a:tcPr marL="7620" marR="7620" marT="7620" marB="0" anchor="ctr"/>
                </a:tc>
                <a:tc>
                  <a:txBody>
                    <a:bodyPr/>
                    <a:lstStyle/>
                    <a:p>
                      <a:pPr algn="ctr" fontAlgn="b"/>
                      <a:r>
                        <a:rPr lang="en-US" sz="1600" b="0" i="0" u="none" strike="noStrike" dirty="0">
                          <a:solidFill>
                            <a:schemeClr val="tx2"/>
                          </a:solidFill>
                          <a:effectLst/>
                          <a:latin typeface="+mn-lt"/>
                        </a:rPr>
                        <a:t>1,643</a:t>
                      </a:r>
                    </a:p>
                  </a:txBody>
                  <a:tcPr marL="7620" marR="7620" marT="7620" marB="0" anchor="ctr"/>
                </a:tc>
                <a:extLst>
                  <a:ext uri="{0D108BD9-81ED-4DB2-BD59-A6C34878D82A}">
                    <a16:rowId xmlns:a16="http://schemas.microsoft.com/office/drawing/2014/main" val="3379174040"/>
                  </a:ext>
                </a:extLst>
              </a:tr>
              <a:tr h="370840">
                <a:tc>
                  <a:txBody>
                    <a:bodyPr/>
                    <a:lstStyle/>
                    <a:p>
                      <a:pPr algn="ctr" fontAlgn="b"/>
                      <a:r>
                        <a:rPr lang="en-US" sz="1600" b="0" i="0" u="none" strike="noStrike" dirty="0">
                          <a:solidFill>
                            <a:schemeClr val="tx2"/>
                          </a:solidFill>
                          <a:effectLst/>
                          <a:latin typeface="+mn-lt"/>
                        </a:rPr>
                        <a:t>Electrical And Electronics </a:t>
                      </a:r>
                    </a:p>
                    <a:p>
                      <a:pPr algn="ctr" fontAlgn="b"/>
                      <a:r>
                        <a:rPr lang="en-US" sz="1600" b="0" i="0" u="none" strike="noStrike" dirty="0">
                          <a:solidFill>
                            <a:schemeClr val="tx2"/>
                          </a:solidFill>
                          <a:effectLst/>
                          <a:latin typeface="+mn-lt"/>
                        </a:rPr>
                        <a:t>Engineering</a:t>
                      </a:r>
                    </a:p>
                  </a:txBody>
                  <a:tcPr marL="7620" marR="7620" marT="7620" marB="0" anchor="ctr"/>
                </a:tc>
                <a:tc>
                  <a:txBody>
                    <a:bodyPr/>
                    <a:lstStyle/>
                    <a:p>
                      <a:pPr algn="ctr" fontAlgn="b"/>
                      <a:r>
                        <a:rPr lang="en-US" sz="1600" b="0" i="0" u="none" strike="noStrike" dirty="0">
                          <a:solidFill>
                            <a:schemeClr val="tx2"/>
                          </a:solidFill>
                          <a:effectLst/>
                          <a:latin typeface="+mn-lt"/>
                        </a:rPr>
                        <a:t>1,349</a:t>
                      </a:r>
                    </a:p>
                  </a:txBody>
                  <a:tcPr marL="7620" marR="7620" marT="7620" marB="0" anchor="ctr"/>
                </a:tc>
                <a:extLst>
                  <a:ext uri="{0D108BD9-81ED-4DB2-BD59-A6C34878D82A}">
                    <a16:rowId xmlns:a16="http://schemas.microsoft.com/office/drawing/2014/main" val="1524065198"/>
                  </a:ext>
                </a:extLst>
              </a:tr>
              <a:tr h="370840">
                <a:tc>
                  <a:txBody>
                    <a:bodyPr/>
                    <a:lstStyle/>
                    <a:p>
                      <a:pPr algn="ctr" fontAlgn="b"/>
                      <a:r>
                        <a:rPr lang="en-US" sz="1600" b="0" i="0" u="none" strike="noStrike" dirty="0">
                          <a:solidFill>
                            <a:schemeClr val="tx2"/>
                          </a:solidFill>
                          <a:effectLst/>
                          <a:latin typeface="+mn-lt"/>
                        </a:rPr>
                        <a:t>Computer Science</a:t>
                      </a:r>
                    </a:p>
                  </a:txBody>
                  <a:tcPr marL="7620" marR="7620" marT="7620" marB="0" anchor="ctr"/>
                </a:tc>
                <a:tc>
                  <a:txBody>
                    <a:bodyPr/>
                    <a:lstStyle/>
                    <a:p>
                      <a:pPr algn="ctr" fontAlgn="b"/>
                      <a:r>
                        <a:rPr lang="en-US" sz="1600" b="0" i="0" u="none" strike="noStrike" dirty="0">
                          <a:solidFill>
                            <a:schemeClr val="tx2"/>
                          </a:solidFill>
                          <a:effectLst/>
                          <a:latin typeface="+mn-lt"/>
                        </a:rPr>
                        <a:t>984</a:t>
                      </a:r>
                    </a:p>
                  </a:txBody>
                  <a:tcPr marL="7620" marR="7620" marT="7620" marB="0" anchor="ctr"/>
                </a:tc>
                <a:extLst>
                  <a:ext uri="{0D108BD9-81ED-4DB2-BD59-A6C34878D82A}">
                    <a16:rowId xmlns:a16="http://schemas.microsoft.com/office/drawing/2014/main" val="4124705857"/>
                  </a:ext>
                </a:extLst>
              </a:tr>
              <a:tr h="370840">
                <a:tc>
                  <a:txBody>
                    <a:bodyPr/>
                    <a:lstStyle/>
                    <a:p>
                      <a:pPr algn="ctr" fontAlgn="b"/>
                      <a:r>
                        <a:rPr lang="en-US" sz="1600" b="0" i="0" u="none" strike="noStrike" dirty="0">
                          <a:solidFill>
                            <a:schemeClr val="tx2"/>
                          </a:solidFill>
                          <a:effectLst/>
                          <a:latin typeface="+mn-lt"/>
                        </a:rPr>
                        <a:t>Business Administration And </a:t>
                      </a:r>
                    </a:p>
                    <a:p>
                      <a:pPr algn="ctr" fontAlgn="b"/>
                      <a:r>
                        <a:rPr lang="en-US" sz="1600" b="0" i="0" u="none" strike="noStrike" dirty="0">
                          <a:solidFill>
                            <a:schemeClr val="tx2"/>
                          </a:solidFill>
                          <a:effectLst/>
                          <a:latin typeface="+mn-lt"/>
                        </a:rPr>
                        <a:t>Management, General</a:t>
                      </a:r>
                    </a:p>
                  </a:txBody>
                  <a:tcPr marL="7620" marR="7620" marT="7620" marB="0" anchor="ctr"/>
                </a:tc>
                <a:tc>
                  <a:txBody>
                    <a:bodyPr/>
                    <a:lstStyle/>
                    <a:p>
                      <a:pPr algn="ctr" fontAlgn="b"/>
                      <a:r>
                        <a:rPr lang="en-US" sz="1600" b="0" i="0" u="none" strike="noStrike" dirty="0">
                          <a:solidFill>
                            <a:schemeClr val="tx2"/>
                          </a:solidFill>
                          <a:effectLst/>
                          <a:latin typeface="+mn-lt"/>
                        </a:rPr>
                        <a:t>734</a:t>
                      </a:r>
                    </a:p>
                  </a:txBody>
                  <a:tcPr marL="7620" marR="7620" marT="7620" marB="0" anchor="ctr"/>
                </a:tc>
                <a:extLst>
                  <a:ext uri="{0D108BD9-81ED-4DB2-BD59-A6C34878D82A}">
                    <a16:rowId xmlns:a16="http://schemas.microsoft.com/office/drawing/2014/main" val="202696184"/>
                  </a:ext>
                </a:extLst>
              </a:tr>
              <a:tr h="370840">
                <a:tc>
                  <a:txBody>
                    <a:bodyPr/>
                    <a:lstStyle/>
                    <a:p>
                      <a:pPr algn="ctr" fontAlgn="b"/>
                      <a:r>
                        <a:rPr lang="en-US" sz="1600" b="0" i="0" u="none" strike="noStrike" dirty="0">
                          <a:solidFill>
                            <a:schemeClr val="tx2"/>
                          </a:solidFill>
                          <a:effectLst/>
                          <a:latin typeface="+mn-lt"/>
                        </a:rPr>
                        <a:t>Logistics, Materials, And </a:t>
                      </a:r>
                    </a:p>
                    <a:p>
                      <a:pPr algn="ctr" fontAlgn="b"/>
                      <a:r>
                        <a:rPr lang="en-US" sz="1600" b="0" i="0" u="none" strike="noStrike" dirty="0">
                          <a:solidFill>
                            <a:schemeClr val="tx2"/>
                          </a:solidFill>
                          <a:effectLst/>
                          <a:latin typeface="+mn-lt"/>
                        </a:rPr>
                        <a:t>Supply Chain Management</a:t>
                      </a:r>
                    </a:p>
                  </a:txBody>
                  <a:tcPr marL="7620" marR="7620" marT="7620" marB="0" anchor="ctr"/>
                </a:tc>
                <a:tc>
                  <a:txBody>
                    <a:bodyPr/>
                    <a:lstStyle/>
                    <a:p>
                      <a:pPr algn="ctr" fontAlgn="b"/>
                      <a:r>
                        <a:rPr lang="en-US" sz="1600" b="0" i="0" u="none" strike="noStrike" dirty="0">
                          <a:solidFill>
                            <a:schemeClr val="tx2"/>
                          </a:solidFill>
                          <a:effectLst/>
                          <a:latin typeface="+mn-lt"/>
                        </a:rPr>
                        <a:t>379</a:t>
                      </a:r>
                    </a:p>
                  </a:txBody>
                  <a:tcPr marL="7620" marR="7620" marT="7620" marB="0" anchor="ctr"/>
                </a:tc>
                <a:extLst>
                  <a:ext uri="{0D108BD9-81ED-4DB2-BD59-A6C34878D82A}">
                    <a16:rowId xmlns:a16="http://schemas.microsoft.com/office/drawing/2014/main" val="2499596789"/>
                  </a:ext>
                </a:extLst>
              </a:tr>
            </a:tbl>
          </a:graphicData>
        </a:graphic>
      </p:graphicFrame>
      <p:graphicFrame>
        <p:nvGraphicFramePr>
          <p:cNvPr id="37" name="Table 24">
            <a:extLst>
              <a:ext uri="{FF2B5EF4-FFF2-40B4-BE49-F238E27FC236}">
                <a16:creationId xmlns:a16="http://schemas.microsoft.com/office/drawing/2014/main" id="{4DDB40DE-64DB-4DA0-9D0A-1C2119E6FBEF}"/>
              </a:ext>
            </a:extLst>
          </p:cNvPr>
          <p:cNvGraphicFramePr>
            <a:graphicFrameLocks noGrp="1"/>
          </p:cNvGraphicFramePr>
          <p:nvPr>
            <p:extLst>
              <p:ext uri="{D42A27DB-BD31-4B8C-83A1-F6EECF244321}">
                <p14:modId xmlns:p14="http://schemas.microsoft.com/office/powerpoint/2010/main" val="966326139"/>
              </p:ext>
            </p:extLst>
          </p:nvPr>
        </p:nvGraphicFramePr>
        <p:xfrm>
          <a:off x="1556410" y="3033997"/>
          <a:ext cx="3745180" cy="2250440"/>
        </p:xfrm>
        <a:graphic>
          <a:graphicData uri="http://schemas.openxmlformats.org/drawingml/2006/table">
            <a:tbl>
              <a:tblPr firstRow="1" bandRow="1">
                <a:tableStyleId>{5C22544A-7EE6-4342-B048-85BDC9FD1C3A}</a:tableStyleId>
              </a:tblPr>
              <a:tblGrid>
                <a:gridCol w="2376805">
                  <a:extLst>
                    <a:ext uri="{9D8B030D-6E8A-4147-A177-3AD203B41FA5}">
                      <a16:colId xmlns:a16="http://schemas.microsoft.com/office/drawing/2014/main" val="1080424920"/>
                    </a:ext>
                  </a:extLst>
                </a:gridCol>
                <a:gridCol w="1368375">
                  <a:extLst>
                    <a:ext uri="{9D8B030D-6E8A-4147-A177-3AD203B41FA5}">
                      <a16:colId xmlns:a16="http://schemas.microsoft.com/office/drawing/2014/main" val="2794915710"/>
                    </a:ext>
                  </a:extLst>
                </a:gridCol>
              </a:tblGrid>
              <a:tr h="0">
                <a:tc>
                  <a:txBody>
                    <a:bodyPr/>
                    <a:lstStyle/>
                    <a:p>
                      <a:pPr algn="ctr"/>
                      <a:r>
                        <a:rPr lang="en-US" sz="2000" dirty="0">
                          <a:solidFill>
                            <a:schemeClr val="bg1"/>
                          </a:solidFill>
                          <a:latin typeface="+mn-lt"/>
                          <a:cs typeface="Calibri" panose="020F0502020204030204" pitchFamily="34" charset="0"/>
                        </a:rPr>
                        <a:t>Educational Degree</a:t>
                      </a:r>
                    </a:p>
                  </a:txBody>
                  <a:tcPr anchor="ctr"/>
                </a:tc>
                <a:tc>
                  <a:txBody>
                    <a:bodyPr/>
                    <a:lstStyle/>
                    <a:p>
                      <a:pPr algn="ctr"/>
                      <a:r>
                        <a:rPr lang="en-US" sz="2000" dirty="0">
                          <a:solidFill>
                            <a:schemeClr val="bg1"/>
                          </a:solidFill>
                          <a:latin typeface="+mn-lt"/>
                          <a:cs typeface="Calibri" panose="020F0502020204030204" pitchFamily="34" charset="0"/>
                        </a:rPr>
                        <a:t>Postings </a:t>
                      </a:r>
                    </a:p>
                  </a:txBody>
                  <a:tcPr anchor="ctr"/>
                </a:tc>
                <a:extLst>
                  <a:ext uri="{0D108BD9-81ED-4DB2-BD59-A6C34878D82A}">
                    <a16:rowId xmlns:a16="http://schemas.microsoft.com/office/drawing/2014/main" val="1611299040"/>
                  </a:ext>
                </a:extLst>
              </a:tr>
              <a:tr h="370840">
                <a:tc>
                  <a:txBody>
                    <a:bodyPr/>
                    <a:lstStyle/>
                    <a:p>
                      <a:pPr algn="ctr"/>
                      <a:r>
                        <a:rPr lang="en-US" sz="1600" dirty="0">
                          <a:solidFill>
                            <a:schemeClr val="tx2"/>
                          </a:solidFill>
                          <a:latin typeface="+mn-lt"/>
                          <a:cs typeface="Calibri" panose="020F0502020204030204" pitchFamily="34" charset="0"/>
                        </a:rPr>
                        <a:t>High School Diploma</a:t>
                      </a:r>
                    </a:p>
                  </a:txBody>
                  <a:tcPr anchor="ctr"/>
                </a:tc>
                <a:tc>
                  <a:txBody>
                    <a:bodyPr/>
                    <a:lstStyle/>
                    <a:p>
                      <a:pPr algn="ctr" fontAlgn="b"/>
                      <a:r>
                        <a:rPr lang="en-US" sz="1600" b="0" i="0" u="none" strike="noStrike" dirty="0">
                          <a:solidFill>
                            <a:schemeClr val="tx2"/>
                          </a:solidFill>
                          <a:effectLst/>
                          <a:latin typeface="+mn-lt"/>
                        </a:rPr>
                        <a:t> 1,713 </a:t>
                      </a:r>
                    </a:p>
                  </a:txBody>
                  <a:tcPr marL="7620" marR="7620" marT="7620" marB="0" anchor="ctr"/>
                </a:tc>
                <a:extLst>
                  <a:ext uri="{0D108BD9-81ED-4DB2-BD59-A6C34878D82A}">
                    <a16:rowId xmlns:a16="http://schemas.microsoft.com/office/drawing/2014/main" val="3873667712"/>
                  </a:ext>
                </a:extLst>
              </a:tr>
              <a:tr h="370840">
                <a:tc>
                  <a:txBody>
                    <a:bodyPr/>
                    <a:lstStyle/>
                    <a:p>
                      <a:pPr algn="ctr"/>
                      <a:r>
                        <a:rPr lang="en-US" sz="1600" dirty="0">
                          <a:solidFill>
                            <a:schemeClr val="tx2"/>
                          </a:solidFill>
                          <a:latin typeface="+mn-lt"/>
                          <a:cs typeface="Calibri" panose="020F0502020204030204" pitchFamily="34" charset="0"/>
                        </a:rPr>
                        <a:t>Associate’s Degree</a:t>
                      </a:r>
                    </a:p>
                  </a:txBody>
                  <a:tcPr anchor="ctr"/>
                </a:tc>
                <a:tc>
                  <a:txBody>
                    <a:bodyPr/>
                    <a:lstStyle/>
                    <a:p>
                      <a:pPr algn="ctr" fontAlgn="b"/>
                      <a:r>
                        <a:rPr lang="en-US" sz="1600" b="0" i="0" u="none" strike="noStrike" dirty="0">
                          <a:solidFill>
                            <a:schemeClr val="tx2"/>
                          </a:solidFill>
                          <a:effectLst/>
                          <a:latin typeface="+mn-lt"/>
                        </a:rPr>
                        <a:t>424 </a:t>
                      </a:r>
                    </a:p>
                  </a:txBody>
                  <a:tcPr marL="7620" marR="7620" marT="7620" marB="0" anchor="ctr"/>
                </a:tc>
                <a:extLst>
                  <a:ext uri="{0D108BD9-81ED-4DB2-BD59-A6C34878D82A}">
                    <a16:rowId xmlns:a16="http://schemas.microsoft.com/office/drawing/2014/main" val="3379174040"/>
                  </a:ext>
                </a:extLst>
              </a:tr>
              <a:tr h="370840">
                <a:tc>
                  <a:txBody>
                    <a:bodyPr/>
                    <a:lstStyle/>
                    <a:p>
                      <a:pPr algn="ctr"/>
                      <a:r>
                        <a:rPr lang="en-US" sz="1600" dirty="0">
                          <a:solidFill>
                            <a:schemeClr val="tx2"/>
                          </a:solidFill>
                          <a:latin typeface="+mn-lt"/>
                          <a:cs typeface="Calibri" panose="020F0502020204030204" pitchFamily="34" charset="0"/>
                        </a:rPr>
                        <a:t>Bachelor’s Degree</a:t>
                      </a:r>
                    </a:p>
                  </a:txBody>
                  <a:tcPr anchor="ctr"/>
                </a:tc>
                <a:tc>
                  <a:txBody>
                    <a:bodyPr/>
                    <a:lstStyle/>
                    <a:p>
                      <a:pPr algn="ctr" fontAlgn="b"/>
                      <a:r>
                        <a:rPr lang="en-US" sz="1600" b="0" i="0" u="none" strike="noStrike" dirty="0">
                          <a:solidFill>
                            <a:schemeClr val="tx2"/>
                          </a:solidFill>
                          <a:effectLst/>
                          <a:latin typeface="+mn-lt"/>
                        </a:rPr>
                        <a:t> 5,762 </a:t>
                      </a:r>
                    </a:p>
                  </a:txBody>
                  <a:tcPr marL="7620" marR="7620" marT="7620" marB="0" anchor="ctr"/>
                </a:tc>
                <a:extLst>
                  <a:ext uri="{0D108BD9-81ED-4DB2-BD59-A6C34878D82A}">
                    <a16:rowId xmlns:a16="http://schemas.microsoft.com/office/drawing/2014/main" val="1524065198"/>
                  </a:ext>
                </a:extLst>
              </a:tr>
              <a:tr h="370840">
                <a:tc>
                  <a:txBody>
                    <a:bodyPr/>
                    <a:lstStyle/>
                    <a:p>
                      <a:pPr algn="ctr"/>
                      <a:r>
                        <a:rPr lang="en-US" sz="1600" dirty="0">
                          <a:solidFill>
                            <a:schemeClr val="tx2"/>
                          </a:solidFill>
                          <a:latin typeface="+mn-lt"/>
                          <a:cs typeface="Calibri" panose="020F0502020204030204" pitchFamily="34" charset="0"/>
                        </a:rPr>
                        <a:t>Master’s Degree</a:t>
                      </a:r>
                    </a:p>
                  </a:txBody>
                  <a:tcPr anchor="ctr"/>
                </a:tc>
                <a:tc>
                  <a:txBody>
                    <a:bodyPr/>
                    <a:lstStyle/>
                    <a:p>
                      <a:pPr algn="ctr" fontAlgn="b"/>
                      <a:r>
                        <a:rPr lang="en-US" sz="1600" b="0" i="0" u="none" strike="noStrike" dirty="0">
                          <a:solidFill>
                            <a:schemeClr val="tx2"/>
                          </a:solidFill>
                          <a:effectLst/>
                          <a:latin typeface="+mn-lt"/>
                        </a:rPr>
                        <a:t> 125 </a:t>
                      </a:r>
                    </a:p>
                  </a:txBody>
                  <a:tcPr marL="7620" marR="7620" marT="7620" marB="0" anchor="ctr"/>
                </a:tc>
                <a:extLst>
                  <a:ext uri="{0D108BD9-81ED-4DB2-BD59-A6C34878D82A}">
                    <a16:rowId xmlns:a16="http://schemas.microsoft.com/office/drawing/2014/main" val="4124705857"/>
                  </a:ext>
                </a:extLst>
              </a:tr>
              <a:tr h="370840">
                <a:tc>
                  <a:txBody>
                    <a:bodyPr/>
                    <a:lstStyle/>
                    <a:p>
                      <a:pPr algn="ctr"/>
                      <a:r>
                        <a:rPr lang="en-US" sz="1600" dirty="0">
                          <a:solidFill>
                            <a:schemeClr val="tx2"/>
                          </a:solidFill>
                          <a:latin typeface="+mn-lt"/>
                          <a:cs typeface="Calibri" panose="020F0502020204030204" pitchFamily="34" charset="0"/>
                        </a:rPr>
                        <a:t>Doctoral Degree</a:t>
                      </a:r>
                    </a:p>
                  </a:txBody>
                  <a:tcPr anchor="ctr"/>
                </a:tc>
                <a:tc>
                  <a:txBody>
                    <a:bodyPr/>
                    <a:lstStyle/>
                    <a:p>
                      <a:pPr algn="ctr" fontAlgn="b"/>
                      <a:r>
                        <a:rPr lang="en-US" sz="1600" b="0" i="0" u="none" strike="noStrike" dirty="0">
                          <a:solidFill>
                            <a:schemeClr val="tx2"/>
                          </a:solidFill>
                          <a:effectLst/>
                          <a:latin typeface="+mn-lt"/>
                        </a:rPr>
                        <a:t> 60 </a:t>
                      </a:r>
                    </a:p>
                  </a:txBody>
                  <a:tcPr marL="7620" marR="7620" marT="7620" marB="0" anchor="ctr"/>
                </a:tc>
                <a:extLst>
                  <a:ext uri="{0D108BD9-81ED-4DB2-BD59-A6C34878D82A}">
                    <a16:rowId xmlns:a16="http://schemas.microsoft.com/office/drawing/2014/main" val="202696184"/>
                  </a:ext>
                </a:extLst>
              </a:tr>
            </a:tbl>
          </a:graphicData>
        </a:graphic>
      </p:graphicFrame>
      <p:sp>
        <p:nvSpPr>
          <p:cNvPr id="2" name="TextBox 1">
            <a:extLst>
              <a:ext uri="{FF2B5EF4-FFF2-40B4-BE49-F238E27FC236}">
                <a16:creationId xmlns:a16="http://schemas.microsoft.com/office/drawing/2014/main" id="{6E309A39-ED04-2495-E185-04692E27A85A}"/>
              </a:ext>
            </a:extLst>
          </p:cNvPr>
          <p:cNvSpPr txBox="1"/>
          <p:nvPr/>
        </p:nvSpPr>
        <p:spPr>
          <a:xfrm>
            <a:off x="271606" y="6608343"/>
            <a:ext cx="262550" cy="246221"/>
          </a:xfrm>
          <a:prstGeom prst="rect">
            <a:avLst/>
          </a:prstGeom>
          <a:noFill/>
        </p:spPr>
        <p:txBody>
          <a:bodyPr wrap="square" rtlCol="0">
            <a:spAutoFit/>
          </a:bodyPr>
          <a:lstStyle/>
          <a:p>
            <a:r>
              <a:rPr lang="en-US" sz="1000" b="1" dirty="0"/>
              <a:t>8</a:t>
            </a:r>
          </a:p>
        </p:txBody>
      </p:sp>
      <p:sp>
        <p:nvSpPr>
          <p:cNvPr id="5" name="TextBox 4">
            <a:extLst>
              <a:ext uri="{FF2B5EF4-FFF2-40B4-BE49-F238E27FC236}">
                <a16:creationId xmlns:a16="http://schemas.microsoft.com/office/drawing/2014/main" id="{5FAEBE53-866D-0E60-3C48-12E53AA996C9}"/>
              </a:ext>
            </a:extLst>
          </p:cNvPr>
          <p:cNvSpPr txBox="1"/>
          <p:nvPr/>
        </p:nvSpPr>
        <p:spPr>
          <a:xfrm>
            <a:off x="1136244" y="6023567"/>
            <a:ext cx="9186921"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chemeClr val="accent1"/>
                </a:solidFill>
                <a:effectLst/>
                <a:uLnTx/>
                <a:uFillTx/>
                <a:ea typeface="+mn-ea"/>
                <a:cs typeface="Calibri" panose="020F0502020204030204" pitchFamily="34" charset="0"/>
              </a:rPr>
              <a:t>Source: Lightcast/Help Wanted OnLine job posting data for Tesla (CA, NV, and TX); Lucid (AZ); and Rivian (IL)</a:t>
            </a:r>
          </a:p>
        </p:txBody>
      </p:sp>
    </p:spTree>
    <p:extLst>
      <p:ext uri="{BB962C8B-B14F-4D97-AF65-F5344CB8AC3E}">
        <p14:creationId xmlns:p14="http://schemas.microsoft.com/office/powerpoint/2010/main" val="4223878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5BFE3C-19AA-4690-858F-0EE1D4DBB50A}"/>
              </a:ext>
            </a:extLst>
          </p:cNvPr>
          <p:cNvSpPr>
            <a:spLocks noGrp="1"/>
          </p:cNvSpPr>
          <p:nvPr>
            <p:ph type="title" idx="4294967295"/>
          </p:nvPr>
        </p:nvSpPr>
        <p:spPr>
          <a:xfrm>
            <a:off x="337352" y="-92891"/>
            <a:ext cx="11299030" cy="904875"/>
          </a:xfrm>
        </p:spPr>
        <p:txBody>
          <a:bodyPr>
            <a:noAutofit/>
          </a:bodyPr>
          <a:lstStyle/>
          <a:p>
            <a:pPr algn="ctr"/>
            <a:r>
              <a:rPr lang="en-US" sz="2800" dirty="0">
                <a:solidFill>
                  <a:schemeClr val="accent1">
                    <a:lumMod val="40000"/>
                    <a:lumOff val="60000"/>
                  </a:schemeClr>
                </a:solidFill>
              </a:rPr>
              <a:t>EV Supply Gap Analysis for Occupations Requiring a Postsecondary Credential</a:t>
            </a:r>
          </a:p>
        </p:txBody>
      </p:sp>
      <p:sp>
        <p:nvSpPr>
          <p:cNvPr id="4" name="Slide Number Placeholder 3"/>
          <p:cNvSpPr>
            <a:spLocks noGrp="1"/>
          </p:cNvSpPr>
          <p:nvPr>
            <p:ph type="sldNum" sz="quarter" idx="4294967295"/>
          </p:nvPr>
        </p:nvSpPr>
        <p:spPr>
          <a:xfrm>
            <a:off x="11733213" y="6218238"/>
            <a:ext cx="458787"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F7177E80-0C6D-4A85-86EA-701037B2C2E4}" type="slidenum">
              <a:rPr kumimoji="0" lang="en-US" sz="1200" b="0" i="0" u="none" strike="noStrike" kern="1200" cap="none" spc="0" normalizeH="0" baseline="0" noProof="0" smtClean="0">
                <a:ln>
                  <a:noFill/>
                </a:ln>
                <a:solidFill>
                  <a:srgbClr val="FFFFFF"/>
                </a:solidFill>
                <a:effectLst/>
                <a:uLnTx/>
                <a:uFillTx/>
                <a:latin typeface="Abad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srgbClr val="FFFFFF"/>
              </a:solidFill>
              <a:effectLst/>
              <a:uLnTx/>
              <a:uFillTx/>
              <a:latin typeface="Abadi"/>
              <a:ea typeface="+mn-ea"/>
              <a:cs typeface="+mn-cs"/>
            </a:endParaRPr>
          </a:p>
        </p:txBody>
      </p:sp>
      <p:graphicFrame>
        <p:nvGraphicFramePr>
          <p:cNvPr id="20" name="Table 19">
            <a:extLst>
              <a:ext uri="{FF2B5EF4-FFF2-40B4-BE49-F238E27FC236}">
                <a16:creationId xmlns:a16="http://schemas.microsoft.com/office/drawing/2014/main" id="{D827F6BA-A3A7-7DB3-F15D-E736F77459F7}"/>
              </a:ext>
            </a:extLst>
          </p:cNvPr>
          <p:cNvGraphicFramePr>
            <a:graphicFrameLocks noGrp="1"/>
          </p:cNvGraphicFramePr>
          <p:nvPr>
            <p:extLst>
              <p:ext uri="{D42A27DB-BD31-4B8C-83A1-F6EECF244321}">
                <p14:modId xmlns:p14="http://schemas.microsoft.com/office/powerpoint/2010/main" val="496285144"/>
              </p:ext>
            </p:extLst>
          </p:nvPr>
        </p:nvGraphicFramePr>
        <p:xfrm>
          <a:off x="337352" y="630315"/>
          <a:ext cx="11299030" cy="5926169"/>
        </p:xfrm>
        <a:graphic>
          <a:graphicData uri="http://schemas.openxmlformats.org/drawingml/2006/table">
            <a:tbl>
              <a:tblPr/>
              <a:tblGrid>
                <a:gridCol w="3441735">
                  <a:extLst>
                    <a:ext uri="{9D8B030D-6E8A-4147-A177-3AD203B41FA5}">
                      <a16:colId xmlns:a16="http://schemas.microsoft.com/office/drawing/2014/main" val="613564454"/>
                    </a:ext>
                  </a:extLst>
                </a:gridCol>
                <a:gridCol w="640323">
                  <a:extLst>
                    <a:ext uri="{9D8B030D-6E8A-4147-A177-3AD203B41FA5}">
                      <a16:colId xmlns:a16="http://schemas.microsoft.com/office/drawing/2014/main" val="910048270"/>
                    </a:ext>
                  </a:extLst>
                </a:gridCol>
                <a:gridCol w="1400706">
                  <a:extLst>
                    <a:ext uri="{9D8B030D-6E8A-4147-A177-3AD203B41FA5}">
                      <a16:colId xmlns:a16="http://schemas.microsoft.com/office/drawing/2014/main" val="3304998791"/>
                    </a:ext>
                  </a:extLst>
                </a:gridCol>
                <a:gridCol w="1093885">
                  <a:extLst>
                    <a:ext uri="{9D8B030D-6E8A-4147-A177-3AD203B41FA5}">
                      <a16:colId xmlns:a16="http://schemas.microsoft.com/office/drawing/2014/main" val="2944199640"/>
                    </a:ext>
                  </a:extLst>
                </a:gridCol>
                <a:gridCol w="1093885">
                  <a:extLst>
                    <a:ext uri="{9D8B030D-6E8A-4147-A177-3AD203B41FA5}">
                      <a16:colId xmlns:a16="http://schemas.microsoft.com/office/drawing/2014/main" val="1416365512"/>
                    </a:ext>
                  </a:extLst>
                </a:gridCol>
                <a:gridCol w="1200606">
                  <a:extLst>
                    <a:ext uri="{9D8B030D-6E8A-4147-A177-3AD203B41FA5}">
                      <a16:colId xmlns:a16="http://schemas.microsoft.com/office/drawing/2014/main" val="3455615817"/>
                    </a:ext>
                  </a:extLst>
                </a:gridCol>
                <a:gridCol w="1213945">
                  <a:extLst>
                    <a:ext uri="{9D8B030D-6E8A-4147-A177-3AD203B41FA5}">
                      <a16:colId xmlns:a16="http://schemas.microsoft.com/office/drawing/2014/main" val="167613721"/>
                    </a:ext>
                  </a:extLst>
                </a:gridCol>
                <a:gridCol w="1213945">
                  <a:extLst>
                    <a:ext uri="{9D8B030D-6E8A-4147-A177-3AD203B41FA5}">
                      <a16:colId xmlns:a16="http://schemas.microsoft.com/office/drawing/2014/main" val="1481342378"/>
                    </a:ext>
                  </a:extLst>
                </a:gridCol>
              </a:tblGrid>
              <a:tr h="756078">
                <a:tc>
                  <a:txBody>
                    <a:bodyPr/>
                    <a:lstStyle/>
                    <a:p>
                      <a:pPr algn="ctr" fontAlgn="ctr"/>
                      <a:r>
                        <a:rPr lang="en-US" sz="1100" b="1" i="0" u="none" strike="noStrike" dirty="0">
                          <a:solidFill>
                            <a:srgbClr val="FFFFFF"/>
                          </a:solidFill>
                          <a:effectLst/>
                          <a:latin typeface="+mn-lt"/>
                        </a:rPr>
                        <a:t>Occupation</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472C4"/>
                    </a:solidFill>
                  </a:tcPr>
                </a:tc>
                <a:tc>
                  <a:txBody>
                    <a:bodyPr/>
                    <a:lstStyle/>
                    <a:p>
                      <a:pPr algn="ctr" fontAlgn="ctr"/>
                      <a:r>
                        <a:rPr lang="en-US" sz="1100" b="1" i="0" u="none" strike="noStrike" dirty="0">
                          <a:solidFill>
                            <a:srgbClr val="FFFFFF"/>
                          </a:solidFill>
                          <a:effectLst/>
                          <a:latin typeface="+mn-lt"/>
                        </a:rPr>
                        <a:t>SOC</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472C4"/>
                    </a:solidFill>
                  </a:tcPr>
                </a:tc>
                <a:tc>
                  <a:txBody>
                    <a:bodyPr/>
                    <a:lstStyle/>
                    <a:p>
                      <a:pPr algn="ctr" fontAlgn="ctr"/>
                      <a:r>
                        <a:rPr lang="en-US" sz="1100" b="1" i="0" u="none" strike="noStrike" dirty="0">
                          <a:solidFill>
                            <a:srgbClr val="FFFFFF"/>
                          </a:solidFill>
                          <a:effectLst/>
                          <a:latin typeface="+mn-lt"/>
                        </a:rPr>
                        <a:t>Entry Education</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472C4"/>
                    </a:solidFill>
                  </a:tcPr>
                </a:tc>
                <a:tc>
                  <a:txBody>
                    <a:bodyPr/>
                    <a:lstStyle/>
                    <a:p>
                      <a:pPr algn="ctr" fontAlgn="ctr"/>
                      <a:r>
                        <a:rPr lang="en-US" sz="1100" b="1" i="0" u="none" strike="noStrike" dirty="0">
                          <a:solidFill>
                            <a:srgbClr val="FFFFFF"/>
                          </a:solidFill>
                          <a:effectLst/>
                          <a:latin typeface="+mn-lt"/>
                        </a:rPr>
                        <a:t>Current SC Employment</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472C4"/>
                    </a:solidFill>
                  </a:tcPr>
                </a:tc>
                <a:tc>
                  <a:txBody>
                    <a:bodyPr/>
                    <a:lstStyle/>
                    <a:p>
                      <a:pPr algn="ctr" fontAlgn="ctr"/>
                      <a:r>
                        <a:rPr lang="en-US" sz="1100" b="1" i="0" u="none" strike="noStrike" dirty="0">
                          <a:solidFill>
                            <a:srgbClr val="FFFFFF"/>
                          </a:solidFill>
                          <a:effectLst/>
                          <a:latin typeface="+mn-lt"/>
                        </a:rPr>
                        <a:t>Median Wage (Hourly)</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472C4"/>
                    </a:solidFill>
                  </a:tcPr>
                </a:tc>
                <a:tc>
                  <a:txBody>
                    <a:bodyPr/>
                    <a:lstStyle/>
                    <a:p>
                      <a:pPr algn="ctr" fontAlgn="ctr"/>
                      <a:r>
                        <a:rPr lang="en-US" sz="1100" b="1" i="0" u="none" strike="noStrike" dirty="0">
                          <a:solidFill>
                            <a:srgbClr val="FFFFFF"/>
                          </a:solidFill>
                          <a:effectLst/>
                          <a:latin typeface="+mn-lt"/>
                        </a:rPr>
                        <a:t>Job Openings</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472C4"/>
                    </a:solidFill>
                  </a:tcPr>
                </a:tc>
                <a:tc>
                  <a:txBody>
                    <a:bodyPr/>
                    <a:lstStyle/>
                    <a:p>
                      <a:pPr algn="ctr" fontAlgn="ctr"/>
                      <a:r>
                        <a:rPr lang="en-US" sz="1100" b="1" i="0" u="none" strike="noStrike" dirty="0">
                          <a:solidFill>
                            <a:srgbClr val="FFFFFF"/>
                          </a:solidFill>
                          <a:effectLst/>
                          <a:latin typeface="+mn-lt"/>
                        </a:rPr>
                        <a:t>Program Completions</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472C4"/>
                    </a:solidFill>
                  </a:tcPr>
                </a:tc>
                <a:tc>
                  <a:txBody>
                    <a:bodyPr/>
                    <a:lstStyle/>
                    <a:p>
                      <a:pPr algn="ctr" fontAlgn="ctr"/>
                      <a:r>
                        <a:rPr lang="en-US" sz="1100" b="1" i="0" u="none" strike="noStrike" dirty="0">
                          <a:solidFill>
                            <a:srgbClr val="FFFFFF"/>
                          </a:solidFill>
                          <a:effectLst/>
                          <a:latin typeface="+mn-lt"/>
                        </a:rPr>
                        <a:t>Supply Gap</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472C4"/>
                    </a:solidFill>
                  </a:tcPr>
                </a:tc>
                <a:extLst>
                  <a:ext uri="{0D108BD9-81ED-4DB2-BD59-A6C34878D82A}">
                    <a16:rowId xmlns:a16="http://schemas.microsoft.com/office/drawing/2014/main" val="1782333539"/>
                  </a:ext>
                </a:extLst>
              </a:tr>
              <a:tr h="173046">
                <a:tc>
                  <a:txBody>
                    <a:bodyPr/>
                    <a:lstStyle/>
                    <a:p>
                      <a:pPr algn="l" fontAlgn="ctr"/>
                      <a:r>
                        <a:rPr lang="en-US" sz="1100" b="1" i="0" u="none" strike="noStrike">
                          <a:solidFill>
                            <a:srgbClr val="000000"/>
                          </a:solidFill>
                          <a:effectLst/>
                          <a:latin typeface="+mn-lt"/>
                        </a:rPr>
                        <a:t>Design and Development</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a:txBody>
                    <a:bodyPr/>
                    <a:lstStyle/>
                    <a:p>
                      <a:pPr algn="ctr" fontAlgn="ctr"/>
                      <a:r>
                        <a:rPr lang="en-US" sz="1100" b="0" i="0" u="none" strike="noStrike" dirty="0">
                          <a:solidFill>
                            <a:srgbClr val="000000"/>
                          </a:solidFill>
                          <a:effectLst/>
                          <a:latin typeface="+mn-lt"/>
                        </a:rPr>
                        <a:t> </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a:txBody>
                    <a:bodyPr/>
                    <a:lstStyle/>
                    <a:p>
                      <a:pPr algn="ctr" fontAlgn="ctr"/>
                      <a:r>
                        <a:rPr lang="en-US" sz="1100" b="0" i="0" u="none" strike="noStrike">
                          <a:solidFill>
                            <a:srgbClr val="000000"/>
                          </a:solidFill>
                          <a:effectLst/>
                          <a:latin typeface="+mn-lt"/>
                        </a:rPr>
                        <a:t> </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a:txBody>
                    <a:bodyPr/>
                    <a:lstStyle/>
                    <a:p>
                      <a:pPr algn="r" fontAlgn="ctr"/>
                      <a:r>
                        <a:rPr lang="en-US" sz="1100" b="0" i="0" u="none" strike="noStrike">
                          <a:solidFill>
                            <a:srgbClr val="000000"/>
                          </a:solidFill>
                          <a:effectLst/>
                          <a:latin typeface="+mn-lt"/>
                        </a:rPr>
                        <a:t> </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a:txBody>
                    <a:bodyPr/>
                    <a:lstStyle/>
                    <a:p>
                      <a:pPr algn="r" fontAlgn="ctr"/>
                      <a:r>
                        <a:rPr lang="en-US" sz="1100" b="0" i="0" u="none" strike="noStrike">
                          <a:solidFill>
                            <a:srgbClr val="000000"/>
                          </a:solidFill>
                          <a:effectLst/>
                          <a:latin typeface="+mn-lt"/>
                        </a:rPr>
                        <a:t> </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a:txBody>
                    <a:bodyPr/>
                    <a:lstStyle/>
                    <a:p>
                      <a:pPr algn="r" fontAlgn="ctr"/>
                      <a:r>
                        <a:rPr lang="en-US" sz="1100" b="0" i="0" u="none" strike="noStrike">
                          <a:solidFill>
                            <a:srgbClr val="000000"/>
                          </a:solidFill>
                          <a:effectLst/>
                          <a:latin typeface="+mn-lt"/>
                        </a:rPr>
                        <a:t> </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a:txBody>
                    <a:bodyPr/>
                    <a:lstStyle/>
                    <a:p>
                      <a:pPr algn="r" fontAlgn="ctr"/>
                      <a:r>
                        <a:rPr lang="en-US" sz="1100" b="0" i="0" u="none" strike="noStrike">
                          <a:solidFill>
                            <a:srgbClr val="000000"/>
                          </a:solidFill>
                          <a:effectLst/>
                          <a:latin typeface="+mn-lt"/>
                        </a:rPr>
                        <a:t> </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a:txBody>
                    <a:bodyPr/>
                    <a:lstStyle/>
                    <a:p>
                      <a:pPr algn="r" fontAlgn="ctr"/>
                      <a:r>
                        <a:rPr lang="en-US" sz="1100" b="0" i="0" u="none" strike="noStrike">
                          <a:solidFill>
                            <a:srgbClr val="000000"/>
                          </a:solidFill>
                          <a:effectLst/>
                          <a:latin typeface="+mn-lt"/>
                        </a:rPr>
                        <a:t> </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extLst>
                  <a:ext uri="{0D108BD9-81ED-4DB2-BD59-A6C34878D82A}">
                    <a16:rowId xmlns:a16="http://schemas.microsoft.com/office/drawing/2014/main" val="2946877038"/>
                  </a:ext>
                </a:extLst>
              </a:tr>
              <a:tr h="173046">
                <a:tc>
                  <a:txBody>
                    <a:bodyPr/>
                    <a:lstStyle/>
                    <a:p>
                      <a:pPr algn="l" fontAlgn="ctr"/>
                      <a:r>
                        <a:rPr lang="en-US" sz="1100" b="0" i="0" u="none" strike="noStrike">
                          <a:solidFill>
                            <a:srgbClr val="000000"/>
                          </a:solidFill>
                          <a:effectLst/>
                          <a:latin typeface="+mn-lt"/>
                        </a:rPr>
                        <a:t>Chemical Engineers</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sz="1100" b="0" i="0" u="none" strike="noStrike">
                          <a:solidFill>
                            <a:srgbClr val="000000"/>
                          </a:solidFill>
                          <a:effectLst/>
                          <a:latin typeface="+mn-lt"/>
                        </a:rPr>
                        <a:t>17-2041</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sz="1100" b="0" i="0" u="none" strike="noStrike">
                          <a:solidFill>
                            <a:srgbClr val="000000"/>
                          </a:solidFill>
                          <a:effectLst/>
                          <a:latin typeface="+mn-lt"/>
                        </a:rPr>
                        <a:t>Bachelor's Degree</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ctr"/>
                      <a:r>
                        <a:rPr lang="en-US" sz="1100" b="0" i="0" u="none" strike="noStrike">
                          <a:solidFill>
                            <a:srgbClr val="000000"/>
                          </a:solidFill>
                          <a:effectLst/>
                          <a:latin typeface="+mn-lt"/>
                        </a:rPr>
                        <a:t>394</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ctr"/>
                      <a:r>
                        <a:rPr lang="en-US" sz="1100" b="0" i="0" u="none" strike="noStrike">
                          <a:solidFill>
                            <a:srgbClr val="000000"/>
                          </a:solidFill>
                          <a:effectLst/>
                          <a:latin typeface="+mn-lt"/>
                        </a:rPr>
                        <a:t>$42.05</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ctr"/>
                      <a:r>
                        <a:rPr lang="en-US" sz="1100" b="0" i="0" u="none" strike="noStrike">
                          <a:solidFill>
                            <a:srgbClr val="000000"/>
                          </a:solidFill>
                          <a:effectLst/>
                          <a:latin typeface="+mn-lt"/>
                        </a:rPr>
                        <a:t>31</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ctr"/>
                      <a:r>
                        <a:rPr lang="en-US" sz="1100" b="0" i="0" u="none" strike="noStrike">
                          <a:solidFill>
                            <a:srgbClr val="000000"/>
                          </a:solidFill>
                          <a:effectLst/>
                          <a:latin typeface="+mn-lt"/>
                        </a:rPr>
                        <a:t>16</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ctr"/>
                      <a:r>
                        <a:rPr lang="en-US" sz="1100" b="0" i="0" u="none" strike="noStrike">
                          <a:solidFill>
                            <a:srgbClr val="000000"/>
                          </a:solidFill>
                          <a:effectLst/>
                          <a:latin typeface="+mn-lt"/>
                        </a:rPr>
                        <a:t>(15)</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2221803335"/>
                  </a:ext>
                </a:extLst>
              </a:tr>
              <a:tr h="173046">
                <a:tc>
                  <a:txBody>
                    <a:bodyPr/>
                    <a:lstStyle/>
                    <a:p>
                      <a:pPr algn="l" fontAlgn="ctr"/>
                      <a:r>
                        <a:rPr lang="en-US" sz="1100" b="0" i="0" u="none" strike="noStrike">
                          <a:solidFill>
                            <a:srgbClr val="000000"/>
                          </a:solidFill>
                          <a:effectLst/>
                          <a:latin typeface="+mn-lt"/>
                        </a:rPr>
                        <a:t>Computer Occupations, All Other</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sz="1100" b="0" i="0" u="none" strike="noStrike">
                          <a:solidFill>
                            <a:srgbClr val="000000"/>
                          </a:solidFill>
                          <a:effectLst/>
                          <a:latin typeface="+mn-lt"/>
                        </a:rPr>
                        <a:t>15-1299</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sz="1100" b="0" i="0" u="none" strike="noStrike" dirty="0">
                          <a:solidFill>
                            <a:srgbClr val="000000"/>
                          </a:solidFill>
                          <a:effectLst/>
                          <a:latin typeface="+mn-lt"/>
                        </a:rPr>
                        <a:t>Bachelor's Degree</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ctr"/>
                      <a:r>
                        <a:rPr lang="en-US" sz="1100" b="0" i="0" u="none" strike="noStrike">
                          <a:solidFill>
                            <a:srgbClr val="000000"/>
                          </a:solidFill>
                          <a:effectLst/>
                          <a:latin typeface="+mn-lt"/>
                        </a:rPr>
                        <a:t>2,708</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ctr"/>
                      <a:r>
                        <a:rPr lang="en-US" sz="1100" b="0" i="0" u="none" strike="noStrike">
                          <a:solidFill>
                            <a:srgbClr val="000000"/>
                          </a:solidFill>
                          <a:effectLst/>
                          <a:latin typeface="+mn-lt"/>
                        </a:rPr>
                        <a:t>$47.62</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ctr"/>
                      <a:r>
                        <a:rPr lang="en-US" sz="1100" b="0" i="0" u="none" strike="noStrike">
                          <a:solidFill>
                            <a:srgbClr val="000000"/>
                          </a:solidFill>
                          <a:effectLst/>
                          <a:latin typeface="+mn-lt"/>
                        </a:rPr>
                        <a:t>297</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ctr"/>
                      <a:r>
                        <a:rPr lang="en-US" sz="1100" b="0" i="0" u="none" strike="noStrike">
                          <a:solidFill>
                            <a:srgbClr val="000000"/>
                          </a:solidFill>
                          <a:effectLst/>
                          <a:latin typeface="+mn-lt"/>
                        </a:rPr>
                        <a:t>605</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ctr"/>
                      <a:r>
                        <a:rPr lang="en-US" sz="1100" b="0" i="0" u="none" strike="noStrike">
                          <a:solidFill>
                            <a:srgbClr val="000000"/>
                          </a:solidFill>
                          <a:effectLst/>
                          <a:latin typeface="+mn-lt"/>
                        </a:rPr>
                        <a:t>308 </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3895985770"/>
                  </a:ext>
                </a:extLst>
              </a:tr>
              <a:tr h="173046">
                <a:tc>
                  <a:txBody>
                    <a:bodyPr/>
                    <a:lstStyle/>
                    <a:p>
                      <a:pPr algn="l" fontAlgn="ctr"/>
                      <a:r>
                        <a:rPr lang="en-US" sz="1100" b="0" i="0" u="none" strike="noStrike">
                          <a:solidFill>
                            <a:srgbClr val="000000"/>
                          </a:solidFill>
                          <a:effectLst/>
                          <a:latin typeface="+mn-lt"/>
                        </a:rPr>
                        <a:t>Electrical Engineers</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sz="1100" b="0" i="0" u="none" strike="noStrike">
                          <a:solidFill>
                            <a:srgbClr val="000000"/>
                          </a:solidFill>
                          <a:effectLst/>
                          <a:latin typeface="+mn-lt"/>
                        </a:rPr>
                        <a:t>17-2071</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sz="1100" b="0" i="0" u="none" strike="noStrike">
                          <a:solidFill>
                            <a:srgbClr val="000000"/>
                          </a:solidFill>
                          <a:effectLst/>
                          <a:latin typeface="+mn-lt"/>
                        </a:rPr>
                        <a:t>Bachelor's Degree</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ctr"/>
                      <a:r>
                        <a:rPr lang="en-US" sz="1100" b="0" i="0" u="none" strike="noStrike">
                          <a:solidFill>
                            <a:srgbClr val="000000"/>
                          </a:solidFill>
                          <a:effectLst/>
                          <a:latin typeface="+mn-lt"/>
                        </a:rPr>
                        <a:t>2,116</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ctr"/>
                      <a:r>
                        <a:rPr lang="en-US" sz="1100" b="0" i="0" u="none" strike="noStrike">
                          <a:solidFill>
                            <a:srgbClr val="000000"/>
                          </a:solidFill>
                          <a:effectLst/>
                          <a:latin typeface="+mn-lt"/>
                        </a:rPr>
                        <a:t>$40.70</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ctr"/>
                      <a:r>
                        <a:rPr lang="en-US" sz="1100" b="0" i="0" u="none" strike="noStrike">
                          <a:solidFill>
                            <a:srgbClr val="000000"/>
                          </a:solidFill>
                          <a:effectLst/>
                          <a:latin typeface="+mn-lt"/>
                        </a:rPr>
                        <a:t>197</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ctr"/>
                      <a:r>
                        <a:rPr lang="en-US" sz="1100" b="0" i="0" u="none" strike="noStrike">
                          <a:solidFill>
                            <a:srgbClr val="000000"/>
                          </a:solidFill>
                          <a:effectLst/>
                          <a:latin typeface="+mn-lt"/>
                        </a:rPr>
                        <a:t>63</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ctr"/>
                      <a:r>
                        <a:rPr lang="en-US" sz="1100" b="0" i="0" u="none" strike="noStrike">
                          <a:solidFill>
                            <a:srgbClr val="000000"/>
                          </a:solidFill>
                          <a:effectLst/>
                          <a:latin typeface="+mn-lt"/>
                        </a:rPr>
                        <a:t>(134)</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562532620"/>
                  </a:ext>
                </a:extLst>
              </a:tr>
              <a:tr h="345635">
                <a:tc>
                  <a:txBody>
                    <a:bodyPr/>
                    <a:lstStyle/>
                    <a:p>
                      <a:pPr algn="l" fontAlgn="ctr"/>
                      <a:r>
                        <a:rPr lang="en-US" sz="1100" b="0" i="0" u="none" strike="noStrike">
                          <a:solidFill>
                            <a:srgbClr val="000000"/>
                          </a:solidFill>
                          <a:effectLst/>
                          <a:latin typeface="+mn-lt"/>
                        </a:rPr>
                        <a:t>Engineering Technologists and Technicians, Except Drafters, All Other</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sz="1100" b="0" i="0" u="none" strike="noStrike">
                          <a:solidFill>
                            <a:srgbClr val="000000"/>
                          </a:solidFill>
                          <a:effectLst/>
                          <a:latin typeface="+mn-lt"/>
                        </a:rPr>
                        <a:t>17-3029</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sz="1100" b="0" i="0" u="none" strike="noStrike">
                          <a:solidFill>
                            <a:srgbClr val="000000"/>
                          </a:solidFill>
                          <a:effectLst/>
                          <a:latin typeface="+mn-lt"/>
                        </a:rPr>
                        <a:t>Associate Degree</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ctr"/>
                      <a:r>
                        <a:rPr lang="en-US" sz="1100" b="0" i="0" u="none" strike="noStrike" dirty="0">
                          <a:solidFill>
                            <a:srgbClr val="000000"/>
                          </a:solidFill>
                          <a:effectLst/>
                          <a:latin typeface="+mn-lt"/>
                        </a:rPr>
                        <a:t>978</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ctr"/>
                      <a:r>
                        <a:rPr lang="en-US" sz="1100" b="0" i="0" u="none" strike="noStrike">
                          <a:solidFill>
                            <a:srgbClr val="000000"/>
                          </a:solidFill>
                          <a:effectLst/>
                          <a:latin typeface="+mn-lt"/>
                        </a:rPr>
                        <a:t>$34.52</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ctr"/>
                      <a:r>
                        <a:rPr lang="en-US" sz="1100" b="0" i="0" u="none" strike="noStrike">
                          <a:solidFill>
                            <a:srgbClr val="000000"/>
                          </a:solidFill>
                          <a:effectLst/>
                          <a:latin typeface="+mn-lt"/>
                        </a:rPr>
                        <a:t>109</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ctr"/>
                      <a:r>
                        <a:rPr lang="en-US" sz="1100" b="0" i="0" u="none" strike="noStrike">
                          <a:solidFill>
                            <a:srgbClr val="000000"/>
                          </a:solidFill>
                          <a:effectLst/>
                          <a:latin typeface="+mn-lt"/>
                        </a:rPr>
                        <a:t>24</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ctr"/>
                      <a:r>
                        <a:rPr lang="en-US" sz="1100" b="0" i="0" u="none" strike="noStrike">
                          <a:solidFill>
                            <a:srgbClr val="000000"/>
                          </a:solidFill>
                          <a:effectLst/>
                          <a:latin typeface="+mn-lt"/>
                        </a:rPr>
                        <a:t>(85)</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517762400"/>
                  </a:ext>
                </a:extLst>
              </a:tr>
              <a:tr h="173046">
                <a:tc>
                  <a:txBody>
                    <a:bodyPr/>
                    <a:lstStyle/>
                    <a:p>
                      <a:pPr algn="l" fontAlgn="ctr"/>
                      <a:r>
                        <a:rPr lang="en-US" sz="1100" b="0" i="0" u="none" strike="noStrike" dirty="0">
                          <a:solidFill>
                            <a:srgbClr val="FF0000"/>
                          </a:solidFill>
                          <a:effectLst/>
                          <a:latin typeface="+mn-lt"/>
                        </a:rPr>
                        <a:t>Industrial Engineers</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sz="1100" b="0" i="0" u="none" strike="noStrike" dirty="0">
                          <a:solidFill>
                            <a:srgbClr val="FF0000"/>
                          </a:solidFill>
                          <a:effectLst/>
                          <a:latin typeface="+mn-lt"/>
                        </a:rPr>
                        <a:t>17-2112</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sz="1100" b="0" i="0" u="none" strike="noStrike" dirty="0">
                          <a:solidFill>
                            <a:srgbClr val="FF0000"/>
                          </a:solidFill>
                          <a:effectLst/>
                          <a:latin typeface="+mn-lt"/>
                        </a:rPr>
                        <a:t>Bachelor's Degree</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ctr"/>
                      <a:r>
                        <a:rPr lang="en-US" sz="1100" b="0" i="0" u="none" strike="noStrike" dirty="0">
                          <a:solidFill>
                            <a:srgbClr val="FF0000"/>
                          </a:solidFill>
                          <a:effectLst/>
                          <a:latin typeface="+mn-lt"/>
                        </a:rPr>
                        <a:t>6,671</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ctr"/>
                      <a:r>
                        <a:rPr lang="en-US" sz="1100" b="0" i="0" u="none" strike="noStrike" dirty="0">
                          <a:solidFill>
                            <a:srgbClr val="FF0000"/>
                          </a:solidFill>
                          <a:effectLst/>
                          <a:latin typeface="+mn-lt"/>
                        </a:rPr>
                        <a:t>$41.72</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ctr"/>
                      <a:r>
                        <a:rPr lang="en-US" sz="1100" b="0" i="0" u="none" strike="noStrike" dirty="0">
                          <a:solidFill>
                            <a:srgbClr val="FF0000"/>
                          </a:solidFill>
                          <a:effectLst/>
                          <a:latin typeface="+mn-lt"/>
                        </a:rPr>
                        <a:t>622</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ctr"/>
                      <a:r>
                        <a:rPr lang="en-US" sz="1100" b="0" i="0" u="none" strike="noStrike" dirty="0">
                          <a:solidFill>
                            <a:srgbClr val="FF0000"/>
                          </a:solidFill>
                          <a:effectLst/>
                          <a:latin typeface="+mn-lt"/>
                        </a:rPr>
                        <a:t>149</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ctr"/>
                      <a:r>
                        <a:rPr lang="en-US" sz="1100" b="0" i="0" u="none" strike="noStrike" dirty="0">
                          <a:solidFill>
                            <a:srgbClr val="FF0000"/>
                          </a:solidFill>
                          <a:effectLst/>
                          <a:latin typeface="+mn-lt"/>
                        </a:rPr>
                        <a:t>(473)</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3721384817"/>
                  </a:ext>
                </a:extLst>
              </a:tr>
              <a:tr h="173046">
                <a:tc>
                  <a:txBody>
                    <a:bodyPr/>
                    <a:lstStyle/>
                    <a:p>
                      <a:pPr algn="l" fontAlgn="ctr"/>
                      <a:r>
                        <a:rPr lang="en-US" sz="1100" b="0" i="0" u="none" strike="noStrike">
                          <a:solidFill>
                            <a:srgbClr val="000000"/>
                          </a:solidFill>
                          <a:effectLst/>
                          <a:latin typeface="+mn-lt"/>
                        </a:rPr>
                        <a:t>Materials Engineers</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sz="1100" b="0" i="0" u="none" strike="noStrike">
                          <a:solidFill>
                            <a:srgbClr val="000000"/>
                          </a:solidFill>
                          <a:effectLst/>
                          <a:latin typeface="+mn-lt"/>
                        </a:rPr>
                        <a:t>17-2131</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sz="1100" b="0" i="0" u="none" strike="noStrike" dirty="0">
                          <a:solidFill>
                            <a:srgbClr val="000000"/>
                          </a:solidFill>
                          <a:effectLst/>
                          <a:latin typeface="+mn-lt"/>
                        </a:rPr>
                        <a:t>Bachelor's Degree</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ctr"/>
                      <a:r>
                        <a:rPr lang="en-US" sz="1100" b="0" i="0" u="none" strike="noStrike" dirty="0">
                          <a:solidFill>
                            <a:srgbClr val="000000"/>
                          </a:solidFill>
                          <a:effectLst/>
                          <a:latin typeface="+mn-lt"/>
                        </a:rPr>
                        <a:t>677</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ctr"/>
                      <a:r>
                        <a:rPr lang="en-US" sz="1100" b="0" i="0" u="none" strike="noStrike" dirty="0">
                          <a:solidFill>
                            <a:srgbClr val="000000"/>
                          </a:solidFill>
                          <a:effectLst/>
                          <a:latin typeface="+mn-lt"/>
                        </a:rPr>
                        <a:t>$38.09</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ctr"/>
                      <a:r>
                        <a:rPr lang="en-US" sz="1100" b="0" i="0" u="none" strike="noStrike" dirty="0">
                          <a:solidFill>
                            <a:srgbClr val="000000"/>
                          </a:solidFill>
                          <a:effectLst/>
                          <a:latin typeface="+mn-lt"/>
                        </a:rPr>
                        <a:t>53</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ctr"/>
                      <a:r>
                        <a:rPr lang="en-US" sz="1100" b="0" i="0" u="none" strike="noStrike">
                          <a:solidFill>
                            <a:srgbClr val="000000"/>
                          </a:solidFill>
                          <a:effectLst/>
                          <a:latin typeface="+mn-lt"/>
                        </a:rPr>
                        <a:t>3</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ctr"/>
                      <a:r>
                        <a:rPr lang="en-US" sz="1100" b="0" i="0" u="none" strike="noStrike" dirty="0">
                          <a:solidFill>
                            <a:srgbClr val="000000"/>
                          </a:solidFill>
                          <a:effectLst/>
                          <a:latin typeface="+mn-lt"/>
                        </a:rPr>
                        <a:t>(50)</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2923976845"/>
                  </a:ext>
                </a:extLst>
              </a:tr>
              <a:tr h="173046">
                <a:tc>
                  <a:txBody>
                    <a:bodyPr/>
                    <a:lstStyle/>
                    <a:p>
                      <a:pPr algn="l" fontAlgn="ctr"/>
                      <a:r>
                        <a:rPr lang="en-US" sz="1100" b="0" i="0" u="none" strike="noStrike">
                          <a:solidFill>
                            <a:srgbClr val="000000"/>
                          </a:solidFill>
                          <a:effectLst/>
                          <a:latin typeface="+mn-lt"/>
                        </a:rPr>
                        <a:t>Mechanical Drafters</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sz="1100" b="0" i="0" u="none" strike="noStrike">
                          <a:solidFill>
                            <a:srgbClr val="000000"/>
                          </a:solidFill>
                          <a:effectLst/>
                          <a:latin typeface="+mn-lt"/>
                        </a:rPr>
                        <a:t>17-3013</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sz="1100" b="0" i="0" u="none" strike="noStrike">
                          <a:solidFill>
                            <a:srgbClr val="000000"/>
                          </a:solidFill>
                          <a:effectLst/>
                          <a:latin typeface="+mn-lt"/>
                        </a:rPr>
                        <a:t>Associate Degree</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ctr"/>
                      <a:r>
                        <a:rPr lang="en-US" sz="1100" b="0" i="0" u="none" strike="noStrike">
                          <a:solidFill>
                            <a:srgbClr val="000000"/>
                          </a:solidFill>
                          <a:effectLst/>
                          <a:latin typeface="+mn-lt"/>
                        </a:rPr>
                        <a:t>644</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ctr"/>
                      <a:r>
                        <a:rPr lang="en-US" sz="1100" b="0" i="0" u="none" strike="noStrike">
                          <a:solidFill>
                            <a:srgbClr val="000000"/>
                          </a:solidFill>
                          <a:effectLst/>
                          <a:latin typeface="+mn-lt"/>
                        </a:rPr>
                        <a:t>$28.06</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ctr"/>
                      <a:r>
                        <a:rPr lang="en-US" sz="1100" b="0" i="0" u="none" strike="noStrike">
                          <a:solidFill>
                            <a:srgbClr val="000000"/>
                          </a:solidFill>
                          <a:effectLst/>
                          <a:latin typeface="+mn-lt"/>
                        </a:rPr>
                        <a:t>72</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ctr"/>
                      <a:r>
                        <a:rPr lang="en-US" sz="1100" b="0" i="0" u="none" strike="noStrike">
                          <a:solidFill>
                            <a:srgbClr val="000000"/>
                          </a:solidFill>
                          <a:effectLst/>
                          <a:latin typeface="+mn-lt"/>
                        </a:rPr>
                        <a:t>85</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ctr"/>
                      <a:r>
                        <a:rPr lang="en-US" sz="1100" b="0" i="0" u="none" strike="noStrike">
                          <a:solidFill>
                            <a:srgbClr val="000000"/>
                          </a:solidFill>
                          <a:effectLst/>
                          <a:latin typeface="+mn-lt"/>
                        </a:rPr>
                        <a:t>13 </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2468228603"/>
                  </a:ext>
                </a:extLst>
              </a:tr>
              <a:tr h="173046">
                <a:tc>
                  <a:txBody>
                    <a:bodyPr/>
                    <a:lstStyle/>
                    <a:p>
                      <a:pPr algn="l" fontAlgn="ctr"/>
                      <a:r>
                        <a:rPr lang="en-US" sz="1100" b="0" i="0" u="none" strike="noStrike">
                          <a:solidFill>
                            <a:srgbClr val="000000"/>
                          </a:solidFill>
                          <a:effectLst/>
                          <a:latin typeface="+mn-lt"/>
                        </a:rPr>
                        <a:t>Mechanical Engineers</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sz="1100" b="0" i="0" u="none" strike="noStrike">
                          <a:solidFill>
                            <a:srgbClr val="000000"/>
                          </a:solidFill>
                          <a:effectLst/>
                          <a:latin typeface="+mn-lt"/>
                        </a:rPr>
                        <a:t>17-2141</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sz="1100" b="0" i="0" u="none" strike="noStrike">
                          <a:solidFill>
                            <a:srgbClr val="000000"/>
                          </a:solidFill>
                          <a:effectLst/>
                          <a:latin typeface="+mn-lt"/>
                        </a:rPr>
                        <a:t>Bachelor's Degree</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ctr"/>
                      <a:r>
                        <a:rPr lang="en-US" sz="1100" b="0" i="0" u="none" strike="noStrike">
                          <a:solidFill>
                            <a:srgbClr val="000000"/>
                          </a:solidFill>
                          <a:effectLst/>
                          <a:latin typeface="+mn-lt"/>
                        </a:rPr>
                        <a:t>5,491</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ctr"/>
                      <a:r>
                        <a:rPr lang="en-US" sz="1100" b="0" i="0" u="none" strike="noStrike" dirty="0">
                          <a:solidFill>
                            <a:srgbClr val="000000"/>
                          </a:solidFill>
                          <a:effectLst/>
                          <a:latin typeface="+mn-lt"/>
                        </a:rPr>
                        <a:t>$39.66</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ctr"/>
                      <a:r>
                        <a:rPr lang="en-US" sz="1100" b="0" i="0" u="none" strike="noStrike">
                          <a:solidFill>
                            <a:srgbClr val="000000"/>
                          </a:solidFill>
                          <a:effectLst/>
                          <a:latin typeface="+mn-lt"/>
                        </a:rPr>
                        <a:t>448</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ctr"/>
                      <a:r>
                        <a:rPr lang="en-US" sz="1100" b="0" i="0" u="none" strike="noStrike">
                          <a:solidFill>
                            <a:srgbClr val="000000"/>
                          </a:solidFill>
                          <a:effectLst/>
                          <a:latin typeface="+mn-lt"/>
                        </a:rPr>
                        <a:t>257</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ctr"/>
                      <a:r>
                        <a:rPr lang="en-US" sz="1100" b="0" i="0" u="none" strike="noStrike">
                          <a:solidFill>
                            <a:srgbClr val="000000"/>
                          </a:solidFill>
                          <a:effectLst/>
                          <a:latin typeface="+mn-lt"/>
                        </a:rPr>
                        <a:t>(191)</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1609614096"/>
                  </a:ext>
                </a:extLst>
              </a:tr>
              <a:tr h="173046">
                <a:tc>
                  <a:txBody>
                    <a:bodyPr/>
                    <a:lstStyle/>
                    <a:p>
                      <a:pPr algn="l" fontAlgn="ctr"/>
                      <a:r>
                        <a:rPr lang="en-US" sz="1100" b="0" i="0" u="none" strike="noStrike" dirty="0">
                          <a:solidFill>
                            <a:srgbClr val="FF0000"/>
                          </a:solidFill>
                          <a:effectLst/>
                          <a:latin typeface="+mn-lt"/>
                        </a:rPr>
                        <a:t>Software Developers</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sz="1100" b="0" i="0" u="none" strike="noStrike" dirty="0">
                          <a:solidFill>
                            <a:srgbClr val="FF0000"/>
                          </a:solidFill>
                          <a:effectLst/>
                          <a:latin typeface="+mn-lt"/>
                        </a:rPr>
                        <a:t>15-1252</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sz="1100" b="0" i="0" u="none" strike="noStrike">
                          <a:solidFill>
                            <a:srgbClr val="FF0000"/>
                          </a:solidFill>
                          <a:effectLst/>
                          <a:latin typeface="+mn-lt"/>
                        </a:rPr>
                        <a:t>Bachelor's Degree</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ctr"/>
                      <a:r>
                        <a:rPr lang="en-US" sz="1100" b="0" i="0" u="none" strike="noStrike">
                          <a:solidFill>
                            <a:srgbClr val="FF0000"/>
                          </a:solidFill>
                          <a:effectLst/>
                          <a:latin typeface="+mn-lt"/>
                        </a:rPr>
                        <a:t>8,420</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ctr"/>
                      <a:r>
                        <a:rPr lang="en-US" sz="1100" b="0" i="0" u="none" strike="noStrike">
                          <a:solidFill>
                            <a:srgbClr val="FF0000"/>
                          </a:solidFill>
                          <a:effectLst/>
                          <a:latin typeface="+mn-lt"/>
                        </a:rPr>
                        <a:t>$47.05</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ctr"/>
                      <a:r>
                        <a:rPr lang="en-US" sz="1100" b="0" i="0" u="none" strike="noStrike" dirty="0">
                          <a:solidFill>
                            <a:srgbClr val="FF0000"/>
                          </a:solidFill>
                          <a:effectLst/>
                          <a:latin typeface="+mn-lt"/>
                        </a:rPr>
                        <a:t>1,147</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ctr"/>
                      <a:r>
                        <a:rPr lang="en-US" sz="1100" b="0" i="0" u="none" strike="noStrike" dirty="0">
                          <a:solidFill>
                            <a:srgbClr val="FF0000"/>
                          </a:solidFill>
                          <a:effectLst/>
                          <a:latin typeface="+mn-lt"/>
                        </a:rPr>
                        <a:t>308</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ctr"/>
                      <a:r>
                        <a:rPr lang="en-US" sz="1100" b="0" i="0" u="none" strike="noStrike" dirty="0">
                          <a:solidFill>
                            <a:srgbClr val="FF0000"/>
                          </a:solidFill>
                          <a:effectLst/>
                          <a:latin typeface="+mn-lt"/>
                        </a:rPr>
                        <a:t>(839)</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1983169480"/>
                  </a:ext>
                </a:extLst>
              </a:tr>
              <a:tr h="173046">
                <a:tc>
                  <a:txBody>
                    <a:bodyPr/>
                    <a:lstStyle/>
                    <a:p>
                      <a:pPr algn="l" fontAlgn="ctr"/>
                      <a:r>
                        <a:rPr lang="en-US" sz="1100" b="1" i="0" u="none" strike="noStrike">
                          <a:solidFill>
                            <a:srgbClr val="000000"/>
                          </a:solidFill>
                          <a:effectLst/>
                          <a:latin typeface="+mn-lt"/>
                        </a:rPr>
                        <a:t>Electric Vehicle Maintenance</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a:txBody>
                    <a:bodyPr/>
                    <a:lstStyle/>
                    <a:p>
                      <a:pPr algn="ctr" fontAlgn="ctr"/>
                      <a:r>
                        <a:rPr lang="en-US" sz="1100" b="0" i="0" u="none" strike="noStrike" dirty="0">
                          <a:solidFill>
                            <a:srgbClr val="000000"/>
                          </a:solidFill>
                          <a:effectLst/>
                          <a:latin typeface="+mn-lt"/>
                        </a:rPr>
                        <a:t> </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a:txBody>
                    <a:bodyPr/>
                    <a:lstStyle/>
                    <a:p>
                      <a:pPr algn="ctr" fontAlgn="ctr"/>
                      <a:r>
                        <a:rPr lang="en-US" sz="1100" b="0" i="0" u="none" strike="noStrike" dirty="0">
                          <a:solidFill>
                            <a:srgbClr val="000000"/>
                          </a:solidFill>
                          <a:effectLst/>
                          <a:latin typeface="+mn-lt"/>
                        </a:rPr>
                        <a:t> </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a:txBody>
                    <a:bodyPr/>
                    <a:lstStyle/>
                    <a:p>
                      <a:pPr algn="r" fontAlgn="ctr"/>
                      <a:r>
                        <a:rPr lang="en-US" sz="1100" b="0" i="0" u="none" strike="noStrike">
                          <a:solidFill>
                            <a:srgbClr val="000000"/>
                          </a:solidFill>
                          <a:effectLst/>
                          <a:latin typeface="+mn-lt"/>
                        </a:rPr>
                        <a:t> </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a:txBody>
                    <a:bodyPr/>
                    <a:lstStyle/>
                    <a:p>
                      <a:pPr algn="r" fontAlgn="ctr"/>
                      <a:r>
                        <a:rPr lang="en-US" sz="1100" b="0" i="0" u="none" strike="noStrike">
                          <a:solidFill>
                            <a:srgbClr val="000000"/>
                          </a:solidFill>
                          <a:effectLst/>
                          <a:latin typeface="+mn-lt"/>
                        </a:rPr>
                        <a:t> </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a:txBody>
                    <a:bodyPr/>
                    <a:lstStyle/>
                    <a:p>
                      <a:pPr algn="r" fontAlgn="ctr"/>
                      <a:r>
                        <a:rPr lang="en-US" sz="1100" b="0" i="0" u="none" strike="noStrike" dirty="0">
                          <a:solidFill>
                            <a:srgbClr val="000000"/>
                          </a:solidFill>
                          <a:effectLst/>
                          <a:latin typeface="+mn-lt"/>
                        </a:rPr>
                        <a:t> </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a:txBody>
                    <a:bodyPr/>
                    <a:lstStyle/>
                    <a:p>
                      <a:pPr algn="r" fontAlgn="ctr"/>
                      <a:r>
                        <a:rPr lang="en-US" sz="1100" b="0" i="0" u="none" strike="noStrike">
                          <a:solidFill>
                            <a:srgbClr val="000000"/>
                          </a:solidFill>
                          <a:effectLst/>
                          <a:latin typeface="+mn-lt"/>
                        </a:rPr>
                        <a:t> </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a:txBody>
                    <a:bodyPr/>
                    <a:lstStyle/>
                    <a:p>
                      <a:pPr algn="r" fontAlgn="ctr"/>
                      <a:r>
                        <a:rPr lang="en-US" sz="1100" b="0" i="0" u="none" strike="noStrike">
                          <a:solidFill>
                            <a:srgbClr val="000000"/>
                          </a:solidFill>
                          <a:effectLst/>
                          <a:latin typeface="+mn-lt"/>
                        </a:rPr>
                        <a:t> </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extLst>
                  <a:ext uri="{0D108BD9-81ED-4DB2-BD59-A6C34878D82A}">
                    <a16:rowId xmlns:a16="http://schemas.microsoft.com/office/drawing/2014/main" val="3452840212"/>
                  </a:ext>
                </a:extLst>
              </a:tr>
              <a:tr h="173046">
                <a:tc>
                  <a:txBody>
                    <a:bodyPr/>
                    <a:lstStyle/>
                    <a:p>
                      <a:pPr algn="l" fontAlgn="ctr"/>
                      <a:r>
                        <a:rPr lang="en-US" sz="1100" b="0" i="0" u="none" strike="noStrike" dirty="0">
                          <a:solidFill>
                            <a:srgbClr val="FF0000"/>
                          </a:solidFill>
                          <a:effectLst/>
                          <a:latin typeface="+mn-lt"/>
                        </a:rPr>
                        <a:t>Automotive Service Technicians and Mechanics</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sz="1100" b="0" i="0" u="none" strike="noStrike">
                          <a:solidFill>
                            <a:srgbClr val="FF0000"/>
                          </a:solidFill>
                          <a:effectLst/>
                          <a:latin typeface="+mn-lt"/>
                        </a:rPr>
                        <a:t>49-3023</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sz="1100" b="0" i="0" u="none" strike="noStrike" dirty="0" err="1">
                          <a:solidFill>
                            <a:srgbClr val="FF0000"/>
                          </a:solidFill>
                          <a:effectLst/>
                          <a:latin typeface="+mn-lt"/>
                        </a:rPr>
                        <a:t>Postsec</a:t>
                      </a:r>
                      <a:r>
                        <a:rPr lang="en-US" sz="1100" b="0" i="0" u="none" strike="noStrike" dirty="0">
                          <a:solidFill>
                            <a:srgbClr val="FF0000"/>
                          </a:solidFill>
                          <a:effectLst/>
                          <a:latin typeface="+mn-lt"/>
                        </a:rPr>
                        <a:t>. Non-Degree</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ctr"/>
                      <a:r>
                        <a:rPr lang="en-US" sz="1100" b="0" i="0" u="none" strike="noStrike" dirty="0">
                          <a:solidFill>
                            <a:srgbClr val="FF0000"/>
                          </a:solidFill>
                          <a:effectLst/>
                          <a:latin typeface="+mn-lt"/>
                        </a:rPr>
                        <a:t>10,333</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ctr"/>
                      <a:r>
                        <a:rPr lang="en-US" sz="1100" b="0" i="0" u="none" strike="noStrike" dirty="0">
                          <a:solidFill>
                            <a:srgbClr val="FF0000"/>
                          </a:solidFill>
                          <a:effectLst/>
                          <a:latin typeface="+mn-lt"/>
                        </a:rPr>
                        <a:t>$17.69</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ctr"/>
                      <a:r>
                        <a:rPr lang="en-US" sz="1100" b="0" i="0" u="none" strike="noStrike" dirty="0">
                          <a:solidFill>
                            <a:srgbClr val="FF0000"/>
                          </a:solidFill>
                          <a:effectLst/>
                          <a:latin typeface="+mn-lt"/>
                        </a:rPr>
                        <a:t>1,115</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ctr"/>
                      <a:r>
                        <a:rPr lang="en-US" sz="1100" b="0" i="0" u="none" strike="noStrike" dirty="0">
                          <a:solidFill>
                            <a:srgbClr val="FF0000"/>
                          </a:solidFill>
                          <a:effectLst/>
                          <a:latin typeface="+mn-lt"/>
                        </a:rPr>
                        <a:t>298</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ctr"/>
                      <a:r>
                        <a:rPr lang="en-US" sz="1100" b="0" i="0" u="none" strike="noStrike" dirty="0">
                          <a:solidFill>
                            <a:srgbClr val="FF0000"/>
                          </a:solidFill>
                          <a:effectLst/>
                          <a:latin typeface="+mn-lt"/>
                        </a:rPr>
                        <a:t>(817)</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67574535"/>
                  </a:ext>
                </a:extLst>
              </a:tr>
              <a:tr h="173046">
                <a:tc>
                  <a:txBody>
                    <a:bodyPr/>
                    <a:lstStyle/>
                    <a:p>
                      <a:pPr algn="l" fontAlgn="ctr"/>
                      <a:r>
                        <a:rPr lang="en-US" sz="1100" b="1" i="0" u="none" strike="noStrike" dirty="0">
                          <a:solidFill>
                            <a:srgbClr val="000000"/>
                          </a:solidFill>
                          <a:effectLst/>
                          <a:latin typeface="+mn-lt"/>
                        </a:rPr>
                        <a:t>Infrastructure Development</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a:txBody>
                    <a:bodyPr/>
                    <a:lstStyle/>
                    <a:p>
                      <a:pPr algn="ctr" fontAlgn="ctr"/>
                      <a:r>
                        <a:rPr lang="en-US" sz="1100" b="0" i="0" u="none" strike="noStrike" dirty="0">
                          <a:solidFill>
                            <a:srgbClr val="000000"/>
                          </a:solidFill>
                          <a:effectLst/>
                          <a:latin typeface="+mn-lt"/>
                        </a:rPr>
                        <a:t> </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a:txBody>
                    <a:bodyPr/>
                    <a:lstStyle/>
                    <a:p>
                      <a:pPr algn="ctr" fontAlgn="ctr"/>
                      <a:r>
                        <a:rPr lang="en-US" sz="1100" b="0" i="0" u="none" strike="noStrike" dirty="0">
                          <a:solidFill>
                            <a:srgbClr val="000000"/>
                          </a:solidFill>
                          <a:effectLst/>
                          <a:latin typeface="+mn-lt"/>
                        </a:rPr>
                        <a:t> </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a:txBody>
                    <a:bodyPr/>
                    <a:lstStyle/>
                    <a:p>
                      <a:pPr algn="r" fontAlgn="ctr"/>
                      <a:r>
                        <a:rPr lang="en-US" sz="1100" b="0" i="0" u="none" strike="noStrike">
                          <a:solidFill>
                            <a:srgbClr val="000000"/>
                          </a:solidFill>
                          <a:effectLst/>
                          <a:latin typeface="+mn-lt"/>
                        </a:rPr>
                        <a:t> </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a:txBody>
                    <a:bodyPr/>
                    <a:lstStyle/>
                    <a:p>
                      <a:pPr algn="r" fontAlgn="ctr"/>
                      <a:r>
                        <a:rPr lang="en-US" sz="1100" b="0" i="0" u="none" strike="noStrike" dirty="0">
                          <a:solidFill>
                            <a:srgbClr val="000000"/>
                          </a:solidFill>
                          <a:effectLst/>
                          <a:latin typeface="+mn-lt"/>
                        </a:rPr>
                        <a:t> </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a:txBody>
                    <a:bodyPr/>
                    <a:lstStyle/>
                    <a:p>
                      <a:pPr algn="r" fontAlgn="ctr"/>
                      <a:r>
                        <a:rPr lang="en-US" sz="1100" b="0" i="0" u="none" strike="noStrike" dirty="0">
                          <a:solidFill>
                            <a:srgbClr val="000000"/>
                          </a:solidFill>
                          <a:effectLst/>
                          <a:latin typeface="+mn-lt"/>
                        </a:rPr>
                        <a:t> </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a:txBody>
                    <a:bodyPr/>
                    <a:lstStyle/>
                    <a:p>
                      <a:pPr algn="r" fontAlgn="ctr"/>
                      <a:r>
                        <a:rPr lang="en-US" sz="1100" b="0" i="0" u="none" strike="noStrike">
                          <a:solidFill>
                            <a:srgbClr val="000000"/>
                          </a:solidFill>
                          <a:effectLst/>
                          <a:latin typeface="+mn-lt"/>
                        </a:rPr>
                        <a:t> </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a:txBody>
                    <a:bodyPr/>
                    <a:lstStyle/>
                    <a:p>
                      <a:pPr algn="r" fontAlgn="ctr"/>
                      <a:r>
                        <a:rPr lang="en-US" sz="1100" b="0" i="0" u="none" strike="noStrike">
                          <a:solidFill>
                            <a:srgbClr val="000000"/>
                          </a:solidFill>
                          <a:effectLst/>
                          <a:latin typeface="+mn-lt"/>
                        </a:rPr>
                        <a:t> </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extLst>
                  <a:ext uri="{0D108BD9-81ED-4DB2-BD59-A6C34878D82A}">
                    <a16:rowId xmlns:a16="http://schemas.microsoft.com/office/drawing/2014/main" val="3015937637"/>
                  </a:ext>
                </a:extLst>
              </a:tr>
              <a:tr h="173046">
                <a:tc>
                  <a:txBody>
                    <a:bodyPr/>
                    <a:lstStyle/>
                    <a:p>
                      <a:pPr algn="l" fontAlgn="ctr"/>
                      <a:r>
                        <a:rPr lang="en-US" sz="1100" b="0" i="0" u="none" strike="noStrike">
                          <a:solidFill>
                            <a:srgbClr val="000000"/>
                          </a:solidFill>
                          <a:effectLst/>
                          <a:latin typeface="+mn-lt"/>
                        </a:rPr>
                        <a:t>Urban and Regional Planners</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sz="1100" b="0" i="0" u="none" strike="noStrike">
                          <a:solidFill>
                            <a:srgbClr val="000000"/>
                          </a:solidFill>
                          <a:effectLst/>
                          <a:latin typeface="+mn-lt"/>
                        </a:rPr>
                        <a:t>19-3051</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sz="1100" b="0" i="0" u="none" strike="noStrike">
                          <a:solidFill>
                            <a:srgbClr val="000000"/>
                          </a:solidFill>
                          <a:effectLst/>
                          <a:latin typeface="+mn-lt"/>
                        </a:rPr>
                        <a:t>Master's Degree</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ctr"/>
                      <a:r>
                        <a:rPr lang="en-US" sz="1100" b="0" i="0" u="none" strike="noStrike">
                          <a:solidFill>
                            <a:srgbClr val="000000"/>
                          </a:solidFill>
                          <a:effectLst/>
                          <a:latin typeface="+mn-lt"/>
                        </a:rPr>
                        <a:t>394</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ctr"/>
                      <a:r>
                        <a:rPr lang="en-US" sz="1100" b="0" i="0" u="none" strike="noStrike">
                          <a:solidFill>
                            <a:srgbClr val="000000"/>
                          </a:solidFill>
                          <a:effectLst/>
                          <a:latin typeface="+mn-lt"/>
                        </a:rPr>
                        <a:t>$28.47</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ctr"/>
                      <a:r>
                        <a:rPr lang="en-US" sz="1100" b="0" i="0" u="none" strike="noStrike">
                          <a:solidFill>
                            <a:srgbClr val="000000"/>
                          </a:solidFill>
                          <a:effectLst/>
                          <a:latin typeface="+mn-lt"/>
                        </a:rPr>
                        <a:t>39</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ctr"/>
                      <a:r>
                        <a:rPr lang="en-US" sz="1100" b="0" i="0" u="none" strike="noStrike">
                          <a:solidFill>
                            <a:srgbClr val="000000"/>
                          </a:solidFill>
                          <a:effectLst/>
                          <a:latin typeface="+mn-lt"/>
                        </a:rPr>
                        <a:t>6</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ctr"/>
                      <a:r>
                        <a:rPr lang="en-US" sz="1100" b="0" i="0" u="none" strike="noStrike">
                          <a:solidFill>
                            <a:srgbClr val="000000"/>
                          </a:solidFill>
                          <a:effectLst/>
                          <a:latin typeface="+mn-lt"/>
                        </a:rPr>
                        <a:t>(33)</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1609664144"/>
                  </a:ext>
                </a:extLst>
              </a:tr>
              <a:tr h="173046">
                <a:tc>
                  <a:txBody>
                    <a:bodyPr/>
                    <a:lstStyle/>
                    <a:p>
                      <a:pPr algn="l" fontAlgn="ctr"/>
                      <a:r>
                        <a:rPr lang="en-US" sz="1100" b="1" i="0" u="none" strike="noStrike">
                          <a:solidFill>
                            <a:srgbClr val="000000"/>
                          </a:solidFill>
                          <a:effectLst/>
                          <a:latin typeface="+mn-lt"/>
                        </a:rPr>
                        <a:t>Manufacturing</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a:txBody>
                    <a:bodyPr/>
                    <a:lstStyle/>
                    <a:p>
                      <a:pPr algn="ctr" fontAlgn="ctr"/>
                      <a:r>
                        <a:rPr lang="en-US" sz="1100" b="0" i="0" u="none" strike="noStrike">
                          <a:solidFill>
                            <a:srgbClr val="000000"/>
                          </a:solidFill>
                          <a:effectLst/>
                          <a:latin typeface="+mn-lt"/>
                        </a:rPr>
                        <a:t> </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a:txBody>
                    <a:bodyPr/>
                    <a:lstStyle/>
                    <a:p>
                      <a:pPr algn="ctr" fontAlgn="ctr"/>
                      <a:r>
                        <a:rPr lang="en-US" sz="1100" b="0" i="0" u="none" strike="noStrike">
                          <a:solidFill>
                            <a:srgbClr val="000000"/>
                          </a:solidFill>
                          <a:effectLst/>
                          <a:latin typeface="+mn-lt"/>
                        </a:rPr>
                        <a:t> </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a:txBody>
                    <a:bodyPr/>
                    <a:lstStyle/>
                    <a:p>
                      <a:pPr algn="r" fontAlgn="ctr"/>
                      <a:r>
                        <a:rPr lang="en-US" sz="1100" b="0" i="0" u="none" strike="noStrike">
                          <a:solidFill>
                            <a:srgbClr val="000000"/>
                          </a:solidFill>
                          <a:effectLst/>
                          <a:latin typeface="+mn-lt"/>
                        </a:rPr>
                        <a:t> </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a:txBody>
                    <a:bodyPr/>
                    <a:lstStyle/>
                    <a:p>
                      <a:pPr algn="r" fontAlgn="ctr"/>
                      <a:r>
                        <a:rPr lang="en-US" sz="1100" b="0" i="0" u="none" strike="noStrike">
                          <a:solidFill>
                            <a:srgbClr val="000000"/>
                          </a:solidFill>
                          <a:effectLst/>
                          <a:latin typeface="+mn-lt"/>
                        </a:rPr>
                        <a:t> </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a:txBody>
                    <a:bodyPr/>
                    <a:lstStyle/>
                    <a:p>
                      <a:pPr algn="r" fontAlgn="ctr"/>
                      <a:r>
                        <a:rPr lang="en-US" sz="1100" b="0" i="0" u="none" strike="noStrike">
                          <a:solidFill>
                            <a:srgbClr val="000000"/>
                          </a:solidFill>
                          <a:effectLst/>
                          <a:latin typeface="+mn-lt"/>
                        </a:rPr>
                        <a:t> </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a:txBody>
                    <a:bodyPr/>
                    <a:lstStyle/>
                    <a:p>
                      <a:pPr algn="r" fontAlgn="ctr"/>
                      <a:r>
                        <a:rPr lang="en-US" sz="1100" b="0" i="0" u="none" strike="noStrike" dirty="0">
                          <a:solidFill>
                            <a:srgbClr val="000000"/>
                          </a:solidFill>
                          <a:effectLst/>
                          <a:latin typeface="+mn-lt"/>
                        </a:rPr>
                        <a:t> </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a:txBody>
                    <a:bodyPr/>
                    <a:lstStyle/>
                    <a:p>
                      <a:pPr algn="r" fontAlgn="ctr"/>
                      <a:r>
                        <a:rPr lang="en-US" sz="1100" b="0" i="0" u="none" strike="noStrike">
                          <a:solidFill>
                            <a:srgbClr val="000000"/>
                          </a:solidFill>
                          <a:effectLst/>
                          <a:latin typeface="+mn-lt"/>
                        </a:rPr>
                        <a:t> </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extLst>
                  <a:ext uri="{0D108BD9-81ED-4DB2-BD59-A6C34878D82A}">
                    <a16:rowId xmlns:a16="http://schemas.microsoft.com/office/drawing/2014/main" val="582772607"/>
                  </a:ext>
                </a:extLst>
              </a:tr>
              <a:tr h="345635">
                <a:tc>
                  <a:txBody>
                    <a:bodyPr/>
                    <a:lstStyle/>
                    <a:p>
                      <a:pPr algn="l" fontAlgn="ctr"/>
                      <a:r>
                        <a:rPr lang="en-US" sz="1100" b="0" i="0" u="none" strike="noStrike">
                          <a:solidFill>
                            <a:srgbClr val="000000"/>
                          </a:solidFill>
                          <a:effectLst/>
                          <a:latin typeface="+mn-lt"/>
                        </a:rPr>
                        <a:t>Electrical and Electronic Engineering Technologists and Technicians</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sz="1100" b="0" i="0" u="none" strike="noStrike">
                          <a:solidFill>
                            <a:srgbClr val="000000"/>
                          </a:solidFill>
                          <a:effectLst/>
                          <a:latin typeface="+mn-lt"/>
                        </a:rPr>
                        <a:t>17-3023</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sz="1100" b="0" i="0" u="none" strike="noStrike">
                          <a:solidFill>
                            <a:srgbClr val="000000"/>
                          </a:solidFill>
                          <a:effectLst/>
                          <a:latin typeface="+mn-lt"/>
                        </a:rPr>
                        <a:t>Associate Degree</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ctr"/>
                      <a:r>
                        <a:rPr lang="en-US" sz="1100" b="0" i="0" u="none" strike="noStrike">
                          <a:solidFill>
                            <a:srgbClr val="000000"/>
                          </a:solidFill>
                          <a:effectLst/>
                          <a:latin typeface="+mn-lt"/>
                        </a:rPr>
                        <a:t>1,663</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ctr"/>
                      <a:r>
                        <a:rPr lang="en-US" sz="1100" b="0" i="0" u="none" strike="noStrike">
                          <a:solidFill>
                            <a:srgbClr val="000000"/>
                          </a:solidFill>
                          <a:effectLst/>
                          <a:latin typeface="+mn-lt"/>
                        </a:rPr>
                        <a:t>$29.47</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ctr"/>
                      <a:r>
                        <a:rPr lang="en-US" sz="1100" b="0" i="0" u="none" strike="noStrike">
                          <a:solidFill>
                            <a:srgbClr val="000000"/>
                          </a:solidFill>
                          <a:effectLst/>
                          <a:latin typeface="+mn-lt"/>
                        </a:rPr>
                        <a:t>215</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ctr"/>
                      <a:r>
                        <a:rPr lang="en-US" sz="1100" b="0" i="0" u="none" strike="noStrike">
                          <a:solidFill>
                            <a:srgbClr val="000000"/>
                          </a:solidFill>
                          <a:effectLst/>
                          <a:latin typeface="+mn-lt"/>
                        </a:rPr>
                        <a:t>154</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ctr"/>
                      <a:r>
                        <a:rPr lang="en-US" sz="1100" b="0" i="0" u="none" strike="noStrike">
                          <a:solidFill>
                            <a:srgbClr val="000000"/>
                          </a:solidFill>
                          <a:effectLst/>
                          <a:latin typeface="+mn-lt"/>
                        </a:rPr>
                        <a:t>(61)</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623182082"/>
                  </a:ext>
                </a:extLst>
              </a:tr>
              <a:tr h="338890">
                <a:tc>
                  <a:txBody>
                    <a:bodyPr/>
                    <a:lstStyle/>
                    <a:p>
                      <a:pPr algn="l" fontAlgn="ctr"/>
                      <a:r>
                        <a:rPr lang="en-US" sz="1100" b="0" i="0" u="none" strike="noStrike">
                          <a:solidFill>
                            <a:srgbClr val="000000"/>
                          </a:solidFill>
                          <a:effectLst/>
                          <a:latin typeface="+mn-lt"/>
                        </a:rPr>
                        <a:t>Electro-Mechanical and Mechatronics Technologists and Technicians</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sz="1100" b="0" i="0" u="none" strike="noStrike">
                          <a:solidFill>
                            <a:srgbClr val="000000"/>
                          </a:solidFill>
                          <a:effectLst/>
                          <a:latin typeface="+mn-lt"/>
                        </a:rPr>
                        <a:t>17-3024</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sz="1100" b="0" i="0" u="none" strike="noStrike">
                          <a:solidFill>
                            <a:srgbClr val="000000"/>
                          </a:solidFill>
                          <a:effectLst/>
                          <a:latin typeface="+mn-lt"/>
                        </a:rPr>
                        <a:t>Associate Degree</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ctr"/>
                      <a:r>
                        <a:rPr lang="en-US" sz="1100" b="0" i="0" u="none" strike="noStrike">
                          <a:solidFill>
                            <a:srgbClr val="000000"/>
                          </a:solidFill>
                          <a:effectLst/>
                          <a:latin typeface="+mn-lt"/>
                        </a:rPr>
                        <a:t>136</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ctr"/>
                      <a:r>
                        <a:rPr lang="en-US" sz="1100" b="0" i="0" u="none" strike="noStrike">
                          <a:solidFill>
                            <a:srgbClr val="000000"/>
                          </a:solidFill>
                          <a:effectLst/>
                          <a:latin typeface="+mn-lt"/>
                        </a:rPr>
                        <a:t>$27.03</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ctr"/>
                      <a:r>
                        <a:rPr lang="en-US" sz="1100" b="0" i="0" u="none" strike="noStrike">
                          <a:solidFill>
                            <a:srgbClr val="000000"/>
                          </a:solidFill>
                          <a:effectLst/>
                          <a:latin typeface="+mn-lt"/>
                        </a:rPr>
                        <a:t>17</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ctr"/>
                      <a:r>
                        <a:rPr lang="en-US" sz="1100" b="0" i="0" u="none" strike="noStrike" dirty="0">
                          <a:solidFill>
                            <a:srgbClr val="000000"/>
                          </a:solidFill>
                          <a:effectLst/>
                          <a:latin typeface="+mn-lt"/>
                        </a:rPr>
                        <a:t>574</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ctr"/>
                      <a:r>
                        <a:rPr lang="en-US" sz="1100" b="0" i="0" u="none" strike="noStrike">
                          <a:solidFill>
                            <a:srgbClr val="000000"/>
                          </a:solidFill>
                          <a:effectLst/>
                          <a:latin typeface="+mn-lt"/>
                        </a:rPr>
                        <a:t>557</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1689675274"/>
                  </a:ext>
                </a:extLst>
              </a:tr>
              <a:tr h="173046">
                <a:tc>
                  <a:txBody>
                    <a:bodyPr/>
                    <a:lstStyle/>
                    <a:p>
                      <a:pPr algn="l" fontAlgn="ctr"/>
                      <a:r>
                        <a:rPr lang="en-US" sz="1100" b="0" i="0" u="none" strike="noStrike">
                          <a:solidFill>
                            <a:srgbClr val="000000"/>
                          </a:solidFill>
                          <a:effectLst/>
                          <a:latin typeface="+mn-lt"/>
                        </a:rPr>
                        <a:t>Industrial Engineering Technologists and Technicians</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sz="1100" b="0" i="0" u="none" strike="noStrike">
                          <a:solidFill>
                            <a:srgbClr val="000000"/>
                          </a:solidFill>
                          <a:effectLst/>
                          <a:latin typeface="+mn-lt"/>
                        </a:rPr>
                        <a:t>17-3026</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sz="1100" b="0" i="0" u="none" strike="noStrike">
                          <a:solidFill>
                            <a:srgbClr val="000000"/>
                          </a:solidFill>
                          <a:effectLst/>
                          <a:latin typeface="+mn-lt"/>
                        </a:rPr>
                        <a:t>Associate Degree</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ctr"/>
                      <a:r>
                        <a:rPr lang="en-US" sz="1100" b="0" i="0" u="none" strike="noStrike">
                          <a:solidFill>
                            <a:srgbClr val="000000"/>
                          </a:solidFill>
                          <a:effectLst/>
                          <a:latin typeface="+mn-lt"/>
                        </a:rPr>
                        <a:t>1,751</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ctr"/>
                      <a:r>
                        <a:rPr lang="en-US" sz="1100" b="0" i="0" u="none" strike="noStrike">
                          <a:solidFill>
                            <a:srgbClr val="000000"/>
                          </a:solidFill>
                          <a:effectLst/>
                          <a:latin typeface="+mn-lt"/>
                        </a:rPr>
                        <a:t>$24.99</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ctr"/>
                      <a:r>
                        <a:rPr lang="en-US" sz="1100" b="0" i="0" u="none" strike="noStrike">
                          <a:solidFill>
                            <a:srgbClr val="000000"/>
                          </a:solidFill>
                          <a:effectLst/>
                          <a:latin typeface="+mn-lt"/>
                        </a:rPr>
                        <a:t>219</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ctr"/>
                      <a:r>
                        <a:rPr lang="en-US" sz="1100" b="0" i="0" u="none" strike="noStrike">
                          <a:solidFill>
                            <a:srgbClr val="000000"/>
                          </a:solidFill>
                          <a:effectLst/>
                          <a:latin typeface="+mn-lt"/>
                        </a:rPr>
                        <a:t>43</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ctr"/>
                      <a:r>
                        <a:rPr lang="en-US" sz="1100" b="0" i="0" u="none" strike="noStrike">
                          <a:solidFill>
                            <a:srgbClr val="000000"/>
                          </a:solidFill>
                          <a:effectLst/>
                          <a:latin typeface="+mn-lt"/>
                        </a:rPr>
                        <a:t>(176)</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2685908850"/>
                  </a:ext>
                </a:extLst>
              </a:tr>
              <a:tr h="173046">
                <a:tc>
                  <a:txBody>
                    <a:bodyPr/>
                    <a:lstStyle/>
                    <a:p>
                      <a:pPr algn="l" fontAlgn="ctr"/>
                      <a:r>
                        <a:rPr lang="en-US" sz="1100" b="0" i="0" u="none" strike="noStrike">
                          <a:solidFill>
                            <a:srgbClr val="000000"/>
                          </a:solidFill>
                          <a:effectLst/>
                          <a:latin typeface="+mn-lt"/>
                        </a:rPr>
                        <a:t>Mechanical Engineering Technologists and Technicians</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sz="1100" b="0" i="0" u="none" strike="noStrike">
                          <a:solidFill>
                            <a:srgbClr val="000000"/>
                          </a:solidFill>
                          <a:effectLst/>
                          <a:latin typeface="+mn-lt"/>
                        </a:rPr>
                        <a:t>17-3027</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sz="1100" b="0" i="0" u="none" strike="noStrike">
                          <a:solidFill>
                            <a:srgbClr val="000000"/>
                          </a:solidFill>
                          <a:effectLst/>
                          <a:latin typeface="+mn-lt"/>
                        </a:rPr>
                        <a:t>Associate Degree</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ctr"/>
                      <a:r>
                        <a:rPr lang="en-US" sz="1100" b="0" i="0" u="none" strike="noStrike">
                          <a:solidFill>
                            <a:srgbClr val="000000"/>
                          </a:solidFill>
                          <a:effectLst/>
                          <a:latin typeface="+mn-lt"/>
                        </a:rPr>
                        <a:t>704</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ctr"/>
                      <a:r>
                        <a:rPr lang="en-US" sz="1100" b="0" i="0" u="none" strike="noStrike">
                          <a:solidFill>
                            <a:srgbClr val="000000"/>
                          </a:solidFill>
                          <a:effectLst/>
                          <a:latin typeface="+mn-lt"/>
                        </a:rPr>
                        <a:t>$29.47</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ctr"/>
                      <a:r>
                        <a:rPr lang="en-US" sz="1100" b="0" i="0" u="none" strike="noStrike">
                          <a:solidFill>
                            <a:srgbClr val="000000"/>
                          </a:solidFill>
                          <a:effectLst/>
                          <a:latin typeface="+mn-lt"/>
                        </a:rPr>
                        <a:t>105</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ctr"/>
                      <a:r>
                        <a:rPr lang="en-US" sz="1100" b="0" i="0" u="none" strike="noStrike" dirty="0">
                          <a:solidFill>
                            <a:srgbClr val="000000"/>
                          </a:solidFill>
                          <a:effectLst/>
                          <a:latin typeface="+mn-lt"/>
                        </a:rPr>
                        <a:t>19</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ctr"/>
                      <a:r>
                        <a:rPr lang="en-US" sz="1100" b="0" i="0" u="none" strike="noStrike">
                          <a:solidFill>
                            <a:srgbClr val="000000"/>
                          </a:solidFill>
                          <a:effectLst/>
                          <a:latin typeface="+mn-lt"/>
                        </a:rPr>
                        <a:t>(86)</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3915983056"/>
                  </a:ext>
                </a:extLst>
              </a:tr>
              <a:tr h="173046">
                <a:tc>
                  <a:txBody>
                    <a:bodyPr/>
                    <a:lstStyle/>
                    <a:p>
                      <a:pPr algn="l" fontAlgn="ctr"/>
                      <a:r>
                        <a:rPr lang="en-US" sz="1100" b="0" i="0" u="none" strike="noStrike">
                          <a:solidFill>
                            <a:srgbClr val="000000"/>
                          </a:solidFill>
                          <a:effectLst/>
                          <a:latin typeface="+mn-lt"/>
                        </a:rPr>
                        <a:t>Industrial Production Managers</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sz="1100" b="0" i="0" u="none" strike="noStrike">
                          <a:solidFill>
                            <a:srgbClr val="000000"/>
                          </a:solidFill>
                          <a:effectLst/>
                          <a:latin typeface="+mn-lt"/>
                        </a:rPr>
                        <a:t>11-3051</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sz="1100" b="0" i="0" u="none" strike="noStrike">
                          <a:solidFill>
                            <a:srgbClr val="000000"/>
                          </a:solidFill>
                          <a:effectLst/>
                          <a:latin typeface="+mn-lt"/>
                        </a:rPr>
                        <a:t>Bachelor's Degree</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ctr"/>
                      <a:r>
                        <a:rPr lang="en-US" sz="1100" b="0" i="0" u="none" strike="noStrike">
                          <a:solidFill>
                            <a:srgbClr val="000000"/>
                          </a:solidFill>
                          <a:effectLst/>
                          <a:latin typeface="+mn-lt"/>
                        </a:rPr>
                        <a:t>3,327</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ctr"/>
                      <a:r>
                        <a:rPr lang="en-US" sz="1100" b="0" i="0" u="none" strike="noStrike">
                          <a:solidFill>
                            <a:srgbClr val="000000"/>
                          </a:solidFill>
                          <a:effectLst/>
                          <a:latin typeface="+mn-lt"/>
                        </a:rPr>
                        <a:t>$53.30</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ctr"/>
                      <a:r>
                        <a:rPr lang="en-US" sz="1100" b="0" i="0" u="none" strike="noStrike">
                          <a:solidFill>
                            <a:srgbClr val="000000"/>
                          </a:solidFill>
                          <a:effectLst/>
                          <a:latin typeface="+mn-lt"/>
                        </a:rPr>
                        <a:t>310</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ctr"/>
                      <a:r>
                        <a:rPr lang="en-US" sz="1100" b="0" i="0" u="none" strike="noStrike">
                          <a:solidFill>
                            <a:srgbClr val="000000"/>
                          </a:solidFill>
                          <a:effectLst/>
                          <a:latin typeface="+mn-lt"/>
                        </a:rPr>
                        <a:t>202</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ctr"/>
                      <a:r>
                        <a:rPr lang="en-US" sz="1100" b="0" i="0" u="none" strike="noStrike">
                          <a:solidFill>
                            <a:srgbClr val="000000"/>
                          </a:solidFill>
                          <a:effectLst/>
                          <a:latin typeface="+mn-lt"/>
                        </a:rPr>
                        <a:t>(108)</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887721234"/>
                  </a:ext>
                </a:extLst>
              </a:tr>
              <a:tr h="173046">
                <a:tc>
                  <a:txBody>
                    <a:bodyPr/>
                    <a:lstStyle/>
                    <a:p>
                      <a:pPr algn="l" fontAlgn="ctr"/>
                      <a:r>
                        <a:rPr lang="en-US" sz="1100" b="0" i="0" u="none" strike="noStrike" dirty="0">
                          <a:solidFill>
                            <a:srgbClr val="FF0000"/>
                          </a:solidFill>
                          <a:effectLst/>
                          <a:latin typeface="+mn-lt"/>
                        </a:rPr>
                        <a:t>Logisticians</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sz="1100" b="0" i="0" u="none" strike="noStrike" dirty="0">
                          <a:solidFill>
                            <a:srgbClr val="FF0000"/>
                          </a:solidFill>
                          <a:effectLst/>
                          <a:latin typeface="+mn-lt"/>
                        </a:rPr>
                        <a:t>13-1081</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sz="1100" b="0" i="0" u="none" strike="noStrike" dirty="0">
                          <a:solidFill>
                            <a:srgbClr val="FF0000"/>
                          </a:solidFill>
                          <a:effectLst/>
                          <a:latin typeface="+mn-lt"/>
                        </a:rPr>
                        <a:t>Bachelor's Degree</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ctr"/>
                      <a:r>
                        <a:rPr lang="en-US" sz="1100" b="0" i="0" u="none" strike="noStrike" dirty="0">
                          <a:solidFill>
                            <a:srgbClr val="FF0000"/>
                          </a:solidFill>
                          <a:effectLst/>
                          <a:latin typeface="+mn-lt"/>
                        </a:rPr>
                        <a:t>3,379</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ctr"/>
                      <a:r>
                        <a:rPr lang="en-US" sz="1100" b="0" i="0" u="none" strike="noStrike" dirty="0">
                          <a:solidFill>
                            <a:srgbClr val="FF0000"/>
                          </a:solidFill>
                          <a:effectLst/>
                          <a:latin typeface="+mn-lt"/>
                        </a:rPr>
                        <a:t>$33.69</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ctr"/>
                      <a:r>
                        <a:rPr lang="en-US" sz="1100" b="0" i="0" u="none" strike="noStrike" dirty="0">
                          <a:solidFill>
                            <a:srgbClr val="FF0000"/>
                          </a:solidFill>
                          <a:effectLst/>
                          <a:latin typeface="+mn-lt"/>
                        </a:rPr>
                        <a:t>438</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ctr"/>
                      <a:r>
                        <a:rPr lang="en-US" sz="1100" b="0" i="0" u="none" strike="noStrike">
                          <a:solidFill>
                            <a:srgbClr val="FF0000"/>
                          </a:solidFill>
                          <a:effectLst/>
                          <a:latin typeface="+mn-lt"/>
                        </a:rPr>
                        <a:t>92</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ctr"/>
                      <a:r>
                        <a:rPr lang="en-US" sz="1100" b="0" i="0" u="none" strike="noStrike" dirty="0">
                          <a:solidFill>
                            <a:srgbClr val="FF0000"/>
                          </a:solidFill>
                          <a:effectLst/>
                          <a:latin typeface="+mn-lt"/>
                        </a:rPr>
                        <a:t>(346)</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3566996819"/>
                  </a:ext>
                </a:extLst>
              </a:tr>
              <a:tr h="173046">
                <a:tc>
                  <a:txBody>
                    <a:bodyPr/>
                    <a:lstStyle/>
                    <a:p>
                      <a:pPr algn="l" fontAlgn="ctr"/>
                      <a:r>
                        <a:rPr lang="en-US" sz="1100" b="1" i="0" u="none" strike="noStrike" dirty="0">
                          <a:solidFill>
                            <a:srgbClr val="000000"/>
                          </a:solidFill>
                          <a:effectLst/>
                          <a:latin typeface="+mn-lt"/>
                        </a:rPr>
                        <a:t>Scientific Research</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a:txBody>
                    <a:bodyPr/>
                    <a:lstStyle/>
                    <a:p>
                      <a:pPr algn="ctr" fontAlgn="ctr"/>
                      <a:r>
                        <a:rPr lang="en-US" sz="1100" b="0" i="0" u="none" strike="noStrike">
                          <a:solidFill>
                            <a:srgbClr val="000000"/>
                          </a:solidFill>
                          <a:effectLst/>
                          <a:latin typeface="+mn-lt"/>
                        </a:rPr>
                        <a:t> </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a:txBody>
                    <a:bodyPr/>
                    <a:lstStyle/>
                    <a:p>
                      <a:pPr algn="ctr" fontAlgn="ctr"/>
                      <a:r>
                        <a:rPr lang="en-US" sz="1100" b="0" i="0" u="none" strike="noStrike" dirty="0">
                          <a:solidFill>
                            <a:srgbClr val="000000"/>
                          </a:solidFill>
                          <a:effectLst/>
                          <a:latin typeface="+mn-lt"/>
                        </a:rPr>
                        <a:t> </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a:txBody>
                    <a:bodyPr/>
                    <a:lstStyle/>
                    <a:p>
                      <a:pPr algn="r" fontAlgn="ctr"/>
                      <a:r>
                        <a:rPr lang="en-US" sz="1100" b="0" i="0" u="none" strike="noStrike">
                          <a:solidFill>
                            <a:srgbClr val="000000"/>
                          </a:solidFill>
                          <a:effectLst/>
                          <a:latin typeface="+mn-lt"/>
                        </a:rPr>
                        <a:t> </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a:txBody>
                    <a:bodyPr/>
                    <a:lstStyle/>
                    <a:p>
                      <a:pPr algn="r" fontAlgn="ctr"/>
                      <a:r>
                        <a:rPr lang="en-US" sz="1100" b="0" i="0" u="none" strike="noStrike">
                          <a:solidFill>
                            <a:srgbClr val="000000"/>
                          </a:solidFill>
                          <a:effectLst/>
                          <a:latin typeface="+mn-lt"/>
                        </a:rPr>
                        <a:t> </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a:txBody>
                    <a:bodyPr/>
                    <a:lstStyle/>
                    <a:p>
                      <a:pPr algn="r" fontAlgn="ctr"/>
                      <a:r>
                        <a:rPr lang="en-US" sz="1100" b="0" i="0" u="none" strike="noStrike" dirty="0">
                          <a:solidFill>
                            <a:srgbClr val="000000"/>
                          </a:solidFill>
                          <a:effectLst/>
                          <a:latin typeface="+mn-lt"/>
                        </a:rPr>
                        <a:t> </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a:txBody>
                    <a:bodyPr/>
                    <a:lstStyle/>
                    <a:p>
                      <a:pPr algn="r" fontAlgn="ctr"/>
                      <a:r>
                        <a:rPr lang="en-US" sz="1100" b="0" i="0" u="none" strike="noStrike" dirty="0">
                          <a:solidFill>
                            <a:srgbClr val="000000"/>
                          </a:solidFill>
                          <a:effectLst/>
                          <a:latin typeface="+mn-lt"/>
                        </a:rPr>
                        <a:t> </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a:txBody>
                    <a:bodyPr/>
                    <a:lstStyle/>
                    <a:p>
                      <a:pPr algn="r" fontAlgn="ctr"/>
                      <a:r>
                        <a:rPr lang="en-US" sz="1100" b="0" i="0" u="none" strike="noStrike" dirty="0">
                          <a:solidFill>
                            <a:srgbClr val="000000"/>
                          </a:solidFill>
                          <a:effectLst/>
                          <a:latin typeface="+mn-lt"/>
                        </a:rPr>
                        <a:t> </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extLst>
                  <a:ext uri="{0D108BD9-81ED-4DB2-BD59-A6C34878D82A}">
                    <a16:rowId xmlns:a16="http://schemas.microsoft.com/office/drawing/2014/main" val="646978147"/>
                  </a:ext>
                </a:extLst>
              </a:tr>
              <a:tr h="173046">
                <a:tc>
                  <a:txBody>
                    <a:bodyPr/>
                    <a:lstStyle/>
                    <a:p>
                      <a:pPr algn="l" fontAlgn="ctr"/>
                      <a:r>
                        <a:rPr lang="en-US" sz="1100" b="0" i="0" u="none" strike="noStrike">
                          <a:solidFill>
                            <a:srgbClr val="000000"/>
                          </a:solidFill>
                          <a:effectLst/>
                          <a:latin typeface="+mn-lt"/>
                        </a:rPr>
                        <a:t>Chemists</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sz="1100" b="0" i="0" u="none" strike="noStrike">
                          <a:solidFill>
                            <a:srgbClr val="000000"/>
                          </a:solidFill>
                          <a:effectLst/>
                          <a:latin typeface="+mn-lt"/>
                        </a:rPr>
                        <a:t>19-2031</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sz="1100" b="0" i="0" u="none" strike="noStrike">
                          <a:solidFill>
                            <a:srgbClr val="000000"/>
                          </a:solidFill>
                          <a:effectLst/>
                          <a:latin typeface="+mn-lt"/>
                        </a:rPr>
                        <a:t>Bachelor's Degree</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ctr"/>
                      <a:r>
                        <a:rPr lang="en-US" sz="1100" b="0" i="0" u="none" strike="noStrike">
                          <a:solidFill>
                            <a:srgbClr val="000000"/>
                          </a:solidFill>
                          <a:effectLst/>
                          <a:latin typeface="+mn-lt"/>
                        </a:rPr>
                        <a:t>1,470</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ctr"/>
                      <a:r>
                        <a:rPr lang="en-US" sz="1100" b="0" i="0" u="none" strike="noStrike">
                          <a:solidFill>
                            <a:srgbClr val="000000"/>
                          </a:solidFill>
                          <a:effectLst/>
                          <a:latin typeface="+mn-lt"/>
                        </a:rPr>
                        <a:t>$29.98</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ctr"/>
                      <a:r>
                        <a:rPr lang="en-US" sz="1100" b="0" i="0" u="none" strike="noStrike">
                          <a:solidFill>
                            <a:srgbClr val="000000"/>
                          </a:solidFill>
                          <a:effectLst/>
                          <a:latin typeface="+mn-lt"/>
                        </a:rPr>
                        <a:t>175</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ctr"/>
                      <a:r>
                        <a:rPr lang="en-US" sz="1100" b="0" i="0" u="none" strike="noStrike">
                          <a:solidFill>
                            <a:srgbClr val="000000"/>
                          </a:solidFill>
                          <a:effectLst/>
                          <a:latin typeface="+mn-lt"/>
                        </a:rPr>
                        <a:t>19</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ctr"/>
                      <a:r>
                        <a:rPr lang="en-US" sz="1100" b="0" i="0" u="none" strike="noStrike" dirty="0">
                          <a:solidFill>
                            <a:srgbClr val="000000"/>
                          </a:solidFill>
                          <a:effectLst/>
                          <a:latin typeface="+mn-lt"/>
                        </a:rPr>
                        <a:t>(156)</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771573227"/>
                  </a:ext>
                </a:extLst>
              </a:tr>
              <a:tr h="173046">
                <a:tc>
                  <a:txBody>
                    <a:bodyPr/>
                    <a:lstStyle/>
                    <a:p>
                      <a:pPr algn="l" fontAlgn="ctr"/>
                      <a:r>
                        <a:rPr lang="en-US" sz="1100" b="0" i="0" u="none" strike="noStrike">
                          <a:solidFill>
                            <a:srgbClr val="000000"/>
                          </a:solidFill>
                          <a:effectLst/>
                          <a:latin typeface="+mn-lt"/>
                        </a:rPr>
                        <a:t>Materials Scientists</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sz="1100" b="0" i="0" u="none" strike="noStrike">
                          <a:solidFill>
                            <a:srgbClr val="000000"/>
                          </a:solidFill>
                          <a:effectLst/>
                          <a:latin typeface="+mn-lt"/>
                        </a:rPr>
                        <a:t>19-2032</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sz="1100" b="0" i="0" u="none" strike="noStrike">
                          <a:solidFill>
                            <a:srgbClr val="000000"/>
                          </a:solidFill>
                          <a:effectLst/>
                          <a:latin typeface="+mn-lt"/>
                        </a:rPr>
                        <a:t>Bachelor's Degree</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ctr"/>
                      <a:r>
                        <a:rPr lang="en-US" sz="1100" b="0" i="0" u="none" strike="noStrike">
                          <a:solidFill>
                            <a:srgbClr val="000000"/>
                          </a:solidFill>
                          <a:effectLst/>
                          <a:latin typeface="+mn-lt"/>
                        </a:rPr>
                        <a:t>26</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ctr"/>
                      <a:r>
                        <a:rPr lang="en-US" sz="1100" b="0" i="0" u="none" strike="noStrike">
                          <a:solidFill>
                            <a:srgbClr val="000000"/>
                          </a:solidFill>
                          <a:effectLst/>
                          <a:latin typeface="+mn-lt"/>
                        </a:rPr>
                        <a:t>$44.01</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ctr"/>
                      <a:r>
                        <a:rPr lang="en-US" sz="1100" b="0" i="0" u="none" strike="noStrike">
                          <a:solidFill>
                            <a:srgbClr val="000000"/>
                          </a:solidFill>
                          <a:effectLst/>
                          <a:latin typeface="+mn-lt"/>
                        </a:rPr>
                        <a:t>&lt;10</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ctr"/>
                      <a:r>
                        <a:rPr lang="en-US" sz="1100" b="0" i="0" u="none" strike="noStrike">
                          <a:solidFill>
                            <a:srgbClr val="000000"/>
                          </a:solidFill>
                          <a:effectLst/>
                          <a:latin typeface="+mn-lt"/>
                        </a:rPr>
                        <a:t>0</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r" fontAlgn="ctr"/>
                      <a:r>
                        <a:rPr lang="en-US" sz="1100" b="0" i="0" u="none" strike="noStrike" dirty="0">
                          <a:solidFill>
                            <a:srgbClr val="000000"/>
                          </a:solidFill>
                          <a:effectLst/>
                          <a:latin typeface="+mn-lt"/>
                        </a:rPr>
                        <a:t>Insufficient data</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1774513136"/>
                  </a:ext>
                </a:extLst>
              </a:tr>
              <a:tr h="173046">
                <a:tc>
                  <a:txBody>
                    <a:bodyPr/>
                    <a:lstStyle/>
                    <a:p>
                      <a:pPr algn="l" fontAlgn="ctr"/>
                      <a:r>
                        <a:rPr lang="en-US" sz="1100" b="0" i="0" u="none" strike="noStrike">
                          <a:solidFill>
                            <a:srgbClr val="000000"/>
                          </a:solidFill>
                          <a:effectLst/>
                          <a:latin typeface="+mn-lt"/>
                        </a:rPr>
                        <a:t>Total</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a:txBody>
                    <a:bodyPr/>
                    <a:lstStyle/>
                    <a:p>
                      <a:pPr algn="ctr" fontAlgn="ctr"/>
                      <a:r>
                        <a:rPr lang="en-US" sz="1100" b="0" i="0" u="none" strike="noStrike">
                          <a:solidFill>
                            <a:srgbClr val="000000"/>
                          </a:solidFill>
                          <a:effectLst/>
                          <a:latin typeface="+mn-lt"/>
                        </a:rPr>
                        <a:t> </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a:txBody>
                    <a:bodyPr/>
                    <a:lstStyle/>
                    <a:p>
                      <a:pPr algn="ctr" fontAlgn="ctr"/>
                      <a:r>
                        <a:rPr lang="en-US" sz="1100" b="0" i="0" u="none" strike="noStrike">
                          <a:solidFill>
                            <a:srgbClr val="000000"/>
                          </a:solidFill>
                          <a:effectLst/>
                          <a:latin typeface="+mn-lt"/>
                        </a:rPr>
                        <a:t> </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a:txBody>
                    <a:bodyPr/>
                    <a:lstStyle/>
                    <a:p>
                      <a:pPr algn="r" fontAlgn="ctr"/>
                      <a:r>
                        <a:rPr lang="en-US" sz="1100" b="0" i="0" u="none" strike="noStrike">
                          <a:solidFill>
                            <a:srgbClr val="000000"/>
                          </a:solidFill>
                          <a:effectLst/>
                          <a:latin typeface="+mn-lt"/>
                        </a:rPr>
                        <a:t>51,282</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a:txBody>
                    <a:bodyPr/>
                    <a:lstStyle/>
                    <a:p>
                      <a:pPr algn="r" fontAlgn="ctr"/>
                      <a:r>
                        <a:rPr lang="en-US" sz="1100" b="0" i="0" u="none" strike="noStrike">
                          <a:solidFill>
                            <a:srgbClr val="000000"/>
                          </a:solidFill>
                          <a:effectLst/>
                          <a:latin typeface="+mn-lt"/>
                        </a:rPr>
                        <a:t> </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a:txBody>
                    <a:bodyPr/>
                    <a:lstStyle/>
                    <a:p>
                      <a:pPr algn="r" fontAlgn="ctr"/>
                      <a:r>
                        <a:rPr lang="en-US" sz="1100" b="0" i="0" u="none" strike="noStrike">
                          <a:solidFill>
                            <a:srgbClr val="000000"/>
                          </a:solidFill>
                          <a:effectLst/>
                          <a:latin typeface="+mn-lt"/>
                        </a:rPr>
                        <a:t>5,609</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a:txBody>
                    <a:bodyPr/>
                    <a:lstStyle/>
                    <a:p>
                      <a:pPr algn="r" fontAlgn="ctr"/>
                      <a:r>
                        <a:rPr lang="en-US" sz="1100" b="0" i="0" u="none" strike="noStrike">
                          <a:solidFill>
                            <a:srgbClr val="000000"/>
                          </a:solidFill>
                          <a:effectLst/>
                          <a:latin typeface="+mn-lt"/>
                        </a:rPr>
                        <a:t>2,916</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a:txBody>
                    <a:bodyPr/>
                    <a:lstStyle/>
                    <a:p>
                      <a:pPr algn="r" fontAlgn="ctr"/>
                      <a:r>
                        <a:rPr lang="en-US" sz="1100" b="0" i="0" u="none" strike="noStrike" dirty="0">
                          <a:solidFill>
                            <a:srgbClr val="000000"/>
                          </a:solidFill>
                          <a:effectLst/>
                          <a:latin typeface="+mn-lt"/>
                        </a:rPr>
                        <a:t>(2,693)</a:t>
                      </a:r>
                    </a:p>
                  </a:txBody>
                  <a:tcPr marL="5294" marR="5294" marT="52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extLst>
                  <a:ext uri="{0D108BD9-81ED-4DB2-BD59-A6C34878D82A}">
                    <a16:rowId xmlns:a16="http://schemas.microsoft.com/office/drawing/2014/main" val="3001693937"/>
                  </a:ext>
                </a:extLst>
              </a:tr>
              <a:tr h="331235">
                <a:tc gridSpan="8">
                  <a:txBody>
                    <a:bodyPr/>
                    <a:lstStyle/>
                    <a:p>
                      <a:pPr algn="ctr" fontAlgn="t"/>
                      <a:r>
                        <a:rPr lang="en-US" sz="1100" b="0" i="1" u="none" strike="noStrike" dirty="0">
                          <a:solidFill>
                            <a:srgbClr val="000000"/>
                          </a:solidFill>
                          <a:effectLst/>
                          <a:latin typeface="+mn-lt"/>
                        </a:rPr>
                        <a:t>Source: Lightcast/EMSI, Job Openings data; National Center of Education Statistics(NCES), Integrated Postsecondary Education Data System (IPEDS), 2021 Completions</a:t>
                      </a:r>
                    </a:p>
                  </a:txBody>
                  <a:tcPr marL="5294" marR="5294" marT="5294" marB="0">
                    <a:lnL>
                      <a:noFill/>
                    </a:lnL>
                    <a:lnR>
                      <a:noFill/>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25540117"/>
                  </a:ext>
                </a:extLst>
              </a:tr>
            </a:tbl>
          </a:graphicData>
        </a:graphic>
      </p:graphicFrame>
      <p:sp>
        <p:nvSpPr>
          <p:cNvPr id="3" name="TextBox 2">
            <a:extLst>
              <a:ext uri="{FF2B5EF4-FFF2-40B4-BE49-F238E27FC236}">
                <a16:creationId xmlns:a16="http://schemas.microsoft.com/office/drawing/2014/main" id="{1C99AC18-252D-F5ED-9DC9-5A2DE2339119}"/>
              </a:ext>
            </a:extLst>
          </p:cNvPr>
          <p:cNvSpPr txBox="1"/>
          <p:nvPr/>
        </p:nvSpPr>
        <p:spPr>
          <a:xfrm>
            <a:off x="271606" y="6612192"/>
            <a:ext cx="361440" cy="246221"/>
          </a:xfrm>
          <a:prstGeom prst="rect">
            <a:avLst/>
          </a:prstGeom>
          <a:noFill/>
        </p:spPr>
        <p:txBody>
          <a:bodyPr wrap="square" rtlCol="0">
            <a:spAutoFit/>
          </a:bodyPr>
          <a:lstStyle/>
          <a:p>
            <a:r>
              <a:rPr lang="en-US" sz="1000" b="1" dirty="0"/>
              <a:t>9</a:t>
            </a:r>
          </a:p>
        </p:txBody>
      </p:sp>
    </p:spTree>
    <p:extLst>
      <p:ext uri="{BB962C8B-B14F-4D97-AF65-F5344CB8AC3E}">
        <p14:creationId xmlns:p14="http://schemas.microsoft.com/office/powerpoint/2010/main" val="306640150"/>
      </p:ext>
    </p:extLst>
  </p:cSld>
  <p:clrMapOvr>
    <a:masterClrMapping/>
  </p:clrMapOvr>
</p:sld>
</file>

<file path=ppt/theme/theme1.xml><?xml version="1.0" encoding="utf-8"?>
<a:theme xmlns:a="http://schemas.openxmlformats.org/drawingml/2006/main" name="Office Theme">
  <a:themeElements>
    <a:clrScheme name="DEW1">
      <a:dk1>
        <a:srgbClr val="FDFBFB"/>
      </a:dk1>
      <a:lt1>
        <a:srgbClr val="264773"/>
      </a:lt1>
      <a:dk2>
        <a:srgbClr val="D0DADD"/>
      </a:dk2>
      <a:lt2>
        <a:srgbClr val="414042"/>
      </a:lt2>
      <a:accent1>
        <a:srgbClr val="05579B"/>
      </a:accent1>
      <a:accent2>
        <a:srgbClr val="B7D9F3"/>
      </a:accent2>
      <a:accent3>
        <a:srgbClr val="A5A5A5"/>
      </a:accent3>
      <a:accent4>
        <a:srgbClr val="FFA600"/>
      </a:accent4>
      <a:accent5>
        <a:srgbClr val="95A267"/>
      </a:accent5>
      <a:accent6>
        <a:srgbClr val="283C5F"/>
      </a:accent6>
      <a:hlink>
        <a:srgbClr val="DE9151"/>
      </a:hlink>
      <a:folHlink>
        <a:srgbClr val="5E7A82"/>
      </a:folHlink>
    </a:clrScheme>
    <a:fontScheme name="DEW1">
      <a:majorFont>
        <a:latin typeface="Franklin Gothic Demi Cond"/>
        <a:ea typeface=""/>
        <a:cs typeface=""/>
      </a:majorFont>
      <a:minorFont>
        <a:latin typeface="Franklin Gothic Medium"/>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15925</TotalTime>
  <Words>1534</Words>
  <Application>Microsoft Office PowerPoint</Application>
  <PresentationFormat>Widescreen</PresentationFormat>
  <Paragraphs>462</Paragraphs>
  <Slides>16</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Abadi</vt:lpstr>
      <vt:lpstr>Arial</vt:lpstr>
      <vt:lpstr>Calibri</vt:lpstr>
      <vt:lpstr>等线</vt:lpstr>
      <vt:lpstr>Franklin Gothic Demi Cond</vt:lpstr>
      <vt:lpstr>Franklin Gothic Medium</vt:lpstr>
      <vt:lpstr>Times New Roman</vt:lpstr>
      <vt:lpstr>Office Theme</vt:lpstr>
      <vt:lpstr>PowerPoint Presentation</vt:lpstr>
      <vt:lpstr>Background on Executive Order 2022-31</vt:lpstr>
      <vt:lpstr>Today’s Goals</vt:lpstr>
      <vt:lpstr>Defining the Industry</vt:lpstr>
      <vt:lpstr>SC Private Employment by EV-Related Industry</vt:lpstr>
      <vt:lpstr>SC Private Employment Compensation</vt:lpstr>
      <vt:lpstr>Labor Demand by Occupation</vt:lpstr>
      <vt:lpstr>Skills Required: EV Job Posting Characteristics</vt:lpstr>
      <vt:lpstr>EV Supply Gap Analysis for Occupations Requiring a Postsecondary Credential</vt:lpstr>
      <vt:lpstr>Entry Level Occupations</vt:lpstr>
      <vt:lpstr>Sources of Employees</vt:lpstr>
      <vt:lpstr>Conclusions</vt:lpstr>
      <vt:lpstr>Recommendations for Building Workforce </vt:lpstr>
      <vt:lpstr>USDOL Southeast Region EV Industry Collaborative</vt:lpstr>
      <vt:lpstr>Discussion Questions</vt:lpstr>
      <vt:lpstr>Next Steps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Bowers, Sydney</dc:creator>
  <cp:lastModifiedBy>Watts, Emily R.  (Web Development)</cp:lastModifiedBy>
  <cp:revision>512</cp:revision>
  <cp:lastPrinted>2022-06-17T18:05:17Z</cp:lastPrinted>
  <dcterms:created xsi:type="dcterms:W3CDTF">2021-07-12T14:49:16Z</dcterms:created>
  <dcterms:modified xsi:type="dcterms:W3CDTF">2023-04-03T14:51:32Z</dcterms:modified>
</cp:coreProperties>
</file>