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2" r:id="rId5"/>
    <p:sldMasterId id="2147483672" r:id="rId6"/>
  </p:sldMasterIdLst>
  <p:notesMasterIdLst>
    <p:notesMasterId r:id="rId35"/>
  </p:notesMasterIdLst>
  <p:sldIdLst>
    <p:sldId id="264" r:id="rId7"/>
    <p:sldId id="383" r:id="rId8"/>
    <p:sldId id="384" r:id="rId9"/>
    <p:sldId id="270" r:id="rId10"/>
    <p:sldId id="385" r:id="rId11"/>
    <p:sldId id="386" r:id="rId12"/>
    <p:sldId id="387" r:id="rId13"/>
    <p:sldId id="388" r:id="rId14"/>
    <p:sldId id="389" r:id="rId15"/>
    <p:sldId id="390" r:id="rId16"/>
    <p:sldId id="391" r:id="rId17"/>
    <p:sldId id="392" r:id="rId18"/>
    <p:sldId id="393" r:id="rId19"/>
    <p:sldId id="398" r:id="rId20"/>
    <p:sldId id="394" r:id="rId21"/>
    <p:sldId id="395" r:id="rId22"/>
    <p:sldId id="396" r:id="rId23"/>
    <p:sldId id="397" r:id="rId24"/>
    <p:sldId id="399" r:id="rId25"/>
    <p:sldId id="400" r:id="rId26"/>
    <p:sldId id="401" r:id="rId27"/>
    <p:sldId id="403" r:id="rId28"/>
    <p:sldId id="269" r:id="rId29"/>
    <p:sldId id="402" r:id="rId30"/>
    <p:sldId id="271" r:id="rId31"/>
    <p:sldId id="272" r:id="rId32"/>
    <p:sldId id="268" r:id="rId33"/>
    <p:sldId id="27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0000FF"/>
    <a:srgbClr val="996600"/>
    <a:srgbClr val="0D6600"/>
    <a:srgbClr val="FFCC66"/>
    <a:srgbClr val="0096D6"/>
    <a:srgbClr val="003E7E"/>
    <a:srgbClr val="8CD2F4"/>
    <a:srgbClr val="5F6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804A8E-DF12-4DC1-9C0F-7AB42DF2EBAC}" v="703" dt="2020-06-26T13:03:03.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18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63EE1-4A13-4CA0-A724-A74ABB30FF65}" type="datetimeFigureOut">
              <a:rPr lang="en-US" smtClean="0"/>
              <a:t>8/13/2020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D6F22-FAB6-4BE6-B7AB-2EA84C0C02B0}" type="slidenum">
              <a:rPr lang="en-US" smtClean="0"/>
              <a:t>‹#›</a:t>
            </a:fld>
            <a:endParaRPr lang="en-US" dirty="0"/>
          </a:p>
        </p:txBody>
      </p:sp>
    </p:spTree>
    <p:extLst>
      <p:ext uri="{BB962C8B-B14F-4D97-AF65-F5344CB8AC3E}">
        <p14:creationId xmlns:p14="http://schemas.microsoft.com/office/powerpoint/2010/main" val="384289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1"/>
            <a:ext cx="6829426" cy="6858000"/>
          </a:xfrm>
          <a:prstGeom prst="rect">
            <a:avLst/>
          </a:prstGeom>
        </p:spPr>
      </p:pic>
      <p:sp>
        <p:nvSpPr>
          <p:cNvPr id="18" name="Rectangle 17"/>
          <p:cNvSpPr/>
          <p:nvPr userDrawn="1"/>
        </p:nvSpPr>
        <p:spPr>
          <a:xfrm>
            <a:off x="0" y="1"/>
            <a:ext cx="9143999" cy="5676420"/>
          </a:xfrm>
          <a:prstGeom prst="rect">
            <a:avLst/>
          </a:prstGeom>
          <a:solidFill>
            <a:srgbClr val="003E7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0826" y="4267046"/>
            <a:ext cx="1972056" cy="629901"/>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3882" y="5350751"/>
            <a:ext cx="559000" cy="559000"/>
          </a:xfrm>
          <a:prstGeom prst="rect">
            <a:avLst/>
          </a:prstGeom>
        </p:spPr>
      </p:pic>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00826" y="5350751"/>
            <a:ext cx="559000" cy="559000"/>
          </a:xfrm>
          <a:prstGeom prst="rect">
            <a:avLst/>
          </a:prstGeom>
        </p:spPr>
      </p:pic>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23875" y="5350751"/>
            <a:ext cx="559000" cy="559000"/>
          </a:xfrm>
          <a:prstGeom prst="rect">
            <a:avLst/>
          </a:prstGeom>
        </p:spPr>
      </p:pic>
      <p:sp>
        <p:nvSpPr>
          <p:cNvPr id="2" name="Title 1"/>
          <p:cNvSpPr>
            <a:spLocks noGrp="1"/>
          </p:cNvSpPr>
          <p:nvPr>
            <p:ph type="ctrTitle"/>
          </p:nvPr>
        </p:nvSpPr>
        <p:spPr>
          <a:xfrm>
            <a:off x="609168" y="4114801"/>
            <a:ext cx="5372986" cy="762000"/>
          </a:xfrm>
        </p:spPr>
        <p:txBody>
          <a:bodyPr/>
          <a:lstStyle/>
          <a:p>
            <a:r>
              <a:rPr lang="en-US" dirty="0"/>
              <a:t>Click to edit Master title</a:t>
            </a:r>
          </a:p>
        </p:txBody>
      </p:sp>
      <p:sp>
        <p:nvSpPr>
          <p:cNvPr id="3" name="Subtitle 2"/>
          <p:cNvSpPr>
            <a:spLocks noGrp="1"/>
          </p:cNvSpPr>
          <p:nvPr>
            <p:ph type="subTitle" idx="1" hasCustomPrompt="1"/>
          </p:nvPr>
        </p:nvSpPr>
        <p:spPr>
          <a:xfrm>
            <a:off x="609168" y="5029203"/>
            <a:ext cx="5404077" cy="256306"/>
          </a:xfrm>
        </p:spPr>
        <p:txBody>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p:txBody>
      </p:sp>
      <p:sp>
        <p:nvSpPr>
          <p:cNvPr id="27" name="Text Placeholder 26"/>
          <p:cNvSpPr>
            <a:spLocks noGrp="1"/>
          </p:cNvSpPr>
          <p:nvPr>
            <p:ph type="body" sz="quarter" idx="10" hasCustomPrompt="1"/>
          </p:nvPr>
        </p:nvSpPr>
        <p:spPr>
          <a:xfrm>
            <a:off x="609168" y="5313076"/>
            <a:ext cx="5403705" cy="332652"/>
          </a:xfrm>
        </p:spPr>
        <p:txBody>
          <a:bodyPr>
            <a:normAutofit/>
          </a:bodyPr>
          <a:lstStyle>
            <a:lvl1pPr marL="0" indent="0">
              <a:buFontTx/>
              <a:buNone/>
              <a:defRPr sz="1200" baseline="0">
                <a:solidFill>
                  <a:schemeClr val="bg1"/>
                </a:solidFill>
              </a:defRPr>
            </a:lvl1pPr>
          </a:lstStyle>
          <a:p>
            <a:pPr lvl="0"/>
            <a:r>
              <a:rPr lang="en-US" dirty="0"/>
              <a:t>Click to add presenter name and date | xx.xx.2016</a:t>
            </a:r>
          </a:p>
        </p:txBody>
      </p:sp>
      <p:sp>
        <p:nvSpPr>
          <p:cNvPr id="29" name="Picture Placeholder 28"/>
          <p:cNvSpPr>
            <a:spLocks noGrp="1"/>
          </p:cNvSpPr>
          <p:nvPr>
            <p:ph type="pic" sz="quarter" idx="11" hasCustomPrompt="1"/>
          </p:nvPr>
        </p:nvSpPr>
        <p:spPr>
          <a:xfrm>
            <a:off x="601495" y="762000"/>
            <a:ext cx="8215312" cy="3074988"/>
          </a:xfrm>
        </p:spPr>
        <p:txBody>
          <a:bodyPr/>
          <a:lstStyle>
            <a:lvl1pPr>
              <a:defRPr baseline="0"/>
            </a:lvl1pPr>
          </a:lstStyle>
          <a:p>
            <a:r>
              <a:rPr lang="en-US" dirty="0"/>
              <a:t>Insert horizontal image in this space</a:t>
            </a:r>
          </a:p>
        </p:txBody>
      </p:sp>
    </p:spTree>
    <p:extLst>
      <p:ext uri="{BB962C8B-B14F-4D97-AF65-F5344CB8AC3E}">
        <p14:creationId xmlns:p14="http://schemas.microsoft.com/office/powerpoint/2010/main" val="1467830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225035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1"/>
            <a:ext cx="5103098" cy="5124449"/>
          </a:xfrm>
          <a:prstGeom prst="rect">
            <a:avLst/>
          </a:prstGeom>
        </p:spPr>
      </p:pic>
      <p:sp>
        <p:nvSpPr>
          <p:cNvPr id="3" name="Rectangle 2"/>
          <p:cNvSpPr/>
          <p:nvPr userDrawn="1"/>
        </p:nvSpPr>
        <p:spPr>
          <a:xfrm>
            <a:off x="0" y="0"/>
            <a:ext cx="9144000" cy="5153025"/>
          </a:xfrm>
          <a:prstGeom prst="rect">
            <a:avLst/>
          </a:prstGeom>
          <a:solidFill>
            <a:srgbClr val="0096D6">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5627871" y="4724400"/>
            <a:ext cx="2783095" cy="797805"/>
            <a:chOff x="5309663" y="4709382"/>
            <a:chExt cx="3101304" cy="88902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944" y="4709382"/>
              <a:ext cx="889023" cy="889023"/>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9663" y="4709382"/>
              <a:ext cx="889023" cy="88902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5804" y="4709382"/>
              <a:ext cx="889023" cy="889023"/>
            </a:xfrm>
            <a:prstGeom prst="rect">
              <a:avLst/>
            </a:prstGeom>
            <a:effectLst>
              <a:outerShdw blurRad="50800" dist="38100" dir="2700000" algn="tl" rotWithShape="0">
                <a:prstClr val="black">
                  <a:alpha val="40000"/>
                </a:prstClr>
              </a:outerShdw>
            </a:effectLst>
          </p:spPr>
        </p:pic>
      </p:grpSp>
      <p:sp>
        <p:nvSpPr>
          <p:cNvPr id="10" name="Text Placeholder 9"/>
          <p:cNvSpPr>
            <a:spLocks noGrp="1"/>
          </p:cNvSpPr>
          <p:nvPr>
            <p:ph type="body" sz="quarter" idx="10" hasCustomPrompt="1"/>
          </p:nvPr>
        </p:nvSpPr>
        <p:spPr>
          <a:xfrm>
            <a:off x="2847109" y="2424112"/>
            <a:ext cx="5867399" cy="769937"/>
          </a:xfrm>
          <a:prstGeom prst="rect">
            <a:avLst/>
          </a:prstGeom>
        </p:spPr>
        <p:txBody>
          <a:bodyPr/>
          <a:lstStyle>
            <a:lvl1pPr marL="0" indent="0" algn="r">
              <a:buNone/>
              <a:defRPr sz="2600">
                <a:solidFill>
                  <a:schemeClr val="bg1"/>
                </a:solidFill>
                <a:latin typeface="Arial" panose="020B0604020202020204" pitchFamily="34" charset="0"/>
                <a:cs typeface="Arial" panose="020B0604020202020204" pitchFamily="34" charset="0"/>
              </a:defRPr>
            </a:lvl1pPr>
          </a:lstStyle>
          <a:p>
            <a:pPr lvl="0"/>
            <a:r>
              <a:rPr lang="en-US" dirty="0"/>
              <a:t>Click to edit divider slide text</a:t>
            </a:r>
          </a:p>
        </p:txBody>
      </p:sp>
    </p:spTree>
    <p:extLst>
      <p:ext uri="{BB962C8B-B14F-4D97-AF65-F5344CB8AC3E}">
        <p14:creationId xmlns:p14="http://schemas.microsoft.com/office/powerpoint/2010/main" val="129161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1"/>
            <a:ext cx="5103098" cy="5124449"/>
          </a:xfrm>
          <a:prstGeom prst="rect">
            <a:avLst/>
          </a:prstGeom>
        </p:spPr>
      </p:pic>
      <p:sp>
        <p:nvSpPr>
          <p:cNvPr id="9" name="Rectangle 8"/>
          <p:cNvSpPr/>
          <p:nvPr userDrawn="1"/>
        </p:nvSpPr>
        <p:spPr>
          <a:xfrm>
            <a:off x="0" y="0"/>
            <a:ext cx="9144000" cy="5153025"/>
          </a:xfrm>
          <a:prstGeom prst="rect">
            <a:avLst/>
          </a:prstGeom>
          <a:solidFill>
            <a:srgbClr val="5E9732">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5627871" y="4724400"/>
            <a:ext cx="2783095" cy="797805"/>
            <a:chOff x="5309663" y="4709382"/>
            <a:chExt cx="3101304" cy="88902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944" y="4709382"/>
              <a:ext cx="889023" cy="889023"/>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9663" y="4709382"/>
              <a:ext cx="889023" cy="88902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5804" y="4709382"/>
              <a:ext cx="889023" cy="889023"/>
            </a:xfrm>
            <a:prstGeom prst="rect">
              <a:avLst/>
            </a:prstGeom>
            <a:effectLst>
              <a:outerShdw blurRad="50800" dist="38100" dir="2700000" algn="tl" rotWithShape="0">
                <a:prstClr val="black">
                  <a:alpha val="40000"/>
                </a:prstClr>
              </a:outerShdw>
            </a:effectLst>
          </p:spPr>
        </p:pic>
      </p:grpSp>
      <p:sp>
        <p:nvSpPr>
          <p:cNvPr id="10" name="Text Placeholder 9"/>
          <p:cNvSpPr>
            <a:spLocks noGrp="1"/>
          </p:cNvSpPr>
          <p:nvPr>
            <p:ph type="body" sz="quarter" idx="10" hasCustomPrompt="1"/>
          </p:nvPr>
        </p:nvSpPr>
        <p:spPr>
          <a:xfrm>
            <a:off x="2847109" y="2424112"/>
            <a:ext cx="5867399" cy="769937"/>
          </a:xfrm>
          <a:prstGeom prst="rect">
            <a:avLst/>
          </a:prstGeom>
        </p:spPr>
        <p:txBody>
          <a:bodyPr/>
          <a:lstStyle>
            <a:lvl1pPr marL="0" indent="0" algn="r">
              <a:buNone/>
              <a:defRPr sz="2600">
                <a:solidFill>
                  <a:schemeClr val="bg1"/>
                </a:solidFill>
                <a:latin typeface="Arial" panose="020B0604020202020204" pitchFamily="34" charset="0"/>
                <a:cs typeface="Arial" panose="020B0604020202020204" pitchFamily="34" charset="0"/>
              </a:defRPr>
            </a:lvl1pPr>
          </a:lstStyle>
          <a:p>
            <a:pPr lvl="0"/>
            <a:r>
              <a:rPr lang="en-US" dirty="0"/>
              <a:t>Click to edit divider slide text</a:t>
            </a:r>
          </a:p>
        </p:txBody>
      </p:sp>
    </p:spTree>
    <p:extLst>
      <p:ext uri="{BB962C8B-B14F-4D97-AF65-F5344CB8AC3E}">
        <p14:creationId xmlns:p14="http://schemas.microsoft.com/office/powerpoint/2010/main" val="1497732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1"/>
            <a:ext cx="5103098" cy="5124449"/>
          </a:xfrm>
          <a:prstGeom prst="rect">
            <a:avLst/>
          </a:prstGeom>
        </p:spPr>
      </p:pic>
      <p:sp>
        <p:nvSpPr>
          <p:cNvPr id="11" name="Rectangle 10"/>
          <p:cNvSpPr/>
          <p:nvPr userDrawn="1"/>
        </p:nvSpPr>
        <p:spPr>
          <a:xfrm>
            <a:off x="0" y="0"/>
            <a:ext cx="9144000" cy="5181599"/>
          </a:xfrm>
          <a:prstGeom prst="rect">
            <a:avLst/>
          </a:prstGeom>
          <a:solidFill>
            <a:srgbClr val="006892">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5627871" y="4724400"/>
            <a:ext cx="2783095" cy="797805"/>
            <a:chOff x="5309663" y="4709382"/>
            <a:chExt cx="3101304" cy="88902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944" y="4709382"/>
              <a:ext cx="889023" cy="889023"/>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9663" y="4709382"/>
              <a:ext cx="889023" cy="88902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5804" y="4709382"/>
              <a:ext cx="889023" cy="889023"/>
            </a:xfrm>
            <a:prstGeom prst="rect">
              <a:avLst/>
            </a:prstGeom>
            <a:effectLst>
              <a:outerShdw blurRad="50800" dist="38100" dir="2700000" algn="tl" rotWithShape="0">
                <a:prstClr val="black">
                  <a:alpha val="40000"/>
                </a:prstClr>
              </a:outerShdw>
            </a:effectLst>
          </p:spPr>
        </p:pic>
      </p:grpSp>
      <p:sp>
        <p:nvSpPr>
          <p:cNvPr id="10" name="Text Placeholder 9"/>
          <p:cNvSpPr>
            <a:spLocks noGrp="1"/>
          </p:cNvSpPr>
          <p:nvPr>
            <p:ph type="body" sz="quarter" idx="10" hasCustomPrompt="1"/>
          </p:nvPr>
        </p:nvSpPr>
        <p:spPr>
          <a:xfrm>
            <a:off x="2847109" y="2424112"/>
            <a:ext cx="5867399" cy="769937"/>
          </a:xfrm>
          <a:prstGeom prst="rect">
            <a:avLst/>
          </a:prstGeom>
        </p:spPr>
        <p:txBody>
          <a:bodyPr/>
          <a:lstStyle>
            <a:lvl1pPr marL="0" indent="0" algn="r">
              <a:buNone/>
              <a:defRPr sz="2600">
                <a:solidFill>
                  <a:schemeClr val="bg1"/>
                </a:solidFill>
                <a:latin typeface="Arial" panose="020B0604020202020204" pitchFamily="34" charset="0"/>
                <a:cs typeface="Arial" panose="020B0604020202020204" pitchFamily="34" charset="0"/>
              </a:defRPr>
            </a:lvl1pPr>
          </a:lstStyle>
          <a:p>
            <a:pPr lvl="0"/>
            <a:r>
              <a:rPr lang="en-US" dirty="0"/>
              <a:t>Click to edit divider slide text</a:t>
            </a:r>
          </a:p>
        </p:txBody>
      </p:sp>
    </p:spTree>
    <p:extLst>
      <p:ext uri="{BB962C8B-B14F-4D97-AF65-F5344CB8AC3E}">
        <p14:creationId xmlns:p14="http://schemas.microsoft.com/office/powerpoint/2010/main" val="39618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0826" y="4267046"/>
            <a:ext cx="1972056" cy="629901"/>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334" t="2469" r="-27514" b="3934"/>
          <a:stretch/>
        </p:blipFill>
        <p:spPr>
          <a:xfrm>
            <a:off x="0" y="1"/>
            <a:ext cx="9144000" cy="6858000"/>
          </a:xfrm>
          <a:prstGeom prst="rect">
            <a:avLst/>
          </a:prstGeom>
        </p:spPr>
      </p:pic>
      <p:sp>
        <p:nvSpPr>
          <p:cNvPr id="14" name="Rectangle 13"/>
          <p:cNvSpPr/>
          <p:nvPr userDrawn="1"/>
        </p:nvSpPr>
        <p:spPr>
          <a:xfrm>
            <a:off x="0" y="1"/>
            <a:ext cx="9143999" cy="5676420"/>
          </a:xfrm>
          <a:prstGeom prst="rect">
            <a:avLst/>
          </a:prstGeom>
          <a:solidFill>
            <a:srgbClr val="003E7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7876" y="4305146"/>
            <a:ext cx="1972056" cy="629901"/>
          </a:xfrm>
          <a:prstGeom prst="rect">
            <a:avLst/>
          </a:prstGeom>
        </p:spPr>
      </p:pic>
      <p:grpSp>
        <p:nvGrpSpPr>
          <p:cNvPr id="26" name="Group 25"/>
          <p:cNvGrpSpPr/>
          <p:nvPr userDrawn="1"/>
        </p:nvGrpSpPr>
        <p:grpSpPr>
          <a:xfrm>
            <a:off x="5848351" y="5417426"/>
            <a:ext cx="1972056" cy="559000"/>
            <a:chOff x="6791326" y="1369301"/>
            <a:chExt cx="1972056" cy="559000"/>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382" y="1369301"/>
              <a:ext cx="559000" cy="559000"/>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1326" y="1369301"/>
              <a:ext cx="559000" cy="559000"/>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4375" y="1369301"/>
              <a:ext cx="559000" cy="559000"/>
            </a:xfrm>
            <a:prstGeom prst="rect">
              <a:avLst/>
            </a:prstGeom>
          </p:spPr>
        </p:pic>
      </p:grpSp>
      <p:sp>
        <p:nvSpPr>
          <p:cNvPr id="2" name="Title 1"/>
          <p:cNvSpPr>
            <a:spLocks noGrp="1"/>
          </p:cNvSpPr>
          <p:nvPr>
            <p:ph type="ctrTitle"/>
          </p:nvPr>
        </p:nvSpPr>
        <p:spPr>
          <a:xfrm>
            <a:off x="4739595" y="1520457"/>
            <a:ext cx="4241372" cy="762000"/>
          </a:xfrm>
        </p:spPr>
        <p:txBody>
          <a:bodyPr/>
          <a:lstStyle>
            <a:lvl1pPr algn="ctr">
              <a:defRPr/>
            </a:lvl1pPr>
          </a:lstStyle>
          <a:p>
            <a:r>
              <a:rPr lang="en-US" dirty="0"/>
              <a:t>Click to edit Master title</a:t>
            </a:r>
          </a:p>
        </p:txBody>
      </p:sp>
      <p:sp>
        <p:nvSpPr>
          <p:cNvPr id="3" name="Subtitle 2"/>
          <p:cNvSpPr>
            <a:spLocks noGrp="1"/>
          </p:cNvSpPr>
          <p:nvPr>
            <p:ph type="subTitle" idx="1" hasCustomPrompt="1"/>
          </p:nvPr>
        </p:nvSpPr>
        <p:spPr>
          <a:xfrm>
            <a:off x="5515680" y="2831807"/>
            <a:ext cx="2689203" cy="256306"/>
          </a:xfrm>
        </p:spPr>
        <p:txBody>
          <a:bodyPr/>
          <a:lstStyle>
            <a:lvl1pPr marL="0" indent="0" algn="ctr">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p:txBody>
      </p:sp>
      <p:sp>
        <p:nvSpPr>
          <p:cNvPr id="27" name="Text Placeholder 26"/>
          <p:cNvSpPr>
            <a:spLocks noGrp="1"/>
          </p:cNvSpPr>
          <p:nvPr>
            <p:ph type="body" sz="quarter" idx="10" hasCustomPrompt="1"/>
          </p:nvPr>
        </p:nvSpPr>
        <p:spPr>
          <a:xfrm>
            <a:off x="4946421" y="3115680"/>
            <a:ext cx="3827721" cy="332652"/>
          </a:xfrm>
        </p:spPr>
        <p:txBody>
          <a:bodyPr>
            <a:normAutofit/>
          </a:bodyPr>
          <a:lstStyle>
            <a:lvl1pPr marL="0" indent="0" algn="ctr">
              <a:buFontTx/>
              <a:buNone/>
              <a:defRPr sz="1200">
                <a:solidFill>
                  <a:schemeClr val="bg1"/>
                </a:solidFill>
              </a:defRPr>
            </a:lvl1pPr>
          </a:lstStyle>
          <a:p>
            <a:pPr lvl="0"/>
            <a:r>
              <a:rPr lang="en-US" dirty="0"/>
              <a:t>Click to add presenter name and date | xx.xx.2016</a:t>
            </a:r>
          </a:p>
        </p:txBody>
      </p:sp>
      <p:sp>
        <p:nvSpPr>
          <p:cNvPr id="5" name="Picture Placeholder 4"/>
          <p:cNvSpPr>
            <a:spLocks noGrp="1"/>
          </p:cNvSpPr>
          <p:nvPr>
            <p:ph type="pic" sz="quarter" idx="11" hasCustomPrompt="1"/>
          </p:nvPr>
        </p:nvSpPr>
        <p:spPr>
          <a:xfrm>
            <a:off x="456480" y="339725"/>
            <a:ext cx="3914775" cy="5021263"/>
          </a:xfrm>
        </p:spPr>
        <p:txBody>
          <a:bodyPr/>
          <a:lstStyle>
            <a:lvl1pPr>
              <a:defRPr baseline="0"/>
            </a:lvl1pPr>
          </a:lstStyle>
          <a:p>
            <a:r>
              <a:rPr lang="en-US" dirty="0"/>
              <a:t>Insert Vertical Image in this space</a:t>
            </a:r>
          </a:p>
        </p:txBody>
      </p:sp>
    </p:spTree>
    <p:extLst>
      <p:ext uri="{BB962C8B-B14F-4D97-AF65-F5344CB8AC3E}">
        <p14:creationId xmlns:p14="http://schemas.microsoft.com/office/powerpoint/2010/main" val="186907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1"/>
            <a:ext cx="6829426" cy="6858000"/>
          </a:xfrm>
          <a:prstGeom prst="rect">
            <a:avLst/>
          </a:prstGeom>
        </p:spPr>
      </p:pic>
      <p:sp>
        <p:nvSpPr>
          <p:cNvPr id="16" name="Rectangle 15"/>
          <p:cNvSpPr/>
          <p:nvPr userDrawn="1"/>
        </p:nvSpPr>
        <p:spPr>
          <a:xfrm>
            <a:off x="0" y="1"/>
            <a:ext cx="9143999" cy="5676420"/>
          </a:xfrm>
          <a:prstGeom prst="rect">
            <a:avLst/>
          </a:prstGeom>
          <a:solidFill>
            <a:srgbClr val="003E7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userDrawn="1"/>
        </p:nvGrpSpPr>
        <p:grpSpPr>
          <a:xfrm>
            <a:off x="6210301" y="4267046"/>
            <a:ext cx="1972056" cy="1642705"/>
            <a:chOff x="6600826" y="4267046"/>
            <a:chExt cx="1972056" cy="1642705"/>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826" y="4267046"/>
              <a:ext cx="1972056" cy="62990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3882" y="5350751"/>
              <a:ext cx="559000" cy="55900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0826" y="5350751"/>
              <a:ext cx="559000" cy="559000"/>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3875" y="5350751"/>
              <a:ext cx="559000" cy="559000"/>
            </a:xfrm>
            <a:prstGeom prst="rect">
              <a:avLst/>
            </a:prstGeom>
          </p:spPr>
        </p:pic>
      </p:grpSp>
      <p:sp>
        <p:nvSpPr>
          <p:cNvPr id="2" name="Title 1"/>
          <p:cNvSpPr>
            <a:spLocks noGrp="1"/>
          </p:cNvSpPr>
          <p:nvPr>
            <p:ph type="ctrTitle"/>
          </p:nvPr>
        </p:nvSpPr>
        <p:spPr>
          <a:xfrm>
            <a:off x="3090530" y="1321983"/>
            <a:ext cx="5179505" cy="762000"/>
          </a:xfrm>
        </p:spPr>
        <p:txBody>
          <a:bodyPr>
            <a:noAutofit/>
          </a:bodyPr>
          <a:lstStyle>
            <a:lvl1pPr algn="r">
              <a:defRPr sz="3600"/>
            </a:lvl1pPr>
          </a:lstStyle>
          <a:p>
            <a:r>
              <a:rPr lang="en-US" dirty="0"/>
              <a:t>Click to edit Master title</a:t>
            </a:r>
          </a:p>
        </p:txBody>
      </p:sp>
      <p:sp>
        <p:nvSpPr>
          <p:cNvPr id="3" name="Subtitle 2"/>
          <p:cNvSpPr>
            <a:spLocks noGrp="1"/>
          </p:cNvSpPr>
          <p:nvPr>
            <p:ph type="subTitle" idx="1" hasCustomPrompt="1"/>
          </p:nvPr>
        </p:nvSpPr>
        <p:spPr>
          <a:xfrm>
            <a:off x="5580832" y="2633333"/>
            <a:ext cx="2689203" cy="256306"/>
          </a:xfrm>
        </p:spPr>
        <p:txBody>
          <a:bodyPr/>
          <a:lstStyle>
            <a:lvl1pPr marL="0" indent="0" algn="r">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p:txBody>
      </p:sp>
      <p:sp>
        <p:nvSpPr>
          <p:cNvPr id="27" name="Text Placeholder 26"/>
          <p:cNvSpPr>
            <a:spLocks noGrp="1"/>
          </p:cNvSpPr>
          <p:nvPr>
            <p:ph type="body" sz="quarter" idx="10" hasCustomPrompt="1"/>
          </p:nvPr>
        </p:nvSpPr>
        <p:spPr>
          <a:xfrm>
            <a:off x="4442314" y="2917206"/>
            <a:ext cx="3827721" cy="332652"/>
          </a:xfrm>
        </p:spPr>
        <p:txBody>
          <a:bodyPr>
            <a:normAutofit/>
          </a:bodyPr>
          <a:lstStyle>
            <a:lvl1pPr marL="0" indent="0" algn="r">
              <a:buFontTx/>
              <a:buNone/>
              <a:defRPr sz="1200">
                <a:solidFill>
                  <a:schemeClr val="bg1"/>
                </a:solidFill>
              </a:defRPr>
            </a:lvl1pPr>
          </a:lstStyle>
          <a:p>
            <a:pPr lvl="0"/>
            <a:r>
              <a:rPr lang="en-US" dirty="0"/>
              <a:t>Click to add presenter name and date | xx.xx.2016</a:t>
            </a:r>
          </a:p>
        </p:txBody>
      </p:sp>
      <p:pic>
        <p:nvPicPr>
          <p:cNvPr id="1026" name="Picture 2" descr="image001">
            <a:extLst>
              <a:ext uri="{FF2B5EF4-FFF2-40B4-BE49-F238E27FC236}">
                <a16:creationId xmlns:a16="http://schemas.microsoft.com/office/drawing/2014/main" id="{1530CC0A-4C6B-4F19-BB98-4776431B091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7119" y="5676421"/>
            <a:ext cx="1181578" cy="118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12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57200" y="976746"/>
            <a:ext cx="8229600" cy="5149418"/>
          </a:xfrm>
        </p:spPr>
        <p:txBody>
          <a:bodyPr/>
          <a:lstStyle>
            <a:lvl1pPr marL="457200" indent="-457200">
              <a:buFont typeface="Arial" panose="020B0604020202020204" pitchFamily="34" charset="0"/>
              <a:buChar char="•"/>
              <a:defRPr sz="2600"/>
            </a:lvl1pPr>
            <a:lvl2pPr>
              <a:defRPr sz="2400"/>
            </a:lvl2pPr>
          </a:lstStyle>
          <a:p>
            <a:pPr lvl="0"/>
            <a:r>
              <a:rPr lang="en-US" dirty="0"/>
              <a:t>Click to edit Master text styles</a:t>
            </a:r>
          </a:p>
          <a:p>
            <a:pPr lvl="1"/>
            <a:r>
              <a:rPr lang="en-US" dirty="0"/>
              <a:t>Second level</a:t>
            </a:r>
          </a:p>
          <a:p>
            <a:pPr lvl="2"/>
            <a:r>
              <a:rPr lang="en-US" dirty="0"/>
              <a:t>Third level</a:t>
            </a:r>
          </a:p>
        </p:txBody>
      </p:sp>
      <p:pic>
        <p:nvPicPr>
          <p:cNvPr id="4" name="Picture 2" descr="image001">
            <a:extLst>
              <a:ext uri="{FF2B5EF4-FFF2-40B4-BE49-F238E27FC236}">
                <a16:creationId xmlns:a16="http://schemas.microsoft.com/office/drawing/2014/main" id="{5374D0AF-46FF-430D-853C-7F9F9E255E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29920" y="0"/>
            <a:ext cx="796891" cy="79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22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457200" y="1357745"/>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357745"/>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p:txBody>
      </p:sp>
      <p:pic>
        <p:nvPicPr>
          <p:cNvPr id="5" name="Picture 2" descr="image001">
            <a:extLst>
              <a:ext uri="{FF2B5EF4-FFF2-40B4-BE49-F238E27FC236}">
                <a16:creationId xmlns:a16="http://schemas.microsoft.com/office/drawing/2014/main" id="{3692F97E-A272-4F31-B43B-00CFCEE119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29920" y="0"/>
            <a:ext cx="796891" cy="79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46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pic>
        <p:nvPicPr>
          <p:cNvPr id="3" name="Picture 2" descr="image001">
            <a:extLst>
              <a:ext uri="{FF2B5EF4-FFF2-40B4-BE49-F238E27FC236}">
                <a16:creationId xmlns:a16="http://schemas.microsoft.com/office/drawing/2014/main" id="{8E55EF83-AA2D-4199-B674-F61FB4341A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29920" y="0"/>
            <a:ext cx="796891" cy="79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03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1"/>
            <a:ext cx="5103098" cy="5124449"/>
          </a:xfrm>
          <a:prstGeom prst="rect">
            <a:avLst/>
          </a:prstGeom>
        </p:spPr>
      </p:pic>
      <p:sp>
        <p:nvSpPr>
          <p:cNvPr id="11" name="Rectangle 10"/>
          <p:cNvSpPr/>
          <p:nvPr userDrawn="1"/>
        </p:nvSpPr>
        <p:spPr>
          <a:xfrm>
            <a:off x="0" y="0"/>
            <a:ext cx="9144000" cy="5181599"/>
          </a:xfrm>
          <a:prstGeom prst="rect">
            <a:avLst/>
          </a:prstGeom>
          <a:solidFill>
            <a:srgbClr val="006892">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5627871" y="4724400"/>
            <a:ext cx="2783095" cy="797805"/>
            <a:chOff x="5309663" y="4709382"/>
            <a:chExt cx="3101304" cy="88902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944" y="4709382"/>
              <a:ext cx="889023" cy="889023"/>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9663" y="4709382"/>
              <a:ext cx="889023" cy="88902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5804" y="4709382"/>
              <a:ext cx="889023" cy="889023"/>
            </a:xfrm>
            <a:prstGeom prst="rect">
              <a:avLst/>
            </a:prstGeom>
            <a:effectLst>
              <a:outerShdw blurRad="50800" dist="38100" dir="2700000" algn="tl" rotWithShape="0">
                <a:prstClr val="black">
                  <a:alpha val="40000"/>
                </a:prstClr>
              </a:outerShdw>
            </a:effectLst>
          </p:spPr>
        </p:pic>
      </p:grpSp>
      <p:sp>
        <p:nvSpPr>
          <p:cNvPr id="10" name="Text Placeholder 9"/>
          <p:cNvSpPr>
            <a:spLocks noGrp="1"/>
          </p:cNvSpPr>
          <p:nvPr>
            <p:ph type="body" sz="quarter" idx="10" hasCustomPrompt="1"/>
          </p:nvPr>
        </p:nvSpPr>
        <p:spPr>
          <a:xfrm>
            <a:off x="2847109" y="2424112"/>
            <a:ext cx="5867399" cy="769937"/>
          </a:xfrm>
          <a:prstGeom prst="rect">
            <a:avLst/>
          </a:prstGeom>
        </p:spPr>
        <p:txBody>
          <a:bodyPr/>
          <a:lstStyle>
            <a:lvl1pPr marL="0" indent="0" algn="r">
              <a:buNone/>
              <a:defRPr sz="2600">
                <a:solidFill>
                  <a:schemeClr val="bg1"/>
                </a:solidFill>
                <a:latin typeface="Arial" panose="020B0604020202020204" pitchFamily="34" charset="0"/>
                <a:cs typeface="Arial" panose="020B0604020202020204" pitchFamily="34" charset="0"/>
              </a:defRPr>
            </a:lvl1pPr>
          </a:lstStyle>
          <a:p>
            <a:pPr lvl="0"/>
            <a:r>
              <a:rPr lang="en-US" dirty="0"/>
              <a:t>Click to edit divider slide text</a:t>
            </a:r>
          </a:p>
        </p:txBody>
      </p:sp>
    </p:spTree>
    <p:extLst>
      <p:ext uri="{BB962C8B-B14F-4D97-AF65-F5344CB8AC3E}">
        <p14:creationId xmlns:p14="http://schemas.microsoft.com/office/powerpoint/2010/main" val="222104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57200" y="1122218"/>
            <a:ext cx="8229600" cy="5003945"/>
          </a:xfrm>
        </p:spPr>
        <p:txBody>
          <a:bodyPr/>
          <a:lstStyle>
            <a:lvl1pPr marL="457200" indent="-457200">
              <a:buFont typeface="Arial" panose="020B0604020202020204" pitchFamily="34" charset="0"/>
              <a:buChar char="•"/>
              <a:defRPr sz="2600"/>
            </a:lvl1pPr>
            <a:lvl2pPr>
              <a:defRPr sz="2400"/>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6720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457200" y="1266825"/>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266825"/>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p:txBody>
      </p:sp>
    </p:spTree>
    <p:extLst>
      <p:ext uri="{BB962C8B-B14F-4D97-AF65-F5344CB8AC3E}">
        <p14:creationId xmlns:p14="http://schemas.microsoft.com/office/powerpoint/2010/main" val="227041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0.xml"/><Relationship Id="rId7" Type="http://schemas.openxmlformats.org/officeDocument/2006/relationships/image" Target="../media/image18.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25236"/>
            <a:ext cx="8229600" cy="5100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cxnSp>
        <p:nvCxnSpPr>
          <p:cNvPr id="7" name="Straight Connector 6"/>
          <p:cNvCxnSpPr/>
          <p:nvPr userDrawn="1"/>
        </p:nvCxnSpPr>
        <p:spPr>
          <a:xfrm>
            <a:off x="7243118" y="173747"/>
            <a:ext cx="0" cy="461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 y="6695524"/>
            <a:ext cx="9143999" cy="162476"/>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7737859" y="6450006"/>
            <a:ext cx="1085710" cy="331172"/>
            <a:chOff x="5174413" y="5003233"/>
            <a:chExt cx="3445956" cy="1051113"/>
          </a:xfrm>
          <a:effectLst>
            <a:outerShdw blurRad="50800" dist="38100" dir="2700000" algn="tl" rotWithShape="0">
              <a:prstClr val="black">
                <a:alpha val="40000"/>
              </a:prstClr>
            </a:outerShdw>
          </a:effectLst>
        </p:grpSpPr>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69256" y="5003233"/>
              <a:ext cx="1051113" cy="1051113"/>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74413" y="5003233"/>
              <a:ext cx="1051113" cy="1051113"/>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71834" y="5003233"/>
              <a:ext cx="1051113" cy="1051113"/>
            </a:xfrm>
            <a:prstGeom prst="rect">
              <a:avLst/>
            </a:prstGeom>
          </p:spPr>
        </p:pic>
      </p:grpSp>
      <p:pic>
        <p:nvPicPr>
          <p:cNvPr id="13" name="Picture 12"/>
          <p:cNvPicPr>
            <a:picLocks noChangeAspect="1"/>
          </p:cNvPicPr>
          <p:nvPr userDrawn="1"/>
        </p:nvPicPr>
        <p:blipFill rotWithShape="1">
          <a:blip r:embed="rId12" cstate="print">
            <a:extLst>
              <a:ext uri="{28A0092B-C50C-407E-A947-70E740481C1C}">
                <a14:useLocalDpi xmlns:a14="http://schemas.microsoft.com/office/drawing/2010/main" val="0"/>
              </a:ext>
            </a:extLst>
          </a:blip>
          <a:srcRect l="2333" t="2469" r="4173" b="3934"/>
          <a:stretch/>
        </p:blipFill>
        <p:spPr>
          <a:xfrm>
            <a:off x="0" y="1"/>
            <a:ext cx="779521" cy="782782"/>
          </a:xfrm>
          <a:prstGeom prst="rect">
            <a:avLst/>
          </a:prstGeom>
        </p:spPr>
      </p:pic>
      <p:sp>
        <p:nvSpPr>
          <p:cNvPr id="14" name="Rectangle 13"/>
          <p:cNvSpPr/>
          <p:nvPr userDrawn="1"/>
        </p:nvSpPr>
        <p:spPr>
          <a:xfrm>
            <a:off x="0" y="0"/>
            <a:ext cx="9143999" cy="785931"/>
          </a:xfrm>
          <a:prstGeom prst="rect">
            <a:avLst/>
          </a:prstGeom>
          <a:solidFill>
            <a:srgbClr val="003E7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5038" y="223929"/>
            <a:ext cx="1190715" cy="380330"/>
          </a:xfrm>
          <a:prstGeom prst="rect">
            <a:avLst/>
          </a:prstGeom>
        </p:spPr>
      </p:pic>
      <p:sp>
        <p:nvSpPr>
          <p:cNvPr id="2" name="Title Placeholder 1"/>
          <p:cNvSpPr>
            <a:spLocks noGrp="1"/>
          </p:cNvSpPr>
          <p:nvPr>
            <p:ph type="title"/>
          </p:nvPr>
        </p:nvSpPr>
        <p:spPr>
          <a:xfrm>
            <a:off x="665018" y="171450"/>
            <a:ext cx="6192982" cy="53340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40272812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2" r:id="rId5"/>
    <p:sldLayoutId id="2147483654" r:id="rId6"/>
    <p:sldLayoutId id="2147483678" r:id="rId7"/>
  </p:sldLayoutIdLst>
  <p:txStyles>
    <p:titleStyle>
      <a:lvl1pPr algn="l" defTabSz="914400" rtl="0" eaLnBrk="1" latinLnBrk="0" hangingPunct="1">
        <a:spcBef>
          <a:spcPct val="0"/>
        </a:spcBef>
        <a:buNone/>
        <a:defRPr sz="2800" b="0" kern="1200">
          <a:solidFill>
            <a:schemeClr val="bg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2600" kern="1200">
          <a:solidFill>
            <a:srgbClr val="003E7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5F606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5F606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5F606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5F606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98198"/>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p:cNvSpPr>
            <a:spLocks noGrp="1"/>
          </p:cNvSpPr>
          <p:nvPr>
            <p:ph type="body" idx="1"/>
          </p:nvPr>
        </p:nvSpPr>
        <p:spPr>
          <a:xfrm>
            <a:off x="457200" y="1101436"/>
            <a:ext cx="8229600" cy="50247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l="9033" t="34244" r="7752" b="59545"/>
          <a:stretch/>
        </p:blipFill>
        <p:spPr>
          <a:xfrm>
            <a:off x="0" y="6559498"/>
            <a:ext cx="9144000" cy="298501"/>
          </a:xfrm>
          <a:prstGeom prst="rect">
            <a:avLst/>
          </a:prstGeom>
        </p:spPr>
      </p:pic>
      <p:cxnSp>
        <p:nvCxnSpPr>
          <p:cNvPr id="9" name="Straight Connector 8"/>
          <p:cNvCxnSpPr/>
          <p:nvPr userDrawn="1"/>
        </p:nvCxnSpPr>
        <p:spPr>
          <a:xfrm>
            <a:off x="0" y="4191000"/>
            <a:ext cx="9144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31950" y="6563887"/>
            <a:ext cx="5861538" cy="253916"/>
          </a:xfrm>
          <a:prstGeom prst="rect">
            <a:avLst/>
          </a:prstGeom>
          <a:noFill/>
        </p:spPr>
        <p:txBody>
          <a:bodyPr wrap="square" rtlCol="0">
            <a:spAutoFit/>
          </a:bodyPr>
          <a:lstStyle/>
          <a:p>
            <a:r>
              <a:rPr lang="en-US" sz="1050" b="1" dirty="0">
                <a:solidFill>
                  <a:srgbClr val="6CADDF"/>
                </a:solidFill>
                <a:latin typeface="Arial" panose="020B0604020202020204" pitchFamily="34" charset="0"/>
                <a:cs typeface="Arial" panose="020B0604020202020204" pitchFamily="34" charset="0"/>
              </a:rPr>
              <a:t>GEOSYNTEC CONSULTANTS</a:t>
            </a:r>
            <a:endParaRPr lang="en-US" sz="1050" dirty="0">
              <a:solidFill>
                <a:srgbClr val="6CADDF"/>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7266001" y="6226987"/>
            <a:ext cx="1432522" cy="436959"/>
            <a:chOff x="5174413" y="5003233"/>
            <a:chExt cx="3445956" cy="1051113"/>
          </a:xfrm>
          <a:effectLst>
            <a:outerShdw blurRad="50800" dist="38100" dir="2700000" algn="tl" rotWithShape="0">
              <a:prstClr val="black">
                <a:alpha val="40000"/>
              </a:prstClr>
            </a:outerShdw>
          </a:effectLst>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9256" y="5003233"/>
              <a:ext cx="1051113" cy="105111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4413" y="5003233"/>
              <a:ext cx="1051113" cy="105111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1834" y="5003233"/>
              <a:ext cx="1051113" cy="1051113"/>
            </a:xfrm>
            <a:prstGeom prst="rect">
              <a:avLst/>
            </a:prstGeom>
          </p:spPr>
        </p:pic>
      </p:grpSp>
    </p:spTree>
    <p:extLst>
      <p:ext uri="{BB962C8B-B14F-4D97-AF65-F5344CB8AC3E}">
        <p14:creationId xmlns:p14="http://schemas.microsoft.com/office/powerpoint/2010/main" val="1539067017"/>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8" r:id="rId3"/>
  </p:sldLayoutIdLst>
  <p:txStyles>
    <p:titleStyle>
      <a:lvl1pPr algn="l" defTabSz="914400" rtl="0" eaLnBrk="1" latinLnBrk="0" hangingPunct="1">
        <a:spcBef>
          <a:spcPct val="0"/>
        </a:spcBef>
        <a:buNone/>
        <a:defRPr sz="2800" kern="1200">
          <a:solidFill>
            <a:srgbClr val="003E7E"/>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2600" kern="1200">
          <a:solidFill>
            <a:srgbClr val="003E7E"/>
          </a:solidFill>
          <a:latin typeface="Helvetica"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5F6062"/>
          </a:solidFill>
          <a:latin typeface="Helvetica"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5F6062"/>
          </a:solidFill>
          <a:latin typeface="Helvetica"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382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2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D260-7DB5-4B53-9E78-C3DE3154A01E}"/>
              </a:ext>
            </a:extLst>
          </p:cNvPr>
          <p:cNvSpPr>
            <a:spLocks noGrp="1"/>
          </p:cNvSpPr>
          <p:nvPr>
            <p:ph type="ctrTitle"/>
          </p:nvPr>
        </p:nvSpPr>
        <p:spPr>
          <a:xfrm>
            <a:off x="366870" y="73634"/>
            <a:ext cx="8410260" cy="762000"/>
          </a:xfrm>
        </p:spPr>
        <p:txBody>
          <a:bodyPr/>
          <a:lstStyle/>
          <a:p>
            <a:r>
              <a:rPr lang="en-US" sz="2800" dirty="0"/>
              <a:t>South Carolina DOT Training Workshop</a:t>
            </a:r>
            <a:br>
              <a:rPr lang="en-US" sz="2800" dirty="0"/>
            </a:br>
            <a:r>
              <a:rPr lang="en-US" sz="2800" dirty="0"/>
              <a:t/>
            </a:r>
            <a:br>
              <a:rPr lang="en-US" sz="2800" dirty="0"/>
            </a:br>
            <a:r>
              <a:rPr lang="en-US" sz="2800" dirty="0"/>
              <a:t>Geophysics Field Testing Methods, Data Reduction, and Interpretation of Results</a:t>
            </a:r>
          </a:p>
        </p:txBody>
      </p:sp>
      <p:sp>
        <p:nvSpPr>
          <p:cNvPr id="3" name="Subtitle 2">
            <a:extLst>
              <a:ext uri="{FF2B5EF4-FFF2-40B4-BE49-F238E27FC236}">
                <a16:creationId xmlns:a16="http://schemas.microsoft.com/office/drawing/2014/main" id="{72B89DE9-D9C7-4EBB-BD3B-579D10AAA675}"/>
              </a:ext>
            </a:extLst>
          </p:cNvPr>
          <p:cNvSpPr>
            <a:spLocks noGrp="1"/>
          </p:cNvSpPr>
          <p:nvPr>
            <p:ph type="subTitle" idx="1"/>
          </p:nvPr>
        </p:nvSpPr>
        <p:spPr>
          <a:xfrm>
            <a:off x="5580832" y="2547608"/>
            <a:ext cx="2689203" cy="256306"/>
          </a:xfrm>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701E8B8D-C11E-4B1D-8A1B-76AFF3D36D8F}"/>
              </a:ext>
            </a:extLst>
          </p:cNvPr>
          <p:cNvSpPr>
            <a:spLocks noGrp="1"/>
          </p:cNvSpPr>
          <p:nvPr>
            <p:ph type="body" sz="quarter" idx="10"/>
          </p:nvPr>
        </p:nvSpPr>
        <p:spPr>
          <a:xfrm>
            <a:off x="4442314" y="2819400"/>
            <a:ext cx="3827721" cy="1234687"/>
          </a:xfrm>
        </p:spPr>
        <p:txBody>
          <a:bodyPr>
            <a:normAutofit/>
          </a:bodyPr>
          <a:lstStyle/>
          <a:p>
            <a:r>
              <a:rPr lang="en-US" sz="1600" dirty="0"/>
              <a:t>Robert C. Bachus and Glenn J. Rix</a:t>
            </a:r>
          </a:p>
          <a:p>
            <a:r>
              <a:rPr lang="en-US" sz="1600" dirty="0"/>
              <a:t>June 5 – 26, 2020</a:t>
            </a:r>
          </a:p>
        </p:txBody>
      </p:sp>
    </p:spTree>
    <p:extLst>
      <p:ext uri="{BB962C8B-B14F-4D97-AF65-F5344CB8AC3E}">
        <p14:creationId xmlns:p14="http://schemas.microsoft.com/office/powerpoint/2010/main" val="114947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DEDB-302D-4E2E-8177-65F23A1D2C37}"/>
              </a:ext>
            </a:extLst>
          </p:cNvPr>
          <p:cNvSpPr>
            <a:spLocks noGrp="1"/>
          </p:cNvSpPr>
          <p:nvPr>
            <p:ph type="title"/>
          </p:nvPr>
        </p:nvSpPr>
        <p:spPr/>
        <p:txBody>
          <a:bodyPr/>
          <a:lstStyle/>
          <a:p>
            <a:r>
              <a:rPr lang="en-US" dirty="0"/>
              <a:t>Electrical Resistivity - Acquisition</a:t>
            </a:r>
          </a:p>
        </p:txBody>
      </p:sp>
      <p:pic>
        <p:nvPicPr>
          <p:cNvPr id="4" name="Picture 3">
            <a:extLst>
              <a:ext uri="{FF2B5EF4-FFF2-40B4-BE49-F238E27FC236}">
                <a16:creationId xmlns:a16="http://schemas.microsoft.com/office/drawing/2014/main" id="{9527E3E9-6057-459F-A76B-2AF434058F6E}"/>
              </a:ext>
            </a:extLst>
          </p:cNvPr>
          <p:cNvPicPr>
            <a:picLocks noChangeAspect="1"/>
          </p:cNvPicPr>
          <p:nvPr/>
        </p:nvPicPr>
        <p:blipFill>
          <a:blip r:embed="rId2"/>
          <a:stretch>
            <a:fillRect/>
          </a:stretch>
        </p:blipFill>
        <p:spPr>
          <a:xfrm>
            <a:off x="2982335" y="1114529"/>
            <a:ext cx="5859168" cy="4781445"/>
          </a:xfrm>
          <a:prstGeom prst="rect">
            <a:avLst/>
          </a:prstGeom>
        </p:spPr>
      </p:pic>
      <p:sp>
        <p:nvSpPr>
          <p:cNvPr id="5" name="TextBox 4">
            <a:extLst>
              <a:ext uri="{FF2B5EF4-FFF2-40B4-BE49-F238E27FC236}">
                <a16:creationId xmlns:a16="http://schemas.microsoft.com/office/drawing/2014/main" id="{B999C5B6-7321-475F-B2EE-96F89B32F72E}"/>
              </a:ext>
            </a:extLst>
          </p:cNvPr>
          <p:cNvSpPr txBox="1"/>
          <p:nvPr/>
        </p:nvSpPr>
        <p:spPr>
          <a:xfrm>
            <a:off x="665018" y="1772700"/>
            <a:ext cx="2015616" cy="369332"/>
          </a:xfrm>
          <a:prstGeom prst="rect">
            <a:avLst/>
          </a:prstGeom>
          <a:noFill/>
        </p:spPr>
        <p:txBody>
          <a:bodyPr wrap="none" rtlCol="0">
            <a:spAutoFit/>
          </a:bodyPr>
          <a:lstStyle/>
          <a:p>
            <a:r>
              <a:rPr lang="en-US" dirty="0"/>
              <a:t>Schlumberger array</a:t>
            </a:r>
          </a:p>
        </p:txBody>
      </p:sp>
      <p:sp>
        <p:nvSpPr>
          <p:cNvPr id="6" name="TextBox 5">
            <a:extLst>
              <a:ext uri="{FF2B5EF4-FFF2-40B4-BE49-F238E27FC236}">
                <a16:creationId xmlns:a16="http://schemas.microsoft.com/office/drawing/2014/main" id="{9F74B168-989D-435D-9243-8ADE8CDA35A4}"/>
              </a:ext>
            </a:extLst>
          </p:cNvPr>
          <p:cNvSpPr txBox="1"/>
          <p:nvPr/>
        </p:nvSpPr>
        <p:spPr>
          <a:xfrm>
            <a:off x="665018" y="3429060"/>
            <a:ext cx="1465594" cy="369332"/>
          </a:xfrm>
          <a:prstGeom prst="rect">
            <a:avLst/>
          </a:prstGeom>
          <a:noFill/>
        </p:spPr>
        <p:txBody>
          <a:bodyPr wrap="none" rtlCol="0">
            <a:spAutoFit/>
          </a:bodyPr>
          <a:lstStyle/>
          <a:p>
            <a:r>
              <a:rPr lang="en-US" dirty="0" err="1"/>
              <a:t>Wenner</a:t>
            </a:r>
            <a:r>
              <a:rPr lang="en-US" dirty="0"/>
              <a:t> array</a:t>
            </a:r>
          </a:p>
        </p:txBody>
      </p:sp>
      <p:sp>
        <p:nvSpPr>
          <p:cNvPr id="7" name="TextBox 6">
            <a:extLst>
              <a:ext uri="{FF2B5EF4-FFF2-40B4-BE49-F238E27FC236}">
                <a16:creationId xmlns:a16="http://schemas.microsoft.com/office/drawing/2014/main" id="{F118ADE1-31EF-48DD-9B26-62E0D20D0AAD}"/>
              </a:ext>
            </a:extLst>
          </p:cNvPr>
          <p:cNvSpPr txBox="1"/>
          <p:nvPr/>
        </p:nvSpPr>
        <p:spPr>
          <a:xfrm>
            <a:off x="665018" y="5117617"/>
            <a:ext cx="1979003" cy="369332"/>
          </a:xfrm>
          <a:prstGeom prst="rect">
            <a:avLst/>
          </a:prstGeom>
          <a:noFill/>
        </p:spPr>
        <p:txBody>
          <a:bodyPr wrap="none" rtlCol="0">
            <a:spAutoFit/>
          </a:bodyPr>
          <a:lstStyle/>
          <a:p>
            <a:r>
              <a:rPr lang="en-US" dirty="0"/>
              <a:t>Dipole-dipole array</a:t>
            </a:r>
          </a:p>
        </p:txBody>
      </p:sp>
      <p:sp>
        <p:nvSpPr>
          <p:cNvPr id="8" name="TextBox 7">
            <a:extLst>
              <a:ext uri="{FF2B5EF4-FFF2-40B4-BE49-F238E27FC236}">
                <a16:creationId xmlns:a16="http://schemas.microsoft.com/office/drawing/2014/main" id="{FEE5BFE5-8DBF-4D97-AF50-036B751CDADE}"/>
              </a:ext>
            </a:extLst>
          </p:cNvPr>
          <p:cNvSpPr txBox="1"/>
          <p:nvPr/>
        </p:nvSpPr>
        <p:spPr>
          <a:xfrm>
            <a:off x="3547067" y="6120987"/>
            <a:ext cx="2267672" cy="369332"/>
          </a:xfrm>
          <a:prstGeom prst="rect">
            <a:avLst/>
          </a:prstGeom>
          <a:noFill/>
        </p:spPr>
        <p:txBody>
          <a:bodyPr wrap="none" rtlCol="0">
            <a:spAutoFit/>
          </a:bodyPr>
          <a:lstStyle/>
          <a:p>
            <a:r>
              <a:rPr lang="en-US" dirty="0"/>
              <a:t>Source: Everett (2013)</a:t>
            </a:r>
          </a:p>
        </p:txBody>
      </p:sp>
      <p:sp>
        <p:nvSpPr>
          <p:cNvPr id="9" name="TextBox 8">
            <a:extLst>
              <a:ext uri="{FF2B5EF4-FFF2-40B4-BE49-F238E27FC236}">
                <a16:creationId xmlns:a16="http://schemas.microsoft.com/office/drawing/2014/main" id="{CBAE6E63-E988-4606-90AF-C135B109E813}"/>
              </a:ext>
            </a:extLst>
          </p:cNvPr>
          <p:cNvSpPr txBox="1"/>
          <p:nvPr/>
        </p:nvSpPr>
        <p:spPr>
          <a:xfrm>
            <a:off x="5013526" y="929863"/>
            <a:ext cx="1602426" cy="307777"/>
          </a:xfrm>
          <a:prstGeom prst="rect">
            <a:avLst/>
          </a:prstGeom>
          <a:noFill/>
        </p:spPr>
        <p:txBody>
          <a:bodyPr wrap="none" rtlCol="0">
            <a:spAutoFit/>
          </a:bodyPr>
          <a:lstStyle/>
          <a:p>
            <a:r>
              <a:rPr lang="en-US" sz="1400" dirty="0">
                <a:solidFill>
                  <a:srgbClr val="FF0000"/>
                </a:solidFill>
              </a:rPr>
              <a:t>Transmitter current</a:t>
            </a:r>
          </a:p>
        </p:txBody>
      </p:sp>
      <p:sp>
        <p:nvSpPr>
          <p:cNvPr id="10" name="TextBox 9">
            <a:extLst>
              <a:ext uri="{FF2B5EF4-FFF2-40B4-BE49-F238E27FC236}">
                <a16:creationId xmlns:a16="http://schemas.microsoft.com/office/drawing/2014/main" id="{3E6F9C88-474D-4644-BC6E-99CC896B1807}"/>
              </a:ext>
            </a:extLst>
          </p:cNvPr>
          <p:cNvSpPr txBox="1"/>
          <p:nvPr/>
        </p:nvSpPr>
        <p:spPr>
          <a:xfrm>
            <a:off x="5866227" y="1618811"/>
            <a:ext cx="1499449" cy="307777"/>
          </a:xfrm>
          <a:prstGeom prst="rect">
            <a:avLst/>
          </a:prstGeom>
          <a:noFill/>
        </p:spPr>
        <p:txBody>
          <a:bodyPr wrap="none" rtlCol="0">
            <a:spAutoFit/>
          </a:bodyPr>
          <a:lstStyle/>
          <a:p>
            <a:r>
              <a:rPr lang="en-US" sz="1400" dirty="0">
                <a:solidFill>
                  <a:srgbClr val="FF0000"/>
                </a:solidFill>
              </a:rPr>
              <a:t>Measured voltage</a:t>
            </a:r>
          </a:p>
        </p:txBody>
      </p:sp>
      <p:sp>
        <p:nvSpPr>
          <p:cNvPr id="11" name="TextBox 10">
            <a:extLst>
              <a:ext uri="{FF2B5EF4-FFF2-40B4-BE49-F238E27FC236}">
                <a16:creationId xmlns:a16="http://schemas.microsoft.com/office/drawing/2014/main" id="{1E53A053-BFC7-4A24-B0CB-3243DAAC5174}"/>
              </a:ext>
            </a:extLst>
          </p:cNvPr>
          <p:cNvSpPr txBox="1"/>
          <p:nvPr/>
        </p:nvSpPr>
        <p:spPr>
          <a:xfrm>
            <a:off x="5911919" y="3351362"/>
            <a:ext cx="1499449" cy="307777"/>
          </a:xfrm>
          <a:prstGeom prst="rect">
            <a:avLst/>
          </a:prstGeom>
          <a:noFill/>
        </p:spPr>
        <p:txBody>
          <a:bodyPr wrap="none" rtlCol="0">
            <a:spAutoFit/>
          </a:bodyPr>
          <a:lstStyle/>
          <a:p>
            <a:r>
              <a:rPr lang="en-US" sz="1400" dirty="0">
                <a:solidFill>
                  <a:srgbClr val="FF0000"/>
                </a:solidFill>
              </a:rPr>
              <a:t>Measured voltage</a:t>
            </a:r>
          </a:p>
        </p:txBody>
      </p:sp>
      <p:sp>
        <p:nvSpPr>
          <p:cNvPr id="12" name="TextBox 11">
            <a:extLst>
              <a:ext uri="{FF2B5EF4-FFF2-40B4-BE49-F238E27FC236}">
                <a16:creationId xmlns:a16="http://schemas.microsoft.com/office/drawing/2014/main" id="{56A757A6-C3F8-409C-A1DB-DC82B6AC364D}"/>
              </a:ext>
            </a:extLst>
          </p:cNvPr>
          <p:cNvSpPr txBox="1"/>
          <p:nvPr/>
        </p:nvSpPr>
        <p:spPr>
          <a:xfrm>
            <a:off x="6782302" y="4623668"/>
            <a:ext cx="1499449" cy="307777"/>
          </a:xfrm>
          <a:prstGeom prst="rect">
            <a:avLst/>
          </a:prstGeom>
          <a:noFill/>
        </p:spPr>
        <p:txBody>
          <a:bodyPr wrap="none" rtlCol="0">
            <a:spAutoFit/>
          </a:bodyPr>
          <a:lstStyle/>
          <a:p>
            <a:r>
              <a:rPr lang="en-US" sz="1400" dirty="0">
                <a:solidFill>
                  <a:srgbClr val="FF0000"/>
                </a:solidFill>
              </a:rPr>
              <a:t>Measured voltage</a:t>
            </a:r>
          </a:p>
        </p:txBody>
      </p:sp>
      <p:sp>
        <p:nvSpPr>
          <p:cNvPr id="14" name="TextBox 13">
            <a:extLst>
              <a:ext uri="{FF2B5EF4-FFF2-40B4-BE49-F238E27FC236}">
                <a16:creationId xmlns:a16="http://schemas.microsoft.com/office/drawing/2014/main" id="{70EB793C-D6C3-416D-994A-A66C74DA9568}"/>
              </a:ext>
            </a:extLst>
          </p:cNvPr>
          <p:cNvSpPr txBox="1"/>
          <p:nvPr/>
        </p:nvSpPr>
        <p:spPr>
          <a:xfrm>
            <a:off x="5013526" y="2787794"/>
            <a:ext cx="1602426" cy="307777"/>
          </a:xfrm>
          <a:prstGeom prst="rect">
            <a:avLst/>
          </a:prstGeom>
          <a:noFill/>
        </p:spPr>
        <p:txBody>
          <a:bodyPr wrap="none" rtlCol="0">
            <a:spAutoFit/>
          </a:bodyPr>
          <a:lstStyle/>
          <a:p>
            <a:r>
              <a:rPr lang="en-US" sz="1400" dirty="0">
                <a:solidFill>
                  <a:srgbClr val="FF0000"/>
                </a:solidFill>
              </a:rPr>
              <a:t>Transmitter current</a:t>
            </a:r>
          </a:p>
        </p:txBody>
      </p:sp>
      <p:sp>
        <p:nvSpPr>
          <p:cNvPr id="15" name="TextBox 14">
            <a:extLst>
              <a:ext uri="{FF2B5EF4-FFF2-40B4-BE49-F238E27FC236}">
                <a16:creationId xmlns:a16="http://schemas.microsoft.com/office/drawing/2014/main" id="{24A149D6-8E2D-4784-9E49-6A47D77B258F}"/>
              </a:ext>
            </a:extLst>
          </p:cNvPr>
          <p:cNvSpPr txBox="1"/>
          <p:nvPr/>
        </p:nvSpPr>
        <p:spPr>
          <a:xfrm>
            <a:off x="3279893" y="4623667"/>
            <a:ext cx="1602426" cy="307777"/>
          </a:xfrm>
          <a:prstGeom prst="rect">
            <a:avLst/>
          </a:prstGeom>
          <a:noFill/>
        </p:spPr>
        <p:txBody>
          <a:bodyPr wrap="none" rtlCol="0">
            <a:spAutoFit/>
          </a:bodyPr>
          <a:lstStyle/>
          <a:p>
            <a:r>
              <a:rPr lang="en-US" sz="1400" dirty="0">
                <a:solidFill>
                  <a:srgbClr val="FF0000"/>
                </a:solidFill>
              </a:rPr>
              <a:t>Transmitter current</a:t>
            </a:r>
          </a:p>
        </p:txBody>
      </p:sp>
    </p:spTree>
    <p:extLst>
      <p:ext uri="{BB962C8B-B14F-4D97-AF65-F5344CB8AC3E}">
        <p14:creationId xmlns:p14="http://schemas.microsoft.com/office/powerpoint/2010/main" val="131842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F8DC-5D45-4816-B545-2A3077D9C9F4}"/>
              </a:ext>
            </a:extLst>
          </p:cNvPr>
          <p:cNvSpPr>
            <a:spLocks noGrp="1"/>
          </p:cNvSpPr>
          <p:nvPr>
            <p:ph type="title"/>
          </p:nvPr>
        </p:nvSpPr>
        <p:spPr/>
        <p:txBody>
          <a:bodyPr/>
          <a:lstStyle/>
          <a:p>
            <a:r>
              <a:rPr lang="en-US" dirty="0"/>
              <a:t>Electrical Resistivity - Processing</a:t>
            </a:r>
          </a:p>
        </p:txBody>
      </p:sp>
      <p:sp>
        <p:nvSpPr>
          <p:cNvPr id="4" name="TextBox 3">
            <a:extLst>
              <a:ext uri="{FF2B5EF4-FFF2-40B4-BE49-F238E27FC236}">
                <a16:creationId xmlns:a16="http://schemas.microsoft.com/office/drawing/2014/main" id="{56679CFD-963E-4678-A69C-59119D568467}"/>
              </a:ext>
            </a:extLst>
          </p:cNvPr>
          <p:cNvSpPr txBox="1"/>
          <p:nvPr/>
        </p:nvSpPr>
        <p:spPr>
          <a:xfrm>
            <a:off x="665018" y="3244334"/>
            <a:ext cx="2705036" cy="461665"/>
          </a:xfrm>
          <a:prstGeom prst="rect">
            <a:avLst/>
          </a:prstGeom>
          <a:noFill/>
        </p:spPr>
        <p:txBody>
          <a:bodyPr wrap="none" rtlCol="0">
            <a:spAutoFit/>
          </a:bodyPr>
          <a:lstStyle/>
          <a:p>
            <a:r>
              <a:rPr lang="en-US" sz="2400" dirty="0"/>
              <a:t>Schlumberger array:</a:t>
            </a:r>
          </a:p>
        </p:txBody>
      </p:sp>
      <p:sp>
        <p:nvSpPr>
          <p:cNvPr id="5" name="TextBox 4">
            <a:extLst>
              <a:ext uri="{FF2B5EF4-FFF2-40B4-BE49-F238E27FC236}">
                <a16:creationId xmlns:a16="http://schemas.microsoft.com/office/drawing/2014/main" id="{FD41C1B6-9145-4E28-A80E-9C4806B72A65}"/>
              </a:ext>
            </a:extLst>
          </p:cNvPr>
          <p:cNvSpPr txBox="1"/>
          <p:nvPr/>
        </p:nvSpPr>
        <p:spPr>
          <a:xfrm>
            <a:off x="665018" y="3946827"/>
            <a:ext cx="1974387" cy="461665"/>
          </a:xfrm>
          <a:prstGeom prst="rect">
            <a:avLst/>
          </a:prstGeom>
          <a:noFill/>
        </p:spPr>
        <p:txBody>
          <a:bodyPr wrap="none" rtlCol="0">
            <a:spAutoFit/>
          </a:bodyPr>
          <a:lstStyle/>
          <a:p>
            <a:r>
              <a:rPr lang="en-US" sz="2400" dirty="0" err="1"/>
              <a:t>Wenner</a:t>
            </a:r>
            <a:r>
              <a:rPr lang="en-US" sz="2400" dirty="0"/>
              <a:t> array:</a:t>
            </a:r>
          </a:p>
        </p:txBody>
      </p:sp>
      <p:sp>
        <p:nvSpPr>
          <p:cNvPr id="6" name="TextBox 5">
            <a:extLst>
              <a:ext uri="{FF2B5EF4-FFF2-40B4-BE49-F238E27FC236}">
                <a16:creationId xmlns:a16="http://schemas.microsoft.com/office/drawing/2014/main" id="{1636542B-06A3-4740-8BA8-D57DA7E4FF51}"/>
              </a:ext>
            </a:extLst>
          </p:cNvPr>
          <p:cNvSpPr txBox="1"/>
          <p:nvPr/>
        </p:nvSpPr>
        <p:spPr>
          <a:xfrm>
            <a:off x="665018" y="4649320"/>
            <a:ext cx="2655727" cy="461665"/>
          </a:xfrm>
          <a:prstGeom prst="rect">
            <a:avLst/>
          </a:prstGeom>
          <a:noFill/>
        </p:spPr>
        <p:txBody>
          <a:bodyPr wrap="none" rtlCol="0">
            <a:spAutoFit/>
          </a:bodyPr>
          <a:lstStyle/>
          <a:p>
            <a:r>
              <a:rPr lang="en-US" sz="2400" dirty="0"/>
              <a:t>Dipole-dipole array:</a:t>
            </a:r>
          </a:p>
        </p:txBody>
      </p:sp>
      <p:sp>
        <p:nvSpPr>
          <p:cNvPr id="7" name="TextBox 6">
            <a:extLst>
              <a:ext uri="{FF2B5EF4-FFF2-40B4-BE49-F238E27FC236}">
                <a16:creationId xmlns:a16="http://schemas.microsoft.com/office/drawing/2014/main" id="{9F5F39B9-2A9D-4759-97F4-EBBE92E3F6E9}"/>
              </a:ext>
            </a:extLst>
          </p:cNvPr>
          <p:cNvSpPr txBox="1"/>
          <p:nvPr/>
        </p:nvSpPr>
        <p:spPr>
          <a:xfrm>
            <a:off x="665018" y="2024014"/>
            <a:ext cx="2693366" cy="461665"/>
          </a:xfrm>
          <a:prstGeom prst="rect">
            <a:avLst/>
          </a:prstGeom>
          <a:noFill/>
        </p:spPr>
        <p:txBody>
          <a:bodyPr wrap="none" rtlCol="0">
            <a:spAutoFit/>
          </a:bodyPr>
          <a:lstStyle/>
          <a:p>
            <a:r>
              <a:rPr lang="en-US" sz="2400" dirty="0"/>
              <a:t>Apparent resistivity:</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8F4C2A1-E2E0-4232-9AE0-29D8293F7069}"/>
                  </a:ext>
                </a:extLst>
              </p:cNvPr>
              <p:cNvSpPr txBox="1"/>
              <p:nvPr/>
            </p:nvSpPr>
            <p:spPr>
              <a:xfrm>
                <a:off x="3584486" y="1840574"/>
                <a:ext cx="1975028"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𝑎</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𝜅</m:t>
                      </m:r>
                      <m:r>
                        <a:rPr lang="en-US" sz="2400" b="0" i="1" smtClean="0">
                          <a:latin typeface="Cambria Math" panose="02040503050406030204" pitchFamily="18" charset="0"/>
                          <a:ea typeface="Cambria Math" panose="02040503050406030204" pitchFamily="18" charset="0"/>
                        </a:rPr>
                        <m:t>𝑍</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𝜅</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𝑉</m:t>
                          </m:r>
                        </m:num>
                        <m:den>
                          <m:r>
                            <a:rPr lang="en-US" sz="2400" b="0" i="1" smtClean="0">
                              <a:latin typeface="Cambria Math" panose="02040503050406030204" pitchFamily="18" charset="0"/>
                              <a:ea typeface="Cambria Math" panose="02040503050406030204" pitchFamily="18" charset="0"/>
                            </a:rPr>
                            <m:t>𝐼</m:t>
                          </m:r>
                        </m:den>
                      </m:f>
                    </m:oMath>
                  </m:oMathPara>
                </a14:m>
                <a:endParaRPr lang="en-US" sz="2400" dirty="0"/>
              </a:p>
            </p:txBody>
          </p:sp>
        </mc:Choice>
        <mc:Fallback xmlns="">
          <p:sp>
            <p:nvSpPr>
              <p:cNvPr id="8" name="TextBox 7">
                <a:extLst>
                  <a:ext uri="{FF2B5EF4-FFF2-40B4-BE49-F238E27FC236}">
                    <a16:creationId xmlns:a16="http://schemas.microsoft.com/office/drawing/2014/main" id="{F8F4C2A1-E2E0-4232-9AE0-29D8293F7069}"/>
                  </a:ext>
                </a:extLst>
              </p:cNvPr>
              <p:cNvSpPr txBox="1">
                <a:spLocks noRot="1" noChangeAspect="1" noMove="1" noResize="1" noEditPoints="1" noAdjustHandles="1" noChangeArrowheads="1" noChangeShapeType="1" noTextEdit="1"/>
              </p:cNvSpPr>
              <p:nvPr/>
            </p:nvSpPr>
            <p:spPr>
              <a:xfrm>
                <a:off x="3584486" y="1840574"/>
                <a:ext cx="1975028" cy="68903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E8535D5-2F99-4609-8DF5-559A2FAD34D1}"/>
                  </a:ext>
                </a:extLst>
              </p:cNvPr>
              <p:cNvSpPr txBox="1"/>
              <p:nvPr/>
            </p:nvSpPr>
            <p:spPr>
              <a:xfrm>
                <a:off x="6415873" y="2050084"/>
                <a:ext cx="2439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𝜅</m:t>
                      </m:r>
                    </m:oMath>
                  </m:oMathPara>
                </a14:m>
                <a:endParaRPr lang="en-US" sz="2400" dirty="0"/>
              </a:p>
            </p:txBody>
          </p:sp>
        </mc:Choice>
        <mc:Fallback xmlns="">
          <p:sp>
            <p:nvSpPr>
              <p:cNvPr id="9" name="TextBox 8">
                <a:extLst>
                  <a:ext uri="{FF2B5EF4-FFF2-40B4-BE49-F238E27FC236}">
                    <a16:creationId xmlns:a16="http://schemas.microsoft.com/office/drawing/2014/main" id="{CE8535D5-2F99-4609-8DF5-559A2FAD34D1}"/>
                  </a:ext>
                </a:extLst>
              </p:cNvPr>
              <p:cNvSpPr txBox="1">
                <a:spLocks noRot="1" noChangeAspect="1" noMove="1" noResize="1" noEditPoints="1" noAdjustHandles="1" noChangeArrowheads="1" noChangeShapeType="1" noTextEdit="1"/>
              </p:cNvSpPr>
              <p:nvPr/>
            </p:nvSpPr>
            <p:spPr>
              <a:xfrm>
                <a:off x="6415873" y="2050084"/>
                <a:ext cx="243913" cy="369332"/>
              </a:xfrm>
              <a:prstGeom prst="rect">
                <a:avLst/>
              </a:prstGeom>
              <a:blipFill>
                <a:blip r:embed="rId3"/>
                <a:stretch>
                  <a:fillRect l="-15000" r="-1500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66491F27-65AD-49C3-9043-45F2D9911B48}"/>
              </a:ext>
            </a:extLst>
          </p:cNvPr>
          <p:cNvSpPr txBox="1"/>
          <p:nvPr/>
        </p:nvSpPr>
        <p:spPr>
          <a:xfrm>
            <a:off x="6536458" y="2050084"/>
            <a:ext cx="1960537" cy="369332"/>
          </a:xfrm>
          <a:prstGeom prst="rect">
            <a:avLst/>
          </a:prstGeom>
          <a:noFill/>
        </p:spPr>
        <p:txBody>
          <a:bodyPr wrap="none" rtlCol="0">
            <a:spAutoFit/>
          </a:bodyPr>
          <a:lstStyle/>
          <a:p>
            <a:r>
              <a:rPr lang="en-US" dirty="0"/>
              <a:t> = geometric factor</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CF5E6D9-D1E3-4754-9139-C795C6A4EDC2}"/>
                  </a:ext>
                </a:extLst>
              </p:cNvPr>
              <p:cNvSpPr txBox="1"/>
              <p:nvPr/>
            </p:nvSpPr>
            <p:spPr>
              <a:xfrm>
                <a:off x="3584486" y="3170275"/>
                <a:ext cx="2220801" cy="5357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𝜅</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e>
                          </m:d>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𝑎</m:t>
                          </m:r>
                        </m:num>
                        <m:den>
                          <m:r>
                            <a:rPr lang="en-US" b="0" i="1" smtClean="0">
                              <a:latin typeface="Cambria Math" panose="02040503050406030204" pitchFamily="18" charset="0"/>
                              <a:ea typeface="Cambria Math" panose="02040503050406030204" pitchFamily="18" charset="0"/>
                            </a:rPr>
                            <m:t>2</m:t>
                          </m:r>
                        </m:den>
                      </m:f>
                    </m:oMath>
                  </m:oMathPara>
                </a14:m>
                <a:endParaRPr lang="en-US" dirty="0"/>
              </a:p>
            </p:txBody>
          </p:sp>
        </mc:Choice>
        <mc:Fallback xmlns="">
          <p:sp>
            <p:nvSpPr>
              <p:cNvPr id="12" name="TextBox 11">
                <a:extLst>
                  <a:ext uri="{FF2B5EF4-FFF2-40B4-BE49-F238E27FC236}">
                    <a16:creationId xmlns:a16="http://schemas.microsoft.com/office/drawing/2014/main" id="{2CF5E6D9-D1E3-4754-9139-C795C6A4EDC2}"/>
                  </a:ext>
                </a:extLst>
              </p:cNvPr>
              <p:cNvSpPr txBox="1">
                <a:spLocks noRot="1" noChangeAspect="1" noMove="1" noResize="1" noEditPoints="1" noAdjustHandles="1" noChangeArrowheads="1" noChangeShapeType="1" noTextEdit="1"/>
              </p:cNvSpPr>
              <p:nvPr/>
            </p:nvSpPr>
            <p:spPr>
              <a:xfrm>
                <a:off x="3584486" y="3170275"/>
                <a:ext cx="2220801" cy="53572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2DE8EE8-E787-48CF-B538-EAF0F8731541}"/>
                  </a:ext>
                </a:extLst>
              </p:cNvPr>
              <p:cNvSpPr txBox="1"/>
              <p:nvPr/>
            </p:nvSpPr>
            <p:spPr>
              <a:xfrm>
                <a:off x="3584486" y="4039159"/>
                <a:ext cx="8838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𝜅</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𝑎</m:t>
                      </m:r>
                    </m:oMath>
                  </m:oMathPara>
                </a14:m>
                <a:endParaRPr lang="en-US" dirty="0"/>
              </a:p>
            </p:txBody>
          </p:sp>
        </mc:Choice>
        <mc:Fallback xmlns="">
          <p:sp>
            <p:nvSpPr>
              <p:cNvPr id="13" name="TextBox 12">
                <a:extLst>
                  <a:ext uri="{FF2B5EF4-FFF2-40B4-BE49-F238E27FC236}">
                    <a16:creationId xmlns:a16="http://schemas.microsoft.com/office/drawing/2014/main" id="{D2DE8EE8-E787-48CF-B538-EAF0F8731541}"/>
                  </a:ext>
                </a:extLst>
              </p:cNvPr>
              <p:cNvSpPr txBox="1">
                <a:spLocks noRot="1" noChangeAspect="1" noMove="1" noResize="1" noEditPoints="1" noAdjustHandles="1" noChangeArrowheads="1" noChangeShapeType="1" noTextEdit="1"/>
              </p:cNvSpPr>
              <p:nvPr/>
            </p:nvSpPr>
            <p:spPr>
              <a:xfrm>
                <a:off x="3584486" y="4039159"/>
                <a:ext cx="883896" cy="276999"/>
              </a:xfrm>
              <a:prstGeom prst="rect">
                <a:avLst/>
              </a:prstGeom>
              <a:blipFill>
                <a:blip r:embed="rId5"/>
                <a:stretch>
                  <a:fillRect l="-3448" r="-6207"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3C087BA-38FD-4E09-860D-C91CFE2016E7}"/>
                  </a:ext>
                </a:extLst>
              </p:cNvPr>
              <p:cNvSpPr txBox="1"/>
              <p:nvPr/>
            </p:nvSpPr>
            <p:spPr>
              <a:xfrm>
                <a:off x="3584485" y="4575261"/>
                <a:ext cx="2223942" cy="5357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𝜅</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+2</m:t>
                              </m:r>
                            </m:e>
                          </m:d>
                          <m:r>
                            <a:rPr lang="en-US" i="1">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𝑛</m:t>
                          </m:r>
                        </m:num>
                        <m:den>
                          <m:r>
                            <a:rPr lang="en-US" b="0" i="1" smtClean="0">
                              <a:latin typeface="Cambria Math" panose="02040503050406030204" pitchFamily="18" charset="0"/>
                              <a:ea typeface="Cambria Math" panose="02040503050406030204" pitchFamily="18" charset="0"/>
                            </a:rPr>
                            <m:t>𝑎</m:t>
                          </m:r>
                        </m:den>
                      </m:f>
                    </m:oMath>
                  </m:oMathPara>
                </a14:m>
                <a:endParaRPr lang="en-US" dirty="0"/>
              </a:p>
            </p:txBody>
          </p:sp>
        </mc:Choice>
        <mc:Fallback xmlns="">
          <p:sp>
            <p:nvSpPr>
              <p:cNvPr id="14" name="TextBox 13">
                <a:extLst>
                  <a:ext uri="{FF2B5EF4-FFF2-40B4-BE49-F238E27FC236}">
                    <a16:creationId xmlns:a16="http://schemas.microsoft.com/office/drawing/2014/main" id="{63C087BA-38FD-4E09-860D-C91CFE2016E7}"/>
                  </a:ext>
                </a:extLst>
              </p:cNvPr>
              <p:cNvSpPr txBox="1">
                <a:spLocks noRot="1" noChangeAspect="1" noMove="1" noResize="1" noEditPoints="1" noAdjustHandles="1" noChangeArrowheads="1" noChangeShapeType="1" noTextEdit="1"/>
              </p:cNvSpPr>
              <p:nvPr/>
            </p:nvSpPr>
            <p:spPr>
              <a:xfrm>
                <a:off x="3584485" y="4575261"/>
                <a:ext cx="2223942" cy="535724"/>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97577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88FFA-C583-4156-B637-B4620FE9AD38}"/>
              </a:ext>
            </a:extLst>
          </p:cNvPr>
          <p:cNvSpPr>
            <a:spLocks noGrp="1"/>
          </p:cNvSpPr>
          <p:nvPr>
            <p:ph type="title"/>
          </p:nvPr>
        </p:nvSpPr>
        <p:spPr/>
        <p:txBody>
          <a:bodyPr/>
          <a:lstStyle/>
          <a:p>
            <a:r>
              <a:rPr lang="en-US" dirty="0"/>
              <a:t>Electrical Resistivity - Processing</a:t>
            </a:r>
          </a:p>
        </p:txBody>
      </p:sp>
      <p:pic>
        <p:nvPicPr>
          <p:cNvPr id="7" name="Picture 6" descr="A close up of a map&#10;&#10;Description automatically generated">
            <a:extLst>
              <a:ext uri="{FF2B5EF4-FFF2-40B4-BE49-F238E27FC236}">
                <a16:creationId xmlns:a16="http://schemas.microsoft.com/office/drawing/2014/main" id="{3D142DE8-7EB4-425D-AB37-271C448D7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879" t="9972" r="8241" b="37487"/>
          <a:stretch/>
        </p:blipFill>
        <p:spPr>
          <a:xfrm>
            <a:off x="994786" y="1558962"/>
            <a:ext cx="7415684" cy="4091322"/>
          </a:xfrm>
          <a:prstGeom prst="rect">
            <a:avLst/>
          </a:prstGeom>
        </p:spPr>
      </p:pic>
      <p:sp>
        <p:nvSpPr>
          <p:cNvPr id="8" name="TextBox 7">
            <a:extLst>
              <a:ext uri="{FF2B5EF4-FFF2-40B4-BE49-F238E27FC236}">
                <a16:creationId xmlns:a16="http://schemas.microsoft.com/office/drawing/2014/main" id="{7575926E-9D93-4D86-B699-D027D85F8189}"/>
              </a:ext>
            </a:extLst>
          </p:cNvPr>
          <p:cNvSpPr txBox="1"/>
          <p:nvPr/>
        </p:nvSpPr>
        <p:spPr>
          <a:xfrm>
            <a:off x="2910679" y="1175658"/>
            <a:ext cx="3322641" cy="461665"/>
          </a:xfrm>
          <a:prstGeom prst="rect">
            <a:avLst/>
          </a:prstGeom>
          <a:noFill/>
        </p:spPr>
        <p:txBody>
          <a:bodyPr wrap="none" rtlCol="0">
            <a:spAutoFit/>
          </a:bodyPr>
          <a:lstStyle/>
          <a:p>
            <a:r>
              <a:rPr lang="en-US" sz="2400" dirty="0"/>
              <a:t>Resistivity </a:t>
            </a:r>
            <a:r>
              <a:rPr lang="en-US" sz="2400" dirty="0" err="1"/>
              <a:t>pseudosection</a:t>
            </a:r>
            <a:endParaRPr lang="en-US" sz="2400" dirty="0"/>
          </a:p>
        </p:txBody>
      </p:sp>
      <p:grpSp>
        <p:nvGrpSpPr>
          <p:cNvPr id="12" name="Group 11">
            <a:extLst>
              <a:ext uri="{FF2B5EF4-FFF2-40B4-BE49-F238E27FC236}">
                <a16:creationId xmlns:a16="http://schemas.microsoft.com/office/drawing/2014/main" id="{321D63A7-9AAD-4B50-9B4F-490CDB85068A}"/>
              </a:ext>
            </a:extLst>
          </p:cNvPr>
          <p:cNvGrpSpPr/>
          <p:nvPr/>
        </p:nvGrpSpPr>
        <p:grpSpPr>
          <a:xfrm>
            <a:off x="3259016" y="3701147"/>
            <a:ext cx="1415294" cy="1393372"/>
            <a:chOff x="3259016" y="4012642"/>
            <a:chExt cx="1415294" cy="1393372"/>
          </a:xfrm>
        </p:grpSpPr>
        <p:sp>
          <p:nvSpPr>
            <p:cNvPr id="9" name="Oval 8">
              <a:extLst>
                <a:ext uri="{FF2B5EF4-FFF2-40B4-BE49-F238E27FC236}">
                  <a16:creationId xmlns:a16="http://schemas.microsoft.com/office/drawing/2014/main" id="{42C5D756-9243-4545-B3B8-DDAB14E23F4E}"/>
                </a:ext>
              </a:extLst>
            </p:cNvPr>
            <p:cNvSpPr/>
            <p:nvPr/>
          </p:nvSpPr>
          <p:spPr>
            <a:xfrm>
              <a:off x="4583874" y="5315578"/>
              <a:ext cx="90436" cy="904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1013C90-66EC-4FA5-BBC0-1940BE2585CC}"/>
                </a:ext>
              </a:extLst>
            </p:cNvPr>
            <p:cNvSpPr/>
            <p:nvPr/>
          </p:nvSpPr>
          <p:spPr>
            <a:xfrm>
              <a:off x="3930581" y="4654061"/>
              <a:ext cx="90436" cy="904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BDBFE3E-94EB-4E10-B5A9-E7B8D5FC9704}"/>
                </a:ext>
              </a:extLst>
            </p:cNvPr>
            <p:cNvSpPr/>
            <p:nvPr/>
          </p:nvSpPr>
          <p:spPr>
            <a:xfrm>
              <a:off x="3259016" y="4012642"/>
              <a:ext cx="90436" cy="904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FDBB161-EC25-436C-BF37-FF3B0C38EB65}"/>
              </a:ext>
            </a:extLst>
          </p:cNvPr>
          <p:cNvGrpSpPr/>
          <p:nvPr/>
        </p:nvGrpSpPr>
        <p:grpSpPr>
          <a:xfrm>
            <a:off x="4546876" y="3701147"/>
            <a:ext cx="1415294" cy="1393372"/>
            <a:chOff x="3259016" y="4012642"/>
            <a:chExt cx="1415294" cy="1393372"/>
          </a:xfrm>
        </p:grpSpPr>
        <p:sp>
          <p:nvSpPr>
            <p:cNvPr id="14" name="Oval 13">
              <a:extLst>
                <a:ext uri="{FF2B5EF4-FFF2-40B4-BE49-F238E27FC236}">
                  <a16:creationId xmlns:a16="http://schemas.microsoft.com/office/drawing/2014/main" id="{76E18358-CEB4-449E-9BB4-B8C1B6B4BC85}"/>
                </a:ext>
              </a:extLst>
            </p:cNvPr>
            <p:cNvSpPr/>
            <p:nvPr/>
          </p:nvSpPr>
          <p:spPr>
            <a:xfrm>
              <a:off x="4583874" y="5315578"/>
              <a:ext cx="90436" cy="904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F4D67C1-BAD5-42E5-B942-5D90AB1A69BC}"/>
                </a:ext>
              </a:extLst>
            </p:cNvPr>
            <p:cNvSpPr/>
            <p:nvPr/>
          </p:nvSpPr>
          <p:spPr>
            <a:xfrm>
              <a:off x="3930581" y="4654061"/>
              <a:ext cx="90436" cy="904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4E04D94-C5B7-4438-B627-F63CF0C329F1}"/>
                </a:ext>
              </a:extLst>
            </p:cNvPr>
            <p:cNvSpPr/>
            <p:nvPr/>
          </p:nvSpPr>
          <p:spPr>
            <a:xfrm>
              <a:off x="3259016" y="4012642"/>
              <a:ext cx="90436" cy="904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F96E751D-C05A-485D-A1AA-8B8021B06924}"/>
              </a:ext>
            </a:extLst>
          </p:cNvPr>
          <p:cNvGrpSpPr/>
          <p:nvPr/>
        </p:nvGrpSpPr>
        <p:grpSpPr>
          <a:xfrm>
            <a:off x="5883317" y="3701147"/>
            <a:ext cx="1415294" cy="1393372"/>
            <a:chOff x="3259016" y="4012642"/>
            <a:chExt cx="1415294" cy="1393372"/>
          </a:xfrm>
        </p:grpSpPr>
        <p:sp>
          <p:nvSpPr>
            <p:cNvPr id="18" name="Oval 17">
              <a:extLst>
                <a:ext uri="{FF2B5EF4-FFF2-40B4-BE49-F238E27FC236}">
                  <a16:creationId xmlns:a16="http://schemas.microsoft.com/office/drawing/2014/main" id="{68AC16EF-A5C9-49D1-9737-A2634BAFBA45}"/>
                </a:ext>
              </a:extLst>
            </p:cNvPr>
            <p:cNvSpPr/>
            <p:nvPr/>
          </p:nvSpPr>
          <p:spPr>
            <a:xfrm>
              <a:off x="4583874" y="5315578"/>
              <a:ext cx="90436" cy="904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8A7CF16-C5AB-45FA-9461-1FB217F6C0ED}"/>
                </a:ext>
              </a:extLst>
            </p:cNvPr>
            <p:cNvSpPr/>
            <p:nvPr/>
          </p:nvSpPr>
          <p:spPr>
            <a:xfrm>
              <a:off x="3930581" y="4654061"/>
              <a:ext cx="90436" cy="904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D470C3F-F099-44B9-905E-A8BE85756C73}"/>
                </a:ext>
              </a:extLst>
            </p:cNvPr>
            <p:cNvSpPr/>
            <p:nvPr/>
          </p:nvSpPr>
          <p:spPr>
            <a:xfrm>
              <a:off x="3259016" y="4012642"/>
              <a:ext cx="90436" cy="904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AA7223-44D0-4A54-95B5-B5AF84F59F8E}"/>
              </a:ext>
            </a:extLst>
          </p:cNvPr>
          <p:cNvGrpSpPr/>
          <p:nvPr/>
        </p:nvGrpSpPr>
        <p:grpSpPr>
          <a:xfrm>
            <a:off x="7141030" y="3701147"/>
            <a:ext cx="1415294" cy="1393372"/>
            <a:chOff x="3259016" y="4012642"/>
            <a:chExt cx="1415294" cy="1393372"/>
          </a:xfrm>
        </p:grpSpPr>
        <p:sp>
          <p:nvSpPr>
            <p:cNvPr id="22" name="Oval 21">
              <a:extLst>
                <a:ext uri="{FF2B5EF4-FFF2-40B4-BE49-F238E27FC236}">
                  <a16:creationId xmlns:a16="http://schemas.microsoft.com/office/drawing/2014/main" id="{5AEEF404-339A-407E-859A-0FA1A434E3EF}"/>
                </a:ext>
              </a:extLst>
            </p:cNvPr>
            <p:cNvSpPr/>
            <p:nvPr/>
          </p:nvSpPr>
          <p:spPr>
            <a:xfrm>
              <a:off x="4583874" y="5315578"/>
              <a:ext cx="90436" cy="904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2CE5F20-BCD6-437A-8D90-A86354C85A06}"/>
                </a:ext>
              </a:extLst>
            </p:cNvPr>
            <p:cNvSpPr/>
            <p:nvPr/>
          </p:nvSpPr>
          <p:spPr>
            <a:xfrm>
              <a:off x="3930581" y="4654061"/>
              <a:ext cx="90436" cy="904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43B46A5-7E7A-4B08-823D-EA3054D3623E}"/>
                </a:ext>
              </a:extLst>
            </p:cNvPr>
            <p:cNvSpPr/>
            <p:nvPr/>
          </p:nvSpPr>
          <p:spPr>
            <a:xfrm>
              <a:off x="3259016" y="4012642"/>
              <a:ext cx="90436" cy="904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28D5CC91-7876-4D33-9859-13A5189B658A}"/>
              </a:ext>
            </a:extLst>
          </p:cNvPr>
          <p:cNvSpPr txBox="1"/>
          <p:nvPr/>
        </p:nvSpPr>
        <p:spPr>
          <a:xfrm>
            <a:off x="1852159" y="5850495"/>
            <a:ext cx="6913435" cy="646331"/>
          </a:xfrm>
          <a:prstGeom prst="rect">
            <a:avLst/>
          </a:prstGeom>
          <a:noFill/>
        </p:spPr>
        <p:txBody>
          <a:bodyPr wrap="square" rtlCol="0">
            <a:spAutoFit/>
          </a:bodyPr>
          <a:lstStyle/>
          <a:p>
            <a:r>
              <a:rPr lang="en-US" dirty="0"/>
              <a:t>Yields reasonable results for smoothly varying profiles, but is used mostly as a check during field acquisition</a:t>
            </a:r>
          </a:p>
        </p:txBody>
      </p:sp>
    </p:spTree>
    <p:extLst>
      <p:ext uri="{BB962C8B-B14F-4D97-AF65-F5344CB8AC3E}">
        <p14:creationId xmlns:p14="http://schemas.microsoft.com/office/powerpoint/2010/main" val="89252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5EB9-672A-4F22-9765-C1DFCDFEA1C2}"/>
              </a:ext>
            </a:extLst>
          </p:cNvPr>
          <p:cNvSpPr>
            <a:spLocks noGrp="1"/>
          </p:cNvSpPr>
          <p:nvPr>
            <p:ph type="title"/>
          </p:nvPr>
        </p:nvSpPr>
        <p:spPr/>
        <p:txBody>
          <a:bodyPr>
            <a:normAutofit fontScale="90000"/>
          </a:bodyPr>
          <a:lstStyle/>
          <a:p>
            <a:r>
              <a:rPr lang="en-US" dirty="0"/>
              <a:t>Electrical Resistivity Tomography (ERT)</a:t>
            </a:r>
          </a:p>
        </p:txBody>
      </p:sp>
      <p:sp>
        <p:nvSpPr>
          <p:cNvPr id="3" name="Content Placeholder 2">
            <a:extLst>
              <a:ext uri="{FF2B5EF4-FFF2-40B4-BE49-F238E27FC236}">
                <a16:creationId xmlns:a16="http://schemas.microsoft.com/office/drawing/2014/main" id="{B9138728-67FE-448E-94DA-04EA12D2F65B}"/>
              </a:ext>
            </a:extLst>
          </p:cNvPr>
          <p:cNvSpPr>
            <a:spLocks noGrp="1"/>
          </p:cNvSpPr>
          <p:nvPr>
            <p:ph idx="1"/>
          </p:nvPr>
        </p:nvSpPr>
        <p:spPr/>
        <p:txBody>
          <a:bodyPr/>
          <a:lstStyle/>
          <a:p>
            <a:r>
              <a:rPr lang="en-US" dirty="0"/>
              <a:t>Electrical resistivity tomography or electrical resistivity imaging are based on using numerous combinations of four-electrode arrays from a large, multielectrode cable. For each four-electrode array, the calculated and measured </a:t>
            </a:r>
            <a:r>
              <a:rPr lang="en-US" dirty="0" err="1"/>
              <a:t>pseudosections</a:t>
            </a:r>
            <a:r>
              <a:rPr lang="en-US" dirty="0"/>
              <a:t> are compared, and the resistivities within a 2D or 3D model are adjusted until satisfactory agreement is obtained (i.e., an inversion problem).</a:t>
            </a:r>
          </a:p>
        </p:txBody>
      </p:sp>
    </p:spTree>
    <p:extLst>
      <p:ext uri="{BB962C8B-B14F-4D97-AF65-F5344CB8AC3E}">
        <p14:creationId xmlns:p14="http://schemas.microsoft.com/office/powerpoint/2010/main" val="1500209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65BD-E78D-4299-8961-FE4C88E4828C}"/>
              </a:ext>
            </a:extLst>
          </p:cNvPr>
          <p:cNvSpPr>
            <a:spLocks noGrp="1"/>
          </p:cNvSpPr>
          <p:nvPr>
            <p:ph type="title"/>
          </p:nvPr>
        </p:nvSpPr>
        <p:spPr/>
        <p:txBody>
          <a:bodyPr/>
          <a:lstStyle/>
          <a:p>
            <a:r>
              <a:rPr lang="en-US" dirty="0"/>
              <a:t>Electrical Resistivity Tomography</a:t>
            </a:r>
          </a:p>
        </p:txBody>
      </p:sp>
      <p:sp>
        <p:nvSpPr>
          <p:cNvPr id="4" name="TextBox 3">
            <a:extLst>
              <a:ext uri="{FF2B5EF4-FFF2-40B4-BE49-F238E27FC236}">
                <a16:creationId xmlns:a16="http://schemas.microsoft.com/office/drawing/2014/main" id="{A26D13D4-A186-4979-9E49-CF14892988F3}"/>
              </a:ext>
            </a:extLst>
          </p:cNvPr>
          <p:cNvSpPr txBox="1"/>
          <p:nvPr/>
        </p:nvSpPr>
        <p:spPr>
          <a:xfrm>
            <a:off x="1359039" y="1057541"/>
            <a:ext cx="2914022" cy="646331"/>
          </a:xfrm>
          <a:prstGeom prst="rect">
            <a:avLst/>
          </a:prstGeom>
          <a:noFill/>
          <a:ln w="19050">
            <a:solidFill>
              <a:schemeClr val="tx1"/>
            </a:solidFill>
          </a:ln>
        </p:spPr>
        <p:txBody>
          <a:bodyPr wrap="square" rtlCol="0">
            <a:spAutoFit/>
          </a:bodyPr>
          <a:lstStyle/>
          <a:p>
            <a:pPr algn="ctr"/>
            <a:r>
              <a:rPr lang="en-US" dirty="0"/>
              <a:t>Assume initial 2D resistivity profile</a:t>
            </a:r>
          </a:p>
        </p:txBody>
      </p:sp>
      <p:sp>
        <p:nvSpPr>
          <p:cNvPr id="5" name="TextBox 4">
            <a:extLst>
              <a:ext uri="{FF2B5EF4-FFF2-40B4-BE49-F238E27FC236}">
                <a16:creationId xmlns:a16="http://schemas.microsoft.com/office/drawing/2014/main" id="{26E7E1A2-E745-4501-87DA-72BBB7443931}"/>
              </a:ext>
            </a:extLst>
          </p:cNvPr>
          <p:cNvSpPr txBox="1"/>
          <p:nvPr/>
        </p:nvSpPr>
        <p:spPr>
          <a:xfrm>
            <a:off x="1359039" y="2183109"/>
            <a:ext cx="2914022" cy="646331"/>
          </a:xfrm>
          <a:prstGeom prst="rect">
            <a:avLst/>
          </a:prstGeom>
          <a:noFill/>
          <a:ln w="19050">
            <a:solidFill>
              <a:schemeClr val="tx1"/>
            </a:solidFill>
          </a:ln>
        </p:spPr>
        <p:txBody>
          <a:bodyPr wrap="square" rtlCol="0">
            <a:spAutoFit/>
          </a:bodyPr>
          <a:lstStyle/>
          <a:p>
            <a:pPr algn="ctr"/>
            <a:r>
              <a:rPr lang="en-US" dirty="0"/>
              <a:t>Calculate predicted </a:t>
            </a:r>
            <a:r>
              <a:rPr lang="en-US" dirty="0" err="1"/>
              <a:t>pseudosection</a:t>
            </a:r>
            <a:endParaRPr lang="en-US" dirty="0"/>
          </a:p>
        </p:txBody>
      </p:sp>
      <p:sp>
        <p:nvSpPr>
          <p:cNvPr id="6" name="TextBox 5">
            <a:extLst>
              <a:ext uri="{FF2B5EF4-FFF2-40B4-BE49-F238E27FC236}">
                <a16:creationId xmlns:a16="http://schemas.microsoft.com/office/drawing/2014/main" id="{122CB0B6-B49D-45FE-BFB0-4C4F306E56C7}"/>
              </a:ext>
            </a:extLst>
          </p:cNvPr>
          <p:cNvSpPr txBox="1"/>
          <p:nvPr/>
        </p:nvSpPr>
        <p:spPr>
          <a:xfrm>
            <a:off x="1359039" y="3301141"/>
            <a:ext cx="2914022" cy="646331"/>
          </a:xfrm>
          <a:prstGeom prst="rect">
            <a:avLst/>
          </a:prstGeom>
          <a:noFill/>
          <a:ln w="19050">
            <a:solidFill>
              <a:schemeClr val="tx1"/>
            </a:solidFill>
          </a:ln>
        </p:spPr>
        <p:txBody>
          <a:bodyPr wrap="square" rtlCol="0">
            <a:spAutoFit/>
          </a:bodyPr>
          <a:lstStyle/>
          <a:p>
            <a:pPr algn="ctr"/>
            <a:r>
              <a:rPr lang="en-US" dirty="0"/>
              <a:t>Compare predicted and measured </a:t>
            </a:r>
            <a:r>
              <a:rPr lang="en-US" dirty="0" err="1"/>
              <a:t>pseudosections</a:t>
            </a:r>
            <a:endParaRPr lang="en-US" dirty="0"/>
          </a:p>
        </p:txBody>
      </p:sp>
      <p:grpSp>
        <p:nvGrpSpPr>
          <p:cNvPr id="9" name="Group 8">
            <a:extLst>
              <a:ext uri="{FF2B5EF4-FFF2-40B4-BE49-F238E27FC236}">
                <a16:creationId xmlns:a16="http://schemas.microsoft.com/office/drawing/2014/main" id="{42E8BB59-0CA8-4D51-B321-059FD7B2FACA}"/>
              </a:ext>
            </a:extLst>
          </p:cNvPr>
          <p:cNvGrpSpPr/>
          <p:nvPr/>
        </p:nvGrpSpPr>
        <p:grpSpPr>
          <a:xfrm>
            <a:off x="1444450" y="4419173"/>
            <a:ext cx="2743200" cy="1217952"/>
            <a:chOff x="4039437" y="2019719"/>
            <a:chExt cx="2743200" cy="1256044"/>
          </a:xfrm>
        </p:grpSpPr>
        <p:sp>
          <p:nvSpPr>
            <p:cNvPr id="7" name="Diamond 6">
              <a:extLst>
                <a:ext uri="{FF2B5EF4-FFF2-40B4-BE49-F238E27FC236}">
                  <a16:creationId xmlns:a16="http://schemas.microsoft.com/office/drawing/2014/main" id="{B2407345-2F58-4C39-81E5-BBE252ED7754}"/>
                </a:ext>
              </a:extLst>
            </p:cNvPr>
            <p:cNvSpPr/>
            <p:nvPr/>
          </p:nvSpPr>
          <p:spPr>
            <a:xfrm>
              <a:off x="4039437" y="2019719"/>
              <a:ext cx="2743200" cy="1256044"/>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467377-E61E-4D4B-96A7-F8A303096433}"/>
                </a:ext>
              </a:extLst>
            </p:cNvPr>
            <p:cNvSpPr txBox="1"/>
            <p:nvPr/>
          </p:nvSpPr>
          <p:spPr>
            <a:xfrm>
              <a:off x="4753004" y="2324576"/>
              <a:ext cx="1316066" cy="646331"/>
            </a:xfrm>
            <a:prstGeom prst="rect">
              <a:avLst/>
            </a:prstGeom>
            <a:noFill/>
          </p:spPr>
          <p:txBody>
            <a:bodyPr wrap="none" rtlCol="0">
              <a:spAutoFit/>
            </a:bodyPr>
            <a:lstStyle/>
            <a:p>
              <a:pPr algn="ctr"/>
              <a:r>
                <a:rPr lang="en-US" dirty="0"/>
                <a:t>Satisfactory</a:t>
              </a:r>
              <a:br>
                <a:rPr lang="en-US" dirty="0"/>
              </a:br>
              <a:r>
                <a:rPr lang="en-US" dirty="0"/>
                <a:t>agreement?</a:t>
              </a:r>
            </a:p>
          </p:txBody>
        </p:sp>
      </p:grpSp>
      <p:sp>
        <p:nvSpPr>
          <p:cNvPr id="10" name="TextBox 9">
            <a:extLst>
              <a:ext uri="{FF2B5EF4-FFF2-40B4-BE49-F238E27FC236}">
                <a16:creationId xmlns:a16="http://schemas.microsoft.com/office/drawing/2014/main" id="{5254E1F6-346A-436E-A42C-B2389B8D7755}"/>
              </a:ext>
            </a:extLst>
          </p:cNvPr>
          <p:cNvSpPr txBox="1"/>
          <p:nvPr/>
        </p:nvSpPr>
        <p:spPr>
          <a:xfrm>
            <a:off x="1359039" y="5854287"/>
            <a:ext cx="2914022" cy="369332"/>
          </a:xfrm>
          <a:prstGeom prst="rect">
            <a:avLst/>
          </a:prstGeom>
          <a:noFill/>
          <a:ln w="19050">
            <a:solidFill>
              <a:schemeClr val="tx1"/>
            </a:solidFill>
          </a:ln>
        </p:spPr>
        <p:txBody>
          <a:bodyPr wrap="square" rtlCol="0">
            <a:spAutoFit/>
          </a:bodyPr>
          <a:lstStyle/>
          <a:p>
            <a:pPr algn="ctr"/>
            <a:r>
              <a:rPr lang="en-US" dirty="0"/>
              <a:t>Final 2D resistivity profile</a:t>
            </a:r>
          </a:p>
        </p:txBody>
      </p:sp>
      <p:sp>
        <p:nvSpPr>
          <p:cNvPr id="11" name="TextBox 10">
            <a:extLst>
              <a:ext uri="{FF2B5EF4-FFF2-40B4-BE49-F238E27FC236}">
                <a16:creationId xmlns:a16="http://schemas.microsoft.com/office/drawing/2014/main" id="{651CC624-5F18-4990-AE1E-2983C265AC79}"/>
              </a:ext>
            </a:extLst>
          </p:cNvPr>
          <p:cNvSpPr txBox="1"/>
          <p:nvPr/>
        </p:nvSpPr>
        <p:spPr>
          <a:xfrm>
            <a:off x="5627076" y="3429000"/>
            <a:ext cx="2914022" cy="369332"/>
          </a:xfrm>
          <a:prstGeom prst="rect">
            <a:avLst/>
          </a:prstGeom>
          <a:noFill/>
          <a:ln w="19050">
            <a:solidFill>
              <a:schemeClr val="tx1"/>
            </a:solidFill>
          </a:ln>
        </p:spPr>
        <p:txBody>
          <a:bodyPr wrap="square" rtlCol="0">
            <a:spAutoFit/>
          </a:bodyPr>
          <a:lstStyle/>
          <a:p>
            <a:pPr algn="ctr"/>
            <a:r>
              <a:rPr lang="en-US" dirty="0"/>
              <a:t>Adjust 2D resistivity profile</a:t>
            </a:r>
          </a:p>
        </p:txBody>
      </p:sp>
      <p:cxnSp>
        <p:nvCxnSpPr>
          <p:cNvPr id="13" name="Straight Arrow Connector 12">
            <a:extLst>
              <a:ext uri="{FF2B5EF4-FFF2-40B4-BE49-F238E27FC236}">
                <a16:creationId xmlns:a16="http://schemas.microsoft.com/office/drawing/2014/main" id="{93B09996-7978-4886-A8B7-BD4B526B73F2}"/>
              </a:ext>
            </a:extLst>
          </p:cNvPr>
          <p:cNvCxnSpPr/>
          <p:nvPr/>
        </p:nvCxnSpPr>
        <p:spPr>
          <a:xfrm>
            <a:off x="2816050" y="1703872"/>
            <a:ext cx="0" cy="4792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580CF0-57AA-4CB7-9DD7-A055F64AEC12}"/>
              </a:ext>
            </a:extLst>
          </p:cNvPr>
          <p:cNvCxnSpPr/>
          <p:nvPr/>
        </p:nvCxnSpPr>
        <p:spPr>
          <a:xfrm>
            <a:off x="2816050" y="2829440"/>
            <a:ext cx="0" cy="4717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68CC352-08F0-4EFF-A909-C80419178478}"/>
              </a:ext>
            </a:extLst>
          </p:cNvPr>
          <p:cNvCxnSpPr/>
          <p:nvPr/>
        </p:nvCxnSpPr>
        <p:spPr>
          <a:xfrm>
            <a:off x="2816050" y="3947472"/>
            <a:ext cx="0" cy="4717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8B172C6-0C5B-4685-860F-7A1DB060705C}"/>
              </a:ext>
            </a:extLst>
          </p:cNvPr>
          <p:cNvCxnSpPr/>
          <p:nvPr/>
        </p:nvCxnSpPr>
        <p:spPr>
          <a:xfrm>
            <a:off x="2816050" y="5637125"/>
            <a:ext cx="0" cy="217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97128352-5108-49FD-B7FD-6FB544B639BB}"/>
              </a:ext>
            </a:extLst>
          </p:cNvPr>
          <p:cNvSpPr/>
          <p:nvPr/>
        </p:nvSpPr>
        <p:spPr>
          <a:xfrm>
            <a:off x="4190164" y="3788229"/>
            <a:ext cx="2914022" cy="1235947"/>
          </a:xfrm>
          <a:custGeom>
            <a:avLst/>
            <a:gdLst>
              <a:gd name="connsiteX0" fmla="*/ 0 w 3064747"/>
              <a:gd name="connsiteY0" fmla="*/ 1235947 h 1235947"/>
              <a:gd name="connsiteX1" fmla="*/ 3054699 w 3064747"/>
              <a:gd name="connsiteY1" fmla="*/ 1235947 h 1235947"/>
              <a:gd name="connsiteX2" fmla="*/ 3054699 w 3064747"/>
              <a:gd name="connsiteY2" fmla="*/ 0 h 1235947"/>
              <a:gd name="connsiteX3" fmla="*/ 3064747 w 3064747"/>
              <a:gd name="connsiteY3" fmla="*/ 20097 h 1235947"/>
            </a:gdLst>
            <a:ahLst/>
            <a:cxnLst>
              <a:cxn ang="0">
                <a:pos x="connsiteX0" y="connsiteY0"/>
              </a:cxn>
              <a:cxn ang="0">
                <a:pos x="connsiteX1" y="connsiteY1"/>
              </a:cxn>
              <a:cxn ang="0">
                <a:pos x="connsiteX2" y="connsiteY2"/>
              </a:cxn>
              <a:cxn ang="0">
                <a:pos x="connsiteX3" y="connsiteY3"/>
              </a:cxn>
            </a:cxnLst>
            <a:rect l="l" t="t" r="r" b="b"/>
            <a:pathLst>
              <a:path w="3064747" h="1235947">
                <a:moveTo>
                  <a:pt x="0" y="1235947"/>
                </a:moveTo>
                <a:lnTo>
                  <a:pt x="3054699" y="1235947"/>
                </a:lnTo>
                <a:lnTo>
                  <a:pt x="3054699" y="0"/>
                </a:lnTo>
                <a:lnTo>
                  <a:pt x="3064747" y="20097"/>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2A7197A-9206-456E-A984-15A293FA3EE3}"/>
              </a:ext>
            </a:extLst>
          </p:cNvPr>
          <p:cNvSpPr/>
          <p:nvPr/>
        </p:nvSpPr>
        <p:spPr>
          <a:xfrm>
            <a:off x="4290646" y="2512088"/>
            <a:ext cx="2793442" cy="904352"/>
          </a:xfrm>
          <a:custGeom>
            <a:avLst/>
            <a:gdLst>
              <a:gd name="connsiteX0" fmla="*/ 2793442 w 2793442"/>
              <a:gd name="connsiteY0" fmla="*/ 904352 h 904352"/>
              <a:gd name="connsiteX1" fmla="*/ 2793442 w 2793442"/>
              <a:gd name="connsiteY1" fmla="*/ 0 h 904352"/>
              <a:gd name="connsiteX2" fmla="*/ 0 w 2793442"/>
              <a:gd name="connsiteY2" fmla="*/ 0 h 904352"/>
            </a:gdLst>
            <a:ahLst/>
            <a:cxnLst>
              <a:cxn ang="0">
                <a:pos x="connsiteX0" y="connsiteY0"/>
              </a:cxn>
              <a:cxn ang="0">
                <a:pos x="connsiteX1" y="connsiteY1"/>
              </a:cxn>
              <a:cxn ang="0">
                <a:pos x="connsiteX2" y="connsiteY2"/>
              </a:cxn>
            </a:cxnLst>
            <a:rect l="l" t="t" r="r" b="b"/>
            <a:pathLst>
              <a:path w="2793442" h="904352">
                <a:moveTo>
                  <a:pt x="2793442" y="904352"/>
                </a:moveTo>
                <a:lnTo>
                  <a:pt x="2793442" y="0"/>
                </a:ln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579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50F4-9509-42B3-9894-1B72A3575DE2}"/>
              </a:ext>
            </a:extLst>
          </p:cNvPr>
          <p:cNvSpPr>
            <a:spLocks noGrp="1"/>
          </p:cNvSpPr>
          <p:nvPr>
            <p:ph type="title"/>
          </p:nvPr>
        </p:nvSpPr>
        <p:spPr/>
        <p:txBody>
          <a:bodyPr/>
          <a:lstStyle/>
          <a:p>
            <a:r>
              <a:rPr lang="en-US" dirty="0"/>
              <a:t>ERT Examples</a:t>
            </a:r>
          </a:p>
        </p:txBody>
      </p:sp>
      <p:pic>
        <p:nvPicPr>
          <p:cNvPr id="5" name="Picture 4">
            <a:extLst>
              <a:ext uri="{FF2B5EF4-FFF2-40B4-BE49-F238E27FC236}">
                <a16:creationId xmlns:a16="http://schemas.microsoft.com/office/drawing/2014/main" id="{37DE8147-BC35-4F78-85AB-80443F72E363}"/>
              </a:ext>
            </a:extLst>
          </p:cNvPr>
          <p:cNvPicPr>
            <a:picLocks noChangeAspect="1"/>
          </p:cNvPicPr>
          <p:nvPr/>
        </p:nvPicPr>
        <p:blipFill>
          <a:blip r:embed="rId2"/>
          <a:stretch>
            <a:fillRect/>
          </a:stretch>
        </p:blipFill>
        <p:spPr>
          <a:xfrm>
            <a:off x="467239" y="973851"/>
            <a:ext cx="4014326" cy="54079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0C1F77C-AF6D-4875-9E35-E7B427352226}"/>
              </a:ext>
            </a:extLst>
          </p:cNvPr>
          <p:cNvSpPr txBox="1"/>
          <p:nvPr/>
        </p:nvSpPr>
        <p:spPr>
          <a:xfrm>
            <a:off x="5667271" y="2170444"/>
            <a:ext cx="2768330" cy="2862322"/>
          </a:xfrm>
          <a:prstGeom prst="rect">
            <a:avLst/>
          </a:prstGeom>
          <a:noFill/>
        </p:spPr>
        <p:txBody>
          <a:bodyPr wrap="square" rtlCol="0">
            <a:spAutoFit/>
          </a:bodyPr>
          <a:lstStyle/>
          <a:p>
            <a:r>
              <a:rPr lang="en-US" dirty="0"/>
              <a:t>“A geophysical investigation was requested to cross the creek/swamp at the bridge location to provide additional stratigraphic information at locations where drilling could not be performed and to provide continuous geologic data between borings.”</a:t>
            </a:r>
          </a:p>
        </p:txBody>
      </p:sp>
    </p:spTree>
    <p:extLst>
      <p:ext uri="{BB962C8B-B14F-4D97-AF65-F5344CB8AC3E}">
        <p14:creationId xmlns:p14="http://schemas.microsoft.com/office/powerpoint/2010/main" val="301085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59BD-2AA9-4EC3-B699-4D76B22BA9F0}"/>
              </a:ext>
            </a:extLst>
          </p:cNvPr>
          <p:cNvSpPr>
            <a:spLocks noGrp="1"/>
          </p:cNvSpPr>
          <p:nvPr>
            <p:ph type="title"/>
          </p:nvPr>
        </p:nvSpPr>
        <p:spPr/>
        <p:txBody>
          <a:bodyPr/>
          <a:lstStyle/>
          <a:p>
            <a:r>
              <a:rPr lang="en-US" dirty="0"/>
              <a:t>ERT Examples</a:t>
            </a:r>
          </a:p>
        </p:txBody>
      </p:sp>
      <p:pic>
        <p:nvPicPr>
          <p:cNvPr id="4" name="Picture 3">
            <a:extLst>
              <a:ext uri="{FF2B5EF4-FFF2-40B4-BE49-F238E27FC236}">
                <a16:creationId xmlns:a16="http://schemas.microsoft.com/office/drawing/2014/main" id="{58007D10-EFF1-4428-BF3C-019D0C0FB697}"/>
              </a:ext>
            </a:extLst>
          </p:cNvPr>
          <p:cNvPicPr>
            <a:picLocks noChangeAspect="1"/>
          </p:cNvPicPr>
          <p:nvPr/>
        </p:nvPicPr>
        <p:blipFill>
          <a:blip r:embed="rId2"/>
          <a:stretch>
            <a:fillRect/>
          </a:stretch>
        </p:blipFill>
        <p:spPr>
          <a:xfrm>
            <a:off x="308229" y="944544"/>
            <a:ext cx="8527541" cy="5400064"/>
          </a:xfrm>
          <a:prstGeom prst="rect">
            <a:avLst/>
          </a:prstGeom>
        </p:spPr>
      </p:pic>
    </p:spTree>
    <p:extLst>
      <p:ext uri="{BB962C8B-B14F-4D97-AF65-F5344CB8AC3E}">
        <p14:creationId xmlns:p14="http://schemas.microsoft.com/office/powerpoint/2010/main" val="391491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76E7-A49F-414F-8875-1BC6872A62C1}"/>
              </a:ext>
            </a:extLst>
          </p:cNvPr>
          <p:cNvSpPr>
            <a:spLocks noGrp="1"/>
          </p:cNvSpPr>
          <p:nvPr>
            <p:ph type="title"/>
          </p:nvPr>
        </p:nvSpPr>
        <p:spPr/>
        <p:txBody>
          <a:bodyPr/>
          <a:lstStyle/>
          <a:p>
            <a:r>
              <a:rPr lang="en-US" dirty="0"/>
              <a:t>ERT Examples</a:t>
            </a:r>
          </a:p>
        </p:txBody>
      </p:sp>
      <p:pic>
        <p:nvPicPr>
          <p:cNvPr id="3" name="Picture 2">
            <a:extLst>
              <a:ext uri="{FF2B5EF4-FFF2-40B4-BE49-F238E27FC236}">
                <a16:creationId xmlns:a16="http://schemas.microsoft.com/office/drawing/2014/main" id="{FEBBEF41-975A-4A5C-AFD7-F90DD07BCA0E}"/>
              </a:ext>
            </a:extLst>
          </p:cNvPr>
          <p:cNvPicPr>
            <a:picLocks noChangeAspect="1"/>
          </p:cNvPicPr>
          <p:nvPr/>
        </p:nvPicPr>
        <p:blipFill>
          <a:blip r:embed="rId2"/>
          <a:stretch>
            <a:fillRect/>
          </a:stretch>
        </p:blipFill>
        <p:spPr>
          <a:xfrm>
            <a:off x="286378" y="952703"/>
            <a:ext cx="8571244" cy="5414917"/>
          </a:xfrm>
          <a:prstGeom prst="rect">
            <a:avLst/>
          </a:prstGeom>
        </p:spPr>
      </p:pic>
    </p:spTree>
    <p:extLst>
      <p:ext uri="{BB962C8B-B14F-4D97-AF65-F5344CB8AC3E}">
        <p14:creationId xmlns:p14="http://schemas.microsoft.com/office/powerpoint/2010/main" val="3182483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17AA-4EB6-4DC3-822B-582F9D991F4B}"/>
              </a:ext>
            </a:extLst>
          </p:cNvPr>
          <p:cNvSpPr>
            <a:spLocks noGrp="1"/>
          </p:cNvSpPr>
          <p:nvPr>
            <p:ph type="title"/>
          </p:nvPr>
        </p:nvSpPr>
        <p:spPr/>
        <p:txBody>
          <a:bodyPr/>
          <a:lstStyle/>
          <a:p>
            <a:r>
              <a:rPr lang="en-US" dirty="0"/>
              <a:t>ERT Examples</a:t>
            </a:r>
          </a:p>
        </p:txBody>
      </p:sp>
      <p:sp>
        <p:nvSpPr>
          <p:cNvPr id="3" name="Content Placeholder 2">
            <a:extLst>
              <a:ext uri="{FF2B5EF4-FFF2-40B4-BE49-F238E27FC236}">
                <a16:creationId xmlns:a16="http://schemas.microsoft.com/office/drawing/2014/main" id="{BD5A5712-A85D-45A4-8E21-BA2CC3E3194A}"/>
              </a:ext>
            </a:extLst>
          </p:cNvPr>
          <p:cNvSpPr>
            <a:spLocks noGrp="1"/>
          </p:cNvSpPr>
          <p:nvPr>
            <p:ph idx="1"/>
          </p:nvPr>
        </p:nvSpPr>
        <p:spPr/>
        <p:txBody>
          <a:bodyPr>
            <a:normAutofit fontScale="92500" lnSpcReduction="10000"/>
          </a:bodyPr>
          <a:lstStyle/>
          <a:p>
            <a:r>
              <a:rPr lang="en-US" dirty="0"/>
              <a:t>“The ERT profiles show clear resistivity horizons that are interpreted to be associated with the above-described stratigraphic transitions in the subsurface. The shallow sandier soils are manifested in the ERT results by mid-range resistivity values in the upper ~30 feet of the subsurface. A thin high resistivity stratum extends across the majority of each test that corresponds to the shallow refusal zone observed in the borings (cemented sand). A deeper transition to low resistivity values is interpreted to represent the sandy clay and clay strata recorded in the boring logs. This depth to the top of this clay stratum exhibits significant undulations and variability across both tests. Localized increases in resistivity within the interpreted clay unit are indicative of increased sand content.”</a:t>
            </a:r>
          </a:p>
        </p:txBody>
      </p:sp>
    </p:spTree>
    <p:extLst>
      <p:ext uri="{BB962C8B-B14F-4D97-AF65-F5344CB8AC3E}">
        <p14:creationId xmlns:p14="http://schemas.microsoft.com/office/powerpoint/2010/main" val="33100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3CD-D580-4893-B5E8-374616F49A17}"/>
              </a:ext>
            </a:extLst>
          </p:cNvPr>
          <p:cNvSpPr>
            <a:spLocks noGrp="1"/>
          </p:cNvSpPr>
          <p:nvPr>
            <p:ph type="title"/>
          </p:nvPr>
        </p:nvSpPr>
        <p:spPr/>
        <p:txBody>
          <a:bodyPr/>
          <a:lstStyle/>
          <a:p>
            <a:r>
              <a:rPr lang="en-US" dirty="0"/>
              <a:t>ERT Applications - Corrosion</a:t>
            </a:r>
          </a:p>
        </p:txBody>
      </p:sp>
      <p:graphicFrame>
        <p:nvGraphicFramePr>
          <p:cNvPr id="6" name="Object 5">
            <a:extLst>
              <a:ext uri="{FF2B5EF4-FFF2-40B4-BE49-F238E27FC236}">
                <a16:creationId xmlns:a16="http://schemas.microsoft.com/office/drawing/2014/main" id="{8BA088D5-C7E4-42A4-809D-857E5FD4BB57}"/>
              </a:ext>
            </a:extLst>
          </p:cNvPr>
          <p:cNvGraphicFramePr>
            <a:graphicFrameLocks noChangeAspect="1"/>
          </p:cNvGraphicFramePr>
          <p:nvPr>
            <p:extLst>
              <p:ext uri="{D42A27DB-BD31-4B8C-83A1-F6EECF244321}">
                <p14:modId xmlns:p14="http://schemas.microsoft.com/office/powerpoint/2010/main" val="3185015766"/>
              </p:ext>
            </p:extLst>
          </p:nvPr>
        </p:nvGraphicFramePr>
        <p:xfrm>
          <a:off x="1681972" y="1076533"/>
          <a:ext cx="8231851" cy="2983001"/>
        </p:xfrm>
        <a:graphic>
          <a:graphicData uri="http://schemas.openxmlformats.org/presentationml/2006/ole">
            <mc:AlternateContent xmlns:mc="http://schemas.openxmlformats.org/markup-compatibility/2006">
              <mc:Choice xmlns:v="urn:schemas-microsoft-com:vml" Requires="v">
                <p:oleObj spid="_x0000_s80898" name="Document" r:id="rId3" imgW="5940848" imgH="2153002" progId="Word.Document.12">
                  <p:embed/>
                </p:oleObj>
              </mc:Choice>
              <mc:Fallback>
                <p:oleObj name="Document" r:id="rId3" imgW="5940848" imgH="2153002" progId="Word.Document.12">
                  <p:embed/>
                  <p:pic>
                    <p:nvPicPr>
                      <p:cNvPr id="6" name="Object 5">
                        <a:extLst>
                          <a:ext uri="{FF2B5EF4-FFF2-40B4-BE49-F238E27FC236}">
                            <a16:creationId xmlns:a16="http://schemas.microsoft.com/office/drawing/2014/main" id="{8BA088D5-C7E4-42A4-809D-857E5FD4BB57}"/>
                          </a:ext>
                        </a:extLst>
                      </p:cNvPr>
                      <p:cNvPicPr/>
                      <p:nvPr/>
                    </p:nvPicPr>
                    <p:blipFill>
                      <a:blip r:embed="rId4"/>
                      <a:stretch>
                        <a:fillRect/>
                      </a:stretch>
                    </p:blipFill>
                    <p:spPr>
                      <a:xfrm>
                        <a:off x="1681972" y="1076533"/>
                        <a:ext cx="8231851" cy="298300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E28E3EE-58B6-4B60-B886-3A7DE404A8DE}"/>
              </a:ext>
            </a:extLst>
          </p:cNvPr>
          <p:cNvSpPr txBox="1"/>
          <p:nvPr/>
        </p:nvSpPr>
        <p:spPr>
          <a:xfrm>
            <a:off x="1366578" y="4170066"/>
            <a:ext cx="6724830" cy="1754326"/>
          </a:xfrm>
          <a:prstGeom prst="rect">
            <a:avLst/>
          </a:prstGeom>
          <a:noFill/>
        </p:spPr>
        <p:txBody>
          <a:bodyPr wrap="square" rtlCol="0">
            <a:spAutoFit/>
          </a:bodyPr>
          <a:lstStyle/>
          <a:p>
            <a:r>
              <a:rPr lang="en-US" dirty="0"/>
              <a:t>If the soil resistivity is between 30 and 50 ohm-meters, a chloride ion content test and a sulfate ion content test should be conducted. If the tests indicate that the chloride ion content is greater than 100 parts per million (ppm) ([100 milligrams per kilogram or mg/kg]) or sulfate ion content is greater than 200 ppm (200 mg/kg), then the soil should be treated as corrosive (Loehr et al. 2017).</a:t>
            </a:r>
          </a:p>
        </p:txBody>
      </p:sp>
      <p:sp>
        <p:nvSpPr>
          <p:cNvPr id="8" name="TextBox 7">
            <a:extLst>
              <a:ext uri="{FF2B5EF4-FFF2-40B4-BE49-F238E27FC236}">
                <a16:creationId xmlns:a16="http://schemas.microsoft.com/office/drawing/2014/main" id="{D52C5DF8-2DE1-4F04-81AE-A4E000AF0F6E}"/>
              </a:ext>
            </a:extLst>
          </p:cNvPr>
          <p:cNvSpPr txBox="1"/>
          <p:nvPr/>
        </p:nvSpPr>
        <p:spPr>
          <a:xfrm>
            <a:off x="3888712" y="6280220"/>
            <a:ext cx="1456937" cy="369332"/>
          </a:xfrm>
          <a:prstGeom prst="rect">
            <a:avLst/>
          </a:prstGeom>
          <a:noFill/>
        </p:spPr>
        <p:txBody>
          <a:bodyPr wrap="none" rtlCol="0">
            <a:spAutoFit/>
          </a:bodyPr>
          <a:lstStyle/>
          <a:p>
            <a:r>
              <a:rPr lang="en-US" dirty="0"/>
              <a:t>from NCHRP  </a:t>
            </a:r>
          </a:p>
        </p:txBody>
      </p:sp>
    </p:spTree>
    <p:extLst>
      <p:ext uri="{BB962C8B-B14F-4D97-AF65-F5344CB8AC3E}">
        <p14:creationId xmlns:p14="http://schemas.microsoft.com/office/powerpoint/2010/main" val="366496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FE3B29-5616-416C-B459-38D1EC34468A}"/>
              </a:ext>
            </a:extLst>
          </p:cNvPr>
          <p:cNvSpPr>
            <a:spLocks noGrp="1"/>
          </p:cNvSpPr>
          <p:nvPr>
            <p:ph type="body" sz="quarter" idx="10"/>
          </p:nvPr>
        </p:nvSpPr>
        <p:spPr/>
        <p:txBody>
          <a:bodyPr/>
          <a:lstStyle/>
          <a:p>
            <a:r>
              <a:rPr lang="en-US" dirty="0"/>
              <a:t>Electrical Resistivity</a:t>
            </a:r>
          </a:p>
        </p:txBody>
      </p:sp>
    </p:spTree>
    <p:extLst>
      <p:ext uri="{BB962C8B-B14F-4D97-AF65-F5344CB8AC3E}">
        <p14:creationId xmlns:p14="http://schemas.microsoft.com/office/powerpoint/2010/main" val="1343769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17E1-3BD7-4571-9A59-3C10683797F9}"/>
              </a:ext>
            </a:extLst>
          </p:cNvPr>
          <p:cNvSpPr>
            <a:spLocks noGrp="1"/>
          </p:cNvSpPr>
          <p:nvPr>
            <p:ph type="title"/>
          </p:nvPr>
        </p:nvSpPr>
        <p:spPr/>
        <p:txBody>
          <a:bodyPr/>
          <a:lstStyle/>
          <a:p>
            <a:r>
              <a:rPr lang="en-US" dirty="0"/>
              <a:t>ERT Applications - Corrosion</a:t>
            </a:r>
          </a:p>
        </p:txBody>
      </p:sp>
      <p:pic>
        <p:nvPicPr>
          <p:cNvPr id="4" name="Picture 3">
            <a:extLst>
              <a:ext uri="{FF2B5EF4-FFF2-40B4-BE49-F238E27FC236}">
                <a16:creationId xmlns:a16="http://schemas.microsoft.com/office/drawing/2014/main" id="{FCECC2C1-4A00-4FAE-8274-FD2855F5556B}"/>
              </a:ext>
            </a:extLst>
          </p:cNvPr>
          <p:cNvPicPr>
            <a:picLocks noChangeAspect="1"/>
          </p:cNvPicPr>
          <p:nvPr/>
        </p:nvPicPr>
        <p:blipFill>
          <a:blip r:embed="rId2"/>
          <a:stretch>
            <a:fillRect/>
          </a:stretch>
        </p:blipFill>
        <p:spPr>
          <a:xfrm>
            <a:off x="0" y="964835"/>
            <a:ext cx="9144000" cy="4707266"/>
          </a:xfrm>
          <a:prstGeom prst="rect">
            <a:avLst/>
          </a:prstGeom>
        </p:spPr>
      </p:pic>
      <p:sp>
        <p:nvSpPr>
          <p:cNvPr id="5" name="TextBox 4">
            <a:extLst>
              <a:ext uri="{FF2B5EF4-FFF2-40B4-BE49-F238E27FC236}">
                <a16:creationId xmlns:a16="http://schemas.microsoft.com/office/drawing/2014/main" id="{225B5695-D67F-43AD-8388-05AA161EDB94}"/>
              </a:ext>
            </a:extLst>
          </p:cNvPr>
          <p:cNvSpPr txBox="1"/>
          <p:nvPr/>
        </p:nvSpPr>
        <p:spPr>
          <a:xfrm>
            <a:off x="3188063" y="5932086"/>
            <a:ext cx="2767874" cy="369332"/>
          </a:xfrm>
          <a:prstGeom prst="rect">
            <a:avLst/>
          </a:prstGeom>
          <a:noFill/>
        </p:spPr>
        <p:txBody>
          <a:bodyPr wrap="none" rtlCol="0">
            <a:spAutoFit/>
          </a:bodyPr>
          <a:lstStyle/>
          <a:p>
            <a:r>
              <a:rPr lang="en-US" dirty="0"/>
              <a:t>Source: Decker et al. (2008)</a:t>
            </a:r>
          </a:p>
        </p:txBody>
      </p:sp>
    </p:spTree>
    <p:extLst>
      <p:ext uri="{BB962C8B-B14F-4D97-AF65-F5344CB8AC3E}">
        <p14:creationId xmlns:p14="http://schemas.microsoft.com/office/powerpoint/2010/main" val="2624763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17E1-3BD7-4571-9A59-3C10683797F9}"/>
              </a:ext>
            </a:extLst>
          </p:cNvPr>
          <p:cNvSpPr>
            <a:spLocks noGrp="1"/>
          </p:cNvSpPr>
          <p:nvPr>
            <p:ph type="title"/>
          </p:nvPr>
        </p:nvSpPr>
        <p:spPr/>
        <p:txBody>
          <a:bodyPr/>
          <a:lstStyle/>
          <a:p>
            <a:r>
              <a:rPr lang="en-US" dirty="0"/>
              <a:t>ERT Applications - Corrosion</a:t>
            </a:r>
          </a:p>
        </p:txBody>
      </p:sp>
      <p:sp>
        <p:nvSpPr>
          <p:cNvPr id="5" name="TextBox 4">
            <a:extLst>
              <a:ext uri="{FF2B5EF4-FFF2-40B4-BE49-F238E27FC236}">
                <a16:creationId xmlns:a16="http://schemas.microsoft.com/office/drawing/2014/main" id="{225B5695-D67F-43AD-8388-05AA161EDB94}"/>
              </a:ext>
            </a:extLst>
          </p:cNvPr>
          <p:cNvSpPr txBox="1"/>
          <p:nvPr/>
        </p:nvSpPr>
        <p:spPr>
          <a:xfrm>
            <a:off x="3188063" y="5932086"/>
            <a:ext cx="2767874" cy="369332"/>
          </a:xfrm>
          <a:prstGeom prst="rect">
            <a:avLst/>
          </a:prstGeom>
          <a:noFill/>
        </p:spPr>
        <p:txBody>
          <a:bodyPr wrap="none" rtlCol="0">
            <a:spAutoFit/>
          </a:bodyPr>
          <a:lstStyle/>
          <a:p>
            <a:r>
              <a:rPr lang="en-US" dirty="0"/>
              <a:t>Source: Decker et al. (2008)</a:t>
            </a:r>
          </a:p>
        </p:txBody>
      </p:sp>
      <p:pic>
        <p:nvPicPr>
          <p:cNvPr id="3" name="Picture 2">
            <a:extLst>
              <a:ext uri="{FF2B5EF4-FFF2-40B4-BE49-F238E27FC236}">
                <a16:creationId xmlns:a16="http://schemas.microsoft.com/office/drawing/2014/main" id="{2332AAB8-1F49-4E39-BCCE-56C9BD5F60B3}"/>
              </a:ext>
            </a:extLst>
          </p:cNvPr>
          <p:cNvPicPr>
            <a:picLocks noChangeAspect="1"/>
          </p:cNvPicPr>
          <p:nvPr/>
        </p:nvPicPr>
        <p:blipFill>
          <a:blip r:embed="rId2"/>
          <a:stretch>
            <a:fillRect/>
          </a:stretch>
        </p:blipFill>
        <p:spPr>
          <a:xfrm>
            <a:off x="27484" y="979871"/>
            <a:ext cx="6321158" cy="4677194"/>
          </a:xfrm>
          <a:prstGeom prst="rect">
            <a:avLst/>
          </a:prstGeom>
        </p:spPr>
      </p:pic>
      <p:pic>
        <p:nvPicPr>
          <p:cNvPr id="6" name="Picture 5">
            <a:extLst>
              <a:ext uri="{FF2B5EF4-FFF2-40B4-BE49-F238E27FC236}">
                <a16:creationId xmlns:a16="http://schemas.microsoft.com/office/drawing/2014/main" id="{B6369010-AAED-4145-8880-15CAA2464436}"/>
              </a:ext>
            </a:extLst>
          </p:cNvPr>
          <p:cNvPicPr>
            <a:picLocks noChangeAspect="1"/>
          </p:cNvPicPr>
          <p:nvPr/>
        </p:nvPicPr>
        <p:blipFill>
          <a:blip r:embed="rId3"/>
          <a:stretch>
            <a:fillRect/>
          </a:stretch>
        </p:blipFill>
        <p:spPr>
          <a:xfrm>
            <a:off x="6167800" y="1386672"/>
            <a:ext cx="2660618" cy="3583938"/>
          </a:xfrm>
          <a:prstGeom prst="rect">
            <a:avLst/>
          </a:prstGeom>
        </p:spPr>
      </p:pic>
    </p:spTree>
    <p:extLst>
      <p:ext uri="{BB962C8B-B14F-4D97-AF65-F5344CB8AC3E}">
        <p14:creationId xmlns:p14="http://schemas.microsoft.com/office/powerpoint/2010/main" val="394563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9CA16C-6A67-4105-9DAC-F7C9216FC336}"/>
              </a:ext>
            </a:extLst>
          </p:cNvPr>
          <p:cNvSpPr>
            <a:spLocks noGrp="1"/>
          </p:cNvSpPr>
          <p:nvPr>
            <p:ph type="body" sz="quarter" idx="10"/>
          </p:nvPr>
        </p:nvSpPr>
        <p:spPr/>
        <p:txBody>
          <a:bodyPr/>
          <a:lstStyle/>
          <a:p>
            <a:r>
              <a:rPr lang="en-US" dirty="0"/>
              <a:t>Closing Thoughts</a:t>
            </a:r>
          </a:p>
        </p:txBody>
      </p:sp>
    </p:spTree>
    <p:extLst>
      <p:ext uri="{BB962C8B-B14F-4D97-AF65-F5344CB8AC3E}">
        <p14:creationId xmlns:p14="http://schemas.microsoft.com/office/powerpoint/2010/main" val="2367532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AA40-3BE4-4650-AA48-2CB93F8C575A}"/>
              </a:ext>
            </a:extLst>
          </p:cNvPr>
          <p:cNvSpPr>
            <a:spLocks noGrp="1"/>
          </p:cNvSpPr>
          <p:nvPr>
            <p:ph type="title"/>
          </p:nvPr>
        </p:nvSpPr>
        <p:spPr/>
        <p:txBody>
          <a:bodyPr/>
          <a:lstStyle/>
          <a:p>
            <a:r>
              <a:rPr lang="en-US" dirty="0"/>
              <a:t>Basic Principles</a:t>
            </a:r>
          </a:p>
        </p:txBody>
      </p:sp>
      <p:sp>
        <p:nvSpPr>
          <p:cNvPr id="3" name="Content Placeholder 2">
            <a:extLst>
              <a:ext uri="{FF2B5EF4-FFF2-40B4-BE49-F238E27FC236}">
                <a16:creationId xmlns:a16="http://schemas.microsoft.com/office/drawing/2014/main" id="{57BC8858-3D3B-4653-90B4-572EB350DF03}"/>
              </a:ext>
            </a:extLst>
          </p:cNvPr>
          <p:cNvSpPr>
            <a:spLocks noGrp="1"/>
          </p:cNvSpPr>
          <p:nvPr>
            <p:ph idx="1"/>
          </p:nvPr>
        </p:nvSpPr>
        <p:spPr/>
        <p:txBody>
          <a:bodyPr/>
          <a:lstStyle/>
          <a:p>
            <a:r>
              <a:rPr lang="en-US" dirty="0"/>
              <a:t>Geophysical investigations are used to estimate the physical properties of the subsurface by measuring, analyzing, and interpreting seismic, electrical, electromagnetic, gravitational, and magnetic fields measured at the ground surface or within boreholes. </a:t>
            </a:r>
          </a:p>
        </p:txBody>
      </p:sp>
    </p:spTree>
    <p:extLst>
      <p:ext uri="{BB962C8B-B14F-4D97-AF65-F5344CB8AC3E}">
        <p14:creationId xmlns:p14="http://schemas.microsoft.com/office/powerpoint/2010/main" val="278544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563D7-032D-47D0-B842-B43DE38CCDFB}"/>
              </a:ext>
            </a:extLst>
          </p:cNvPr>
          <p:cNvSpPr>
            <a:spLocks noGrp="1"/>
          </p:cNvSpPr>
          <p:nvPr>
            <p:ph type="title"/>
          </p:nvPr>
        </p:nvSpPr>
        <p:spPr/>
        <p:txBody>
          <a:bodyPr/>
          <a:lstStyle/>
          <a:p>
            <a:r>
              <a:rPr lang="en-US" dirty="0"/>
              <a:t>Strengths</a:t>
            </a:r>
          </a:p>
        </p:txBody>
      </p:sp>
      <p:sp>
        <p:nvSpPr>
          <p:cNvPr id="3" name="Content Placeholder 2">
            <a:extLst>
              <a:ext uri="{FF2B5EF4-FFF2-40B4-BE49-F238E27FC236}">
                <a16:creationId xmlns:a16="http://schemas.microsoft.com/office/drawing/2014/main" id="{91A4F67F-2538-4CB2-9929-6378CEB24EC2}"/>
              </a:ext>
            </a:extLst>
          </p:cNvPr>
          <p:cNvSpPr>
            <a:spLocks noGrp="1"/>
          </p:cNvSpPr>
          <p:nvPr>
            <p:ph idx="1"/>
          </p:nvPr>
        </p:nvSpPr>
        <p:spPr/>
        <p:txBody>
          <a:bodyPr>
            <a:normAutofit fontScale="77500" lnSpcReduction="20000"/>
          </a:bodyPr>
          <a:lstStyle/>
          <a:p>
            <a:pPr lvl="0"/>
            <a:r>
              <a:rPr lang="en-US" dirty="0"/>
              <a:t>Because surface geophysical methods are noninvasive, they provide the ability to cover a large area in a time- and cost-effective manner to gain an understanding of the overall subsurface conditions. This characteristic enables optimizing the locations of borings and soundings during subsequent phases of a subsurface exploration program or interpolating between existing borings and soundings.</a:t>
            </a:r>
          </a:p>
          <a:p>
            <a:pPr lvl="0"/>
            <a:r>
              <a:rPr lang="en-US" dirty="0"/>
              <a:t>Geophysical methods are robust in the sense that they are based on fundamental physical principles with relatively little reliance on empiricism. In many cases, the methods used for geotechnical applications leverage the extensive experience gained with similar methods developed for resource (e.g., oil, gas) exploration.</a:t>
            </a:r>
          </a:p>
          <a:p>
            <a:pPr lvl="0"/>
            <a:r>
              <a:rPr lang="en-US" dirty="0"/>
              <a:t>Surface geophysical methods are also useful for sites where borings and soundings are difficult or impractical, such as gravel deposits or contaminated soils. The equipment used for many geophysical tests is highly portable, which may allow testing at sites that are not easily accessible (e.g., a heavily wooded area) using conventional drilling equipment.</a:t>
            </a:r>
          </a:p>
          <a:p>
            <a:endParaRPr lang="en-US" dirty="0"/>
          </a:p>
        </p:txBody>
      </p:sp>
    </p:spTree>
    <p:extLst>
      <p:ext uri="{BB962C8B-B14F-4D97-AF65-F5344CB8AC3E}">
        <p14:creationId xmlns:p14="http://schemas.microsoft.com/office/powerpoint/2010/main" val="152958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C483-F870-4746-A93C-53B7FCAED8B2}"/>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2D17EDFB-42AF-4FF4-A3A4-F82E07EB349F}"/>
              </a:ext>
            </a:extLst>
          </p:cNvPr>
          <p:cNvSpPr>
            <a:spLocks noGrp="1"/>
          </p:cNvSpPr>
          <p:nvPr>
            <p:ph idx="1"/>
          </p:nvPr>
        </p:nvSpPr>
        <p:spPr/>
        <p:txBody>
          <a:bodyPr>
            <a:normAutofit fontScale="77500" lnSpcReduction="20000"/>
          </a:bodyPr>
          <a:lstStyle/>
          <a:p>
            <a:pPr lvl="0"/>
            <a:r>
              <a:rPr lang="en-US" dirty="0"/>
              <a:t>Geophysical methods are more likely to yield good results when (i) there is a large contrast in seismic, electrical, electromagnetic, gravitational, or magnetic properties between lithologic units or between an anomaly and the surrounding soils and rocks, and (ii) the subsurface features of interest are of sufficient size relative to their depth that they are within the limits of detection for a particular geophysical method.</a:t>
            </a:r>
          </a:p>
          <a:p>
            <a:pPr lvl="0"/>
            <a:r>
              <a:rPr lang="en-US" dirty="0"/>
              <a:t>The interpreted subsurface conditions may not be unique for many geophysical methods; there may be multiple, physically plausible interpretations for the stratigraphy or location and size of anomalies that all yield the same measured geophysical response. For example, a structural low in bedrock topography; a small, air-filled void in the bedrock; or a larger, water-filled void in the bedrock may all produce the same magnitude of gravity anomaly.</a:t>
            </a:r>
          </a:p>
          <a:p>
            <a:pPr lvl="0"/>
            <a:r>
              <a:rPr lang="en-US" dirty="0"/>
              <a:t>Sites that have a stiff, surficial layer overlying a weaker layer or an electrically resistive layer over a conductive layer pose a challenge for many surface geophysical tests. For example, many seismic methods do not work well on concrete pavements because of the large stiffness of the pavement compared to the base and subgrade materials.</a:t>
            </a:r>
          </a:p>
          <a:p>
            <a:endParaRPr lang="en-US" dirty="0"/>
          </a:p>
        </p:txBody>
      </p:sp>
    </p:spTree>
    <p:extLst>
      <p:ext uri="{BB962C8B-B14F-4D97-AF65-F5344CB8AC3E}">
        <p14:creationId xmlns:p14="http://schemas.microsoft.com/office/powerpoint/2010/main" val="31246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C68A4-B4BD-4845-9F14-4721EFD378C7}"/>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585BC206-4DA4-4999-8DEF-E45DE7375F8B}"/>
              </a:ext>
            </a:extLst>
          </p:cNvPr>
          <p:cNvSpPr>
            <a:spLocks noGrp="1"/>
          </p:cNvSpPr>
          <p:nvPr>
            <p:ph idx="1"/>
          </p:nvPr>
        </p:nvSpPr>
        <p:spPr/>
        <p:txBody>
          <a:bodyPr>
            <a:normAutofit fontScale="92500" lnSpcReduction="20000"/>
          </a:bodyPr>
          <a:lstStyle/>
          <a:p>
            <a:r>
              <a:rPr lang="en-US" dirty="0"/>
              <a:t>Because geophysical methods are less familiar to many geotechnical engineers than conventional site investigation methods (e.g., SPT, CPT), it is essential that geophysical investigations be conducted by personnel who are trained and experienced in near-surface geophysics.</a:t>
            </a:r>
          </a:p>
          <a:p>
            <a:r>
              <a:rPr lang="en-US" dirty="0"/>
              <a:t>The results of geophysical investigations should </a:t>
            </a:r>
            <a:r>
              <a:rPr lang="en-US" i="1" dirty="0"/>
              <a:t>always</a:t>
            </a:r>
            <a:r>
              <a:rPr lang="en-US" dirty="0"/>
              <a:t> be complemented by direct observation of subsurface conditions by means of borings, soundings, test pits, trenches, outcrops, and other geological information. This ground truth information will help ensure that interpreted subsurface conditions derived from geophysical methods are as accurate as possible.</a:t>
            </a:r>
          </a:p>
          <a:p>
            <a:r>
              <a:rPr lang="en-US" dirty="0"/>
              <a:t>The combined use of a geophysical investigation with direct observation is a robust approach to developing an accurate ground model for a project.</a:t>
            </a:r>
          </a:p>
        </p:txBody>
      </p:sp>
    </p:spTree>
    <p:extLst>
      <p:ext uri="{BB962C8B-B14F-4D97-AF65-F5344CB8AC3E}">
        <p14:creationId xmlns:p14="http://schemas.microsoft.com/office/powerpoint/2010/main" val="26394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6E3B83-4267-41E8-A95B-E84C7285C518}"/>
              </a:ext>
            </a:extLst>
          </p:cNvPr>
          <p:cNvSpPr>
            <a:spLocks noGrp="1"/>
          </p:cNvSpPr>
          <p:nvPr>
            <p:ph type="title"/>
          </p:nvPr>
        </p:nvSpPr>
        <p:spPr/>
        <p:txBody>
          <a:bodyPr/>
          <a:lstStyle/>
          <a:p>
            <a:r>
              <a:rPr lang="en-US" dirty="0"/>
              <a:t>Implementation</a:t>
            </a:r>
          </a:p>
        </p:txBody>
      </p:sp>
      <p:sp>
        <p:nvSpPr>
          <p:cNvPr id="4" name="Content Placeholder 3">
            <a:extLst>
              <a:ext uri="{FF2B5EF4-FFF2-40B4-BE49-F238E27FC236}">
                <a16:creationId xmlns:a16="http://schemas.microsoft.com/office/drawing/2014/main" id="{2FCD968A-8837-480B-95AD-19A1237CAA43}"/>
              </a:ext>
            </a:extLst>
          </p:cNvPr>
          <p:cNvSpPr>
            <a:spLocks noGrp="1"/>
          </p:cNvSpPr>
          <p:nvPr>
            <p:ph idx="1"/>
          </p:nvPr>
        </p:nvSpPr>
        <p:spPr/>
        <p:txBody>
          <a:bodyPr>
            <a:normAutofit fontScale="92500" lnSpcReduction="10000"/>
          </a:bodyPr>
          <a:lstStyle/>
          <a:p>
            <a:r>
              <a:rPr lang="en-US" dirty="0">
                <a:solidFill>
                  <a:schemeClr val="tx1">
                    <a:lumMod val="50000"/>
                    <a:lumOff val="50000"/>
                  </a:schemeClr>
                </a:solidFill>
              </a:rPr>
              <a:t>Planning the investigation</a:t>
            </a:r>
          </a:p>
          <a:p>
            <a:pPr lvl="1"/>
            <a:r>
              <a:rPr lang="en-US" sz="2600" dirty="0">
                <a:solidFill>
                  <a:srgbClr val="003E7E"/>
                </a:solidFill>
              </a:rPr>
              <a:t>Developing a geophysical testing plan</a:t>
            </a:r>
          </a:p>
          <a:p>
            <a:pPr lvl="1"/>
            <a:r>
              <a:rPr lang="en-US" sz="2600" dirty="0">
                <a:solidFill>
                  <a:schemeClr val="tx1">
                    <a:lumMod val="50000"/>
                    <a:lumOff val="50000"/>
                  </a:schemeClr>
                </a:solidFill>
              </a:rPr>
              <a:t>Selecting the number and locations for </a:t>
            </a:r>
            <a:r>
              <a:rPr lang="en-US" sz="2600" i="1" dirty="0">
                <a:solidFill>
                  <a:schemeClr val="tx1">
                    <a:lumMod val="50000"/>
                    <a:lumOff val="50000"/>
                  </a:schemeClr>
                </a:solidFill>
              </a:rPr>
              <a:t>in situ</a:t>
            </a:r>
            <a:r>
              <a:rPr lang="en-US" sz="2600" dirty="0">
                <a:solidFill>
                  <a:schemeClr val="tx1">
                    <a:lumMod val="50000"/>
                    <a:lumOff val="50000"/>
                  </a:schemeClr>
                </a:solidFill>
              </a:rPr>
              <a:t> tests, drilling, and sampling</a:t>
            </a:r>
          </a:p>
          <a:p>
            <a:pPr lvl="1"/>
            <a:r>
              <a:rPr lang="en-US" sz="2600" dirty="0">
                <a:solidFill>
                  <a:schemeClr val="tx1">
                    <a:lumMod val="50000"/>
                    <a:lumOff val="50000"/>
                  </a:schemeClr>
                </a:solidFill>
              </a:rPr>
              <a:t>Determining the minimum depth of investigation at each location</a:t>
            </a:r>
          </a:p>
          <a:p>
            <a:pPr lvl="1"/>
            <a:r>
              <a:rPr lang="en-US" sz="2600" dirty="0">
                <a:solidFill>
                  <a:schemeClr val="tx1">
                    <a:lumMod val="50000"/>
                    <a:lumOff val="50000"/>
                  </a:schemeClr>
                </a:solidFill>
              </a:rPr>
              <a:t>Determining the required types of samples and the sampling frequency</a:t>
            </a:r>
          </a:p>
          <a:p>
            <a:pPr lvl="1"/>
            <a:r>
              <a:rPr lang="en-US" sz="2600" dirty="0">
                <a:solidFill>
                  <a:schemeClr val="tx1">
                    <a:lumMod val="50000"/>
                    <a:lumOff val="50000"/>
                  </a:schemeClr>
                </a:solidFill>
              </a:rPr>
              <a:t>Developing an </a:t>
            </a:r>
            <a:r>
              <a:rPr lang="en-US" sz="2600" i="1" dirty="0">
                <a:solidFill>
                  <a:schemeClr val="tx1">
                    <a:lumMod val="50000"/>
                    <a:lumOff val="50000"/>
                  </a:schemeClr>
                </a:solidFill>
              </a:rPr>
              <a:t>in situ</a:t>
            </a:r>
            <a:r>
              <a:rPr lang="en-US" sz="2600" dirty="0">
                <a:solidFill>
                  <a:schemeClr val="tx1">
                    <a:lumMod val="50000"/>
                    <a:lumOff val="50000"/>
                  </a:schemeClr>
                </a:solidFill>
              </a:rPr>
              <a:t> and laboratory testing plan</a:t>
            </a:r>
          </a:p>
          <a:p>
            <a:pPr lvl="1"/>
            <a:r>
              <a:rPr lang="en-US" sz="2600" dirty="0">
                <a:solidFill>
                  <a:schemeClr val="tx1">
                    <a:lumMod val="50000"/>
                    <a:lumOff val="50000"/>
                  </a:schemeClr>
                </a:solidFill>
              </a:rPr>
              <a:t>Developing a plan for evaluating groundwater conditions</a:t>
            </a:r>
            <a:endParaRPr lang="en-US" dirty="0">
              <a:solidFill>
                <a:schemeClr val="tx1">
                  <a:lumMod val="50000"/>
                  <a:lumOff val="50000"/>
                </a:schemeClr>
              </a:solidFill>
            </a:endParaRPr>
          </a:p>
          <a:p>
            <a:r>
              <a:rPr lang="en-US" dirty="0">
                <a:solidFill>
                  <a:schemeClr val="tx1">
                    <a:lumMod val="50000"/>
                    <a:lumOff val="50000"/>
                  </a:schemeClr>
                </a:solidFill>
              </a:rPr>
              <a:t>Executing the investigation</a:t>
            </a:r>
          </a:p>
          <a:p>
            <a:r>
              <a:rPr lang="en-US" dirty="0">
                <a:solidFill>
                  <a:schemeClr val="tx1">
                    <a:lumMod val="50000"/>
                    <a:lumOff val="50000"/>
                  </a:schemeClr>
                </a:solidFill>
              </a:rPr>
              <a:t>Interpreting the results of the investigation</a:t>
            </a:r>
          </a:p>
          <a:p>
            <a:r>
              <a:rPr lang="en-US" dirty="0">
                <a:solidFill>
                  <a:schemeClr val="tx1">
                    <a:lumMod val="50000"/>
                    <a:lumOff val="50000"/>
                  </a:schemeClr>
                </a:solidFill>
              </a:rPr>
              <a:t>Reporting and presenting results of the investigation</a:t>
            </a:r>
          </a:p>
        </p:txBody>
      </p:sp>
    </p:spTree>
    <p:extLst>
      <p:ext uri="{BB962C8B-B14F-4D97-AF65-F5344CB8AC3E}">
        <p14:creationId xmlns:p14="http://schemas.microsoft.com/office/powerpoint/2010/main" val="3823130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008C-4A3E-4871-BAE3-FA3565373B4C}"/>
              </a:ext>
            </a:extLst>
          </p:cNvPr>
          <p:cNvSpPr>
            <a:spLocks noGrp="1"/>
          </p:cNvSpPr>
          <p:nvPr>
            <p:ph type="title"/>
          </p:nvPr>
        </p:nvSpPr>
        <p:spPr/>
        <p:txBody>
          <a:bodyPr/>
          <a:lstStyle/>
          <a:p>
            <a:r>
              <a:rPr lang="en-US" dirty="0"/>
              <a:t>Planning a Geophysical Investigation</a:t>
            </a:r>
          </a:p>
        </p:txBody>
      </p:sp>
      <p:sp>
        <p:nvSpPr>
          <p:cNvPr id="3" name="Content Placeholder 2">
            <a:extLst>
              <a:ext uri="{FF2B5EF4-FFF2-40B4-BE49-F238E27FC236}">
                <a16:creationId xmlns:a16="http://schemas.microsoft.com/office/drawing/2014/main" id="{83F477F0-3810-4144-881F-C73A713572EA}"/>
              </a:ext>
            </a:extLst>
          </p:cNvPr>
          <p:cNvSpPr>
            <a:spLocks noGrp="1"/>
          </p:cNvSpPr>
          <p:nvPr>
            <p:ph idx="1"/>
          </p:nvPr>
        </p:nvSpPr>
        <p:spPr/>
        <p:txBody>
          <a:bodyPr>
            <a:normAutofit fontScale="85000" lnSpcReduction="10000"/>
          </a:bodyPr>
          <a:lstStyle/>
          <a:p>
            <a:pPr lvl="0"/>
            <a:r>
              <a:rPr lang="en-US" dirty="0"/>
              <a:t>What are the physical properties of interest?</a:t>
            </a:r>
          </a:p>
          <a:p>
            <a:pPr lvl="0"/>
            <a:r>
              <a:rPr lang="en-US" dirty="0"/>
              <a:t>Which methods respond to the physical properties of interest?</a:t>
            </a:r>
          </a:p>
          <a:p>
            <a:pPr lvl="0"/>
            <a:r>
              <a:rPr lang="en-US" dirty="0"/>
              <a:t>Which methods can provide the required levels of detection and resolution for the subsurface features of interest?</a:t>
            </a:r>
          </a:p>
          <a:p>
            <a:pPr lvl="0"/>
            <a:r>
              <a:rPr lang="en-US" dirty="0"/>
              <a:t>Which methods can perform well given conditions at the project site?</a:t>
            </a:r>
          </a:p>
          <a:p>
            <a:pPr lvl="0"/>
            <a:r>
              <a:rPr lang="en-US" dirty="0"/>
              <a:t>Which methods provide complementary information to help improve interpretations based on the observed data?</a:t>
            </a:r>
          </a:p>
          <a:p>
            <a:pPr lvl="0"/>
            <a:r>
              <a:rPr lang="en-US" dirty="0"/>
              <a:t>What direct observations (e.g., borings or soundings) should be performed to constrain the interpretation of geophysical data?</a:t>
            </a:r>
          </a:p>
          <a:p>
            <a:pPr lvl="0"/>
            <a:r>
              <a:rPr lang="en-US" dirty="0"/>
              <a:t>Which methods are most cost effective, and is the overall geophysical investigation cost effective?</a:t>
            </a:r>
          </a:p>
          <a:p>
            <a:endParaRPr lang="en-US" dirty="0"/>
          </a:p>
        </p:txBody>
      </p:sp>
    </p:spTree>
    <p:extLst>
      <p:ext uri="{BB962C8B-B14F-4D97-AF65-F5344CB8AC3E}">
        <p14:creationId xmlns:p14="http://schemas.microsoft.com/office/powerpoint/2010/main" val="47025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FC0B55-857A-4581-8F18-47DFBD5DDEF6}"/>
              </a:ext>
            </a:extLst>
          </p:cNvPr>
          <p:cNvSpPr>
            <a:spLocks noGrp="1"/>
          </p:cNvSpPr>
          <p:nvPr>
            <p:ph type="title"/>
          </p:nvPr>
        </p:nvSpPr>
        <p:spPr/>
        <p:txBody>
          <a:bodyPr/>
          <a:lstStyle/>
          <a:p>
            <a:r>
              <a:rPr lang="en-US" dirty="0"/>
              <a:t>Basic Principles</a:t>
            </a:r>
          </a:p>
        </p:txBody>
      </p:sp>
      <p:sp>
        <p:nvSpPr>
          <p:cNvPr id="4" name="Content Placeholder 3">
            <a:extLst>
              <a:ext uri="{FF2B5EF4-FFF2-40B4-BE49-F238E27FC236}">
                <a16:creationId xmlns:a16="http://schemas.microsoft.com/office/drawing/2014/main" id="{158519EB-9DA9-44C8-B39C-528D6157598B}"/>
              </a:ext>
            </a:extLst>
          </p:cNvPr>
          <p:cNvSpPr>
            <a:spLocks noGrp="1"/>
          </p:cNvSpPr>
          <p:nvPr>
            <p:ph idx="1"/>
          </p:nvPr>
        </p:nvSpPr>
        <p:spPr/>
        <p:txBody>
          <a:bodyPr>
            <a:normAutofit fontScale="92500"/>
          </a:bodyPr>
          <a:lstStyle/>
          <a:p>
            <a:r>
              <a:rPr lang="en-US" dirty="0"/>
              <a:t>Electrical and electromagnetic geophysical methods use the flow of electrical currents through the ground to evaluate subsurface characteristics.</a:t>
            </a:r>
          </a:p>
          <a:p>
            <a:r>
              <a:rPr lang="en-US" i="1" dirty="0"/>
              <a:t>Electrical (or galvanic) methods </a:t>
            </a:r>
            <a:r>
              <a:rPr lang="en-US" dirty="0"/>
              <a:t>commonly induce the currents via electrodes that are directly coupled to the ground and measure the resulting potential (i.e., voltage) difference via a separate pair of electrodes. But it is also possible to measure currents and potentials that occur naturally due to subsurface processes.</a:t>
            </a:r>
          </a:p>
          <a:p>
            <a:r>
              <a:rPr lang="en-US" i="1" dirty="0"/>
              <a:t>Electromagnetic (or induction) methods </a:t>
            </a:r>
            <a:r>
              <a:rPr lang="en-US" dirty="0"/>
              <a:t>use eddy currents that are induced in the ground by time-varying magnetic fields generated by an electrical current within coils that are not directly coupled to the ground.</a:t>
            </a:r>
          </a:p>
        </p:txBody>
      </p:sp>
    </p:spTree>
    <p:extLst>
      <p:ext uri="{BB962C8B-B14F-4D97-AF65-F5344CB8AC3E}">
        <p14:creationId xmlns:p14="http://schemas.microsoft.com/office/powerpoint/2010/main" val="17211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563D7-032D-47D0-B842-B43DE38CCDFB}"/>
              </a:ext>
            </a:extLst>
          </p:cNvPr>
          <p:cNvSpPr>
            <a:spLocks noGrp="1"/>
          </p:cNvSpPr>
          <p:nvPr>
            <p:ph type="title"/>
          </p:nvPr>
        </p:nvSpPr>
        <p:spPr/>
        <p:txBody>
          <a:bodyPr/>
          <a:lstStyle/>
          <a:p>
            <a:r>
              <a:rPr lang="en-US" dirty="0"/>
              <a:t>Strengths</a:t>
            </a:r>
          </a:p>
        </p:txBody>
      </p:sp>
      <p:sp>
        <p:nvSpPr>
          <p:cNvPr id="3" name="Content Placeholder 2">
            <a:extLst>
              <a:ext uri="{FF2B5EF4-FFF2-40B4-BE49-F238E27FC236}">
                <a16:creationId xmlns:a16="http://schemas.microsoft.com/office/drawing/2014/main" id="{91A4F67F-2538-4CB2-9929-6378CEB24EC2}"/>
              </a:ext>
            </a:extLst>
          </p:cNvPr>
          <p:cNvSpPr>
            <a:spLocks noGrp="1"/>
          </p:cNvSpPr>
          <p:nvPr>
            <p:ph idx="1"/>
          </p:nvPr>
        </p:nvSpPr>
        <p:spPr/>
        <p:txBody>
          <a:bodyPr>
            <a:normAutofit fontScale="77500" lnSpcReduction="20000"/>
          </a:bodyPr>
          <a:lstStyle/>
          <a:p>
            <a:pPr lvl="0"/>
            <a:r>
              <a:rPr lang="en-US" b="1" dirty="0"/>
              <a:t>Because surface geophysical methods are noninvasive, they provide the ability to cover a large area in a time- and cost-effective manner to gain an understanding of the overall subsurface conditions. This characteristic enables optimizing the locations of borings and soundings during subsequent phases of a subsurface exploration program or interpolating between existing borings and soundings.</a:t>
            </a:r>
          </a:p>
          <a:p>
            <a:pPr lvl="0"/>
            <a:r>
              <a:rPr lang="en-US" dirty="0"/>
              <a:t>Geophysical methods are robust in the sense that they are based on fundamental physical principles with relatively little reliance on empiricism. In many cases, the methods used for geotechnical applications leverage the extensive experience gained with similar methods developed for resource (e.g., oil, gas) exploration.</a:t>
            </a:r>
          </a:p>
          <a:p>
            <a:pPr lvl="0"/>
            <a:r>
              <a:rPr lang="en-US" dirty="0"/>
              <a:t>Surface geophysical methods are also useful for sites where borings and soundings are difficult or impractical, such as gravel deposits or contaminated soils. The equipment used for many geophysical tests is highly portable, which may allow testing at sites that are not easily accessible (e.g., a heavily wooded area) using conventional drilling equipment.</a:t>
            </a:r>
          </a:p>
          <a:p>
            <a:endParaRPr lang="en-US" dirty="0"/>
          </a:p>
        </p:txBody>
      </p:sp>
    </p:spTree>
    <p:extLst>
      <p:ext uri="{BB962C8B-B14F-4D97-AF65-F5344CB8AC3E}">
        <p14:creationId xmlns:p14="http://schemas.microsoft.com/office/powerpoint/2010/main" val="337631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0EB0-70E2-46A2-A6CD-41EF0F8A5B5A}"/>
              </a:ext>
            </a:extLst>
          </p:cNvPr>
          <p:cNvSpPr>
            <a:spLocks noGrp="1"/>
          </p:cNvSpPr>
          <p:nvPr>
            <p:ph type="title"/>
          </p:nvPr>
        </p:nvSpPr>
        <p:spPr/>
        <p:txBody>
          <a:bodyPr/>
          <a:lstStyle/>
          <a:p>
            <a:r>
              <a:rPr lang="en-US" dirty="0"/>
              <a:t>Basic Principles - Conductivity</a:t>
            </a:r>
          </a:p>
        </p:txBody>
      </p:sp>
      <p:sp>
        <p:nvSpPr>
          <p:cNvPr id="5" name="TextBox 4">
            <a:extLst>
              <a:ext uri="{FF2B5EF4-FFF2-40B4-BE49-F238E27FC236}">
                <a16:creationId xmlns:a16="http://schemas.microsoft.com/office/drawing/2014/main" id="{7F19E0F8-E0AF-4D35-BD16-54284B17C172}"/>
              </a:ext>
            </a:extLst>
          </p:cNvPr>
          <p:cNvSpPr txBox="1"/>
          <p:nvPr/>
        </p:nvSpPr>
        <p:spPr>
          <a:xfrm>
            <a:off x="2712580" y="1334529"/>
            <a:ext cx="3718839" cy="523220"/>
          </a:xfrm>
          <a:prstGeom prst="rect">
            <a:avLst/>
          </a:prstGeom>
          <a:noFill/>
        </p:spPr>
        <p:txBody>
          <a:bodyPr wrap="none" rtlCol="0">
            <a:spAutoFit/>
          </a:bodyPr>
          <a:lstStyle/>
          <a:p>
            <a:r>
              <a:rPr lang="en-US" sz="2800" dirty="0"/>
              <a:t>Saturated, Clay-Free Soil</a:t>
            </a:r>
          </a:p>
        </p:txBody>
      </p:sp>
      <p:grpSp>
        <p:nvGrpSpPr>
          <p:cNvPr id="23" name="Group 22">
            <a:extLst>
              <a:ext uri="{FF2B5EF4-FFF2-40B4-BE49-F238E27FC236}">
                <a16:creationId xmlns:a16="http://schemas.microsoft.com/office/drawing/2014/main" id="{B4FFC626-980B-4247-9F50-C7D95004ECBF}"/>
              </a:ext>
            </a:extLst>
          </p:cNvPr>
          <p:cNvGrpSpPr/>
          <p:nvPr/>
        </p:nvGrpSpPr>
        <p:grpSpPr>
          <a:xfrm>
            <a:off x="727075" y="2462213"/>
            <a:ext cx="4216594" cy="3408224"/>
            <a:chOff x="727075" y="2462213"/>
            <a:chExt cx="4216594" cy="3408224"/>
          </a:xfrm>
        </p:grpSpPr>
        <p:sp>
          <p:nvSpPr>
            <p:cNvPr id="6" name="Rectangle 4">
              <a:extLst>
                <a:ext uri="{FF2B5EF4-FFF2-40B4-BE49-F238E27FC236}">
                  <a16:creationId xmlns:a16="http://schemas.microsoft.com/office/drawing/2014/main" id="{1288F5DF-9019-41A2-8DBB-1C62E33B695A}"/>
                </a:ext>
              </a:extLst>
            </p:cNvPr>
            <p:cNvSpPr>
              <a:spLocks noChangeArrowheads="1"/>
            </p:cNvSpPr>
            <p:nvPr/>
          </p:nvSpPr>
          <p:spPr bwMode="auto">
            <a:xfrm>
              <a:off x="1304925" y="2462213"/>
              <a:ext cx="2066925" cy="2455863"/>
            </a:xfrm>
            <a:prstGeom prst="rect">
              <a:avLst/>
            </a:prstGeom>
            <a:solidFill>
              <a:srgbClr val="00CCFF"/>
            </a:solidFill>
            <a:ln w="25400" cap="rnd">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5">
              <a:extLst>
                <a:ext uri="{FF2B5EF4-FFF2-40B4-BE49-F238E27FC236}">
                  <a16:creationId xmlns:a16="http://schemas.microsoft.com/office/drawing/2014/main" id="{2F28ADCD-256F-46EF-8171-5A077C93B387}"/>
                </a:ext>
              </a:extLst>
            </p:cNvPr>
            <p:cNvSpPr>
              <a:spLocks noChangeArrowheads="1"/>
            </p:cNvSpPr>
            <p:nvPr/>
          </p:nvSpPr>
          <p:spPr bwMode="auto">
            <a:xfrm>
              <a:off x="1654175" y="2914651"/>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6">
              <a:extLst>
                <a:ext uri="{FF2B5EF4-FFF2-40B4-BE49-F238E27FC236}">
                  <a16:creationId xmlns:a16="http://schemas.microsoft.com/office/drawing/2014/main" id="{505E49FE-223E-4215-A8E8-9FDBE2C2AB67}"/>
                </a:ext>
              </a:extLst>
            </p:cNvPr>
            <p:cNvSpPr>
              <a:spLocks noChangeArrowheads="1"/>
            </p:cNvSpPr>
            <p:nvPr/>
          </p:nvSpPr>
          <p:spPr bwMode="auto">
            <a:xfrm>
              <a:off x="2686050" y="3214688"/>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7">
              <a:extLst>
                <a:ext uri="{FF2B5EF4-FFF2-40B4-BE49-F238E27FC236}">
                  <a16:creationId xmlns:a16="http://schemas.microsoft.com/office/drawing/2014/main" id="{EA00FC1F-73B4-4C95-A6B3-1EA8AC3E9E73}"/>
                </a:ext>
              </a:extLst>
            </p:cNvPr>
            <p:cNvSpPr>
              <a:spLocks noChangeArrowheads="1"/>
            </p:cNvSpPr>
            <p:nvPr/>
          </p:nvSpPr>
          <p:spPr bwMode="auto">
            <a:xfrm>
              <a:off x="1550988" y="3681413"/>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8">
              <a:extLst>
                <a:ext uri="{FF2B5EF4-FFF2-40B4-BE49-F238E27FC236}">
                  <a16:creationId xmlns:a16="http://schemas.microsoft.com/office/drawing/2014/main" id="{34F409F7-F91A-4D73-A6AD-9E9A845A7E11}"/>
                </a:ext>
              </a:extLst>
            </p:cNvPr>
            <p:cNvSpPr>
              <a:spLocks noChangeArrowheads="1"/>
            </p:cNvSpPr>
            <p:nvPr/>
          </p:nvSpPr>
          <p:spPr bwMode="auto">
            <a:xfrm>
              <a:off x="2532063" y="3822701"/>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9">
              <a:extLst>
                <a:ext uri="{FF2B5EF4-FFF2-40B4-BE49-F238E27FC236}">
                  <a16:creationId xmlns:a16="http://schemas.microsoft.com/office/drawing/2014/main" id="{936CCBF8-7EEA-49DC-BA87-192DA121E16A}"/>
                </a:ext>
              </a:extLst>
            </p:cNvPr>
            <p:cNvSpPr>
              <a:spLocks noChangeArrowheads="1"/>
            </p:cNvSpPr>
            <p:nvPr/>
          </p:nvSpPr>
          <p:spPr bwMode="auto">
            <a:xfrm>
              <a:off x="1446213" y="4340226"/>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0">
              <a:extLst>
                <a:ext uri="{FF2B5EF4-FFF2-40B4-BE49-F238E27FC236}">
                  <a16:creationId xmlns:a16="http://schemas.microsoft.com/office/drawing/2014/main" id="{44FAE35F-62A5-4C1F-B671-D26CE9A43F62}"/>
                </a:ext>
              </a:extLst>
            </p:cNvPr>
            <p:cNvSpPr>
              <a:spLocks noChangeArrowheads="1"/>
            </p:cNvSpPr>
            <p:nvPr/>
          </p:nvSpPr>
          <p:spPr bwMode="auto">
            <a:xfrm>
              <a:off x="2324100" y="2566988"/>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1">
              <a:extLst>
                <a:ext uri="{FF2B5EF4-FFF2-40B4-BE49-F238E27FC236}">
                  <a16:creationId xmlns:a16="http://schemas.microsoft.com/office/drawing/2014/main" id="{3F363119-7D8C-4A59-9F01-A465EE2F4227}"/>
                </a:ext>
              </a:extLst>
            </p:cNvPr>
            <p:cNvSpPr>
              <a:spLocks noChangeArrowheads="1"/>
            </p:cNvSpPr>
            <p:nvPr/>
          </p:nvSpPr>
          <p:spPr bwMode="auto">
            <a:xfrm>
              <a:off x="2371725" y="4438651"/>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2">
              <a:extLst>
                <a:ext uri="{FF2B5EF4-FFF2-40B4-BE49-F238E27FC236}">
                  <a16:creationId xmlns:a16="http://schemas.microsoft.com/office/drawing/2014/main" id="{836E8E0A-2A51-4454-AC70-3E7807EABA8E}"/>
                </a:ext>
              </a:extLst>
            </p:cNvPr>
            <p:cNvSpPr>
              <a:spLocks/>
            </p:cNvSpPr>
            <p:nvPr/>
          </p:nvSpPr>
          <p:spPr bwMode="auto">
            <a:xfrm>
              <a:off x="1479550" y="3402013"/>
              <a:ext cx="1752600" cy="382588"/>
            </a:xfrm>
            <a:custGeom>
              <a:avLst/>
              <a:gdLst>
                <a:gd name="T0" fmla="*/ 1104 w 1104"/>
                <a:gd name="T1" fmla="*/ 221 h 241"/>
                <a:gd name="T2" fmla="*/ 797 w 1104"/>
                <a:gd name="T3" fmla="*/ 221 h 241"/>
                <a:gd name="T4" fmla="*/ 520 w 1104"/>
                <a:gd name="T5" fmla="*/ 103 h 241"/>
                <a:gd name="T6" fmla="*/ 260 w 1104"/>
                <a:gd name="T7" fmla="*/ 8 h 241"/>
                <a:gd name="T8" fmla="*/ 0 w 1104"/>
                <a:gd name="T9" fmla="*/ 56 h 241"/>
              </a:gdLst>
              <a:ahLst/>
              <a:cxnLst>
                <a:cxn ang="0">
                  <a:pos x="T0" y="T1"/>
                </a:cxn>
                <a:cxn ang="0">
                  <a:pos x="T2" y="T3"/>
                </a:cxn>
                <a:cxn ang="0">
                  <a:pos x="T4" y="T5"/>
                </a:cxn>
                <a:cxn ang="0">
                  <a:pos x="T6" y="T7"/>
                </a:cxn>
                <a:cxn ang="0">
                  <a:pos x="T8" y="T9"/>
                </a:cxn>
              </a:cxnLst>
              <a:rect l="0" t="0" r="r" b="b"/>
              <a:pathLst>
                <a:path w="1104" h="241">
                  <a:moveTo>
                    <a:pt x="1104" y="221"/>
                  </a:moveTo>
                  <a:cubicBezTo>
                    <a:pt x="999" y="231"/>
                    <a:pt x="894" y="241"/>
                    <a:pt x="797" y="221"/>
                  </a:cubicBezTo>
                  <a:cubicBezTo>
                    <a:pt x="700" y="201"/>
                    <a:pt x="609" y="138"/>
                    <a:pt x="520" y="103"/>
                  </a:cubicBezTo>
                  <a:cubicBezTo>
                    <a:pt x="431" y="68"/>
                    <a:pt x="347" y="16"/>
                    <a:pt x="260" y="8"/>
                  </a:cubicBezTo>
                  <a:cubicBezTo>
                    <a:pt x="173" y="0"/>
                    <a:pt x="86" y="28"/>
                    <a:pt x="0" y="56"/>
                  </a:cubicBezTo>
                </a:path>
              </a:pathLst>
            </a:custGeom>
            <a:noFill/>
            <a:ln w="25400" cap="rnd"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13">
              <a:extLst>
                <a:ext uri="{FF2B5EF4-FFF2-40B4-BE49-F238E27FC236}">
                  <a16:creationId xmlns:a16="http://schemas.microsoft.com/office/drawing/2014/main" id="{824F2834-869F-43D3-91D8-3085864CDC85}"/>
                </a:ext>
              </a:extLst>
            </p:cNvPr>
            <p:cNvSpPr txBox="1">
              <a:spLocks noChangeArrowheads="1"/>
            </p:cNvSpPr>
            <p:nvPr/>
          </p:nvSpPr>
          <p:spPr bwMode="auto">
            <a:xfrm>
              <a:off x="727075" y="5311776"/>
              <a:ext cx="1361142" cy="40011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Pore Water</a:t>
              </a:r>
            </a:p>
          </p:txBody>
        </p:sp>
        <p:sp>
          <p:nvSpPr>
            <p:cNvPr id="16" name="Line 14">
              <a:extLst>
                <a:ext uri="{FF2B5EF4-FFF2-40B4-BE49-F238E27FC236}">
                  <a16:creationId xmlns:a16="http://schemas.microsoft.com/office/drawing/2014/main" id="{F52021E8-957F-46AA-94D1-DECA237F3388}"/>
                </a:ext>
              </a:extLst>
            </p:cNvPr>
            <p:cNvSpPr>
              <a:spLocks noChangeShapeType="1"/>
            </p:cNvSpPr>
            <p:nvPr/>
          </p:nvSpPr>
          <p:spPr bwMode="auto">
            <a:xfrm flipV="1">
              <a:off x="1554163" y="4743451"/>
              <a:ext cx="563562" cy="576262"/>
            </a:xfrm>
            <a:prstGeom prst="line">
              <a:avLst/>
            </a:prstGeom>
            <a:noFill/>
            <a:ln w="25400" cap="rnd">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15">
              <a:extLst>
                <a:ext uri="{FF2B5EF4-FFF2-40B4-BE49-F238E27FC236}">
                  <a16:creationId xmlns:a16="http://schemas.microsoft.com/office/drawing/2014/main" id="{546C07C7-F635-4F93-9B3C-983DBE3A0E41}"/>
                </a:ext>
              </a:extLst>
            </p:cNvPr>
            <p:cNvSpPr txBox="1">
              <a:spLocks noChangeArrowheads="1"/>
            </p:cNvSpPr>
            <p:nvPr/>
          </p:nvSpPr>
          <p:spPr bwMode="auto">
            <a:xfrm>
              <a:off x="2379663" y="5162551"/>
              <a:ext cx="1498424" cy="707886"/>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Insulating</a:t>
              </a:r>
            </a:p>
            <a:p>
              <a:r>
                <a:rPr lang="en-US" altLang="en-US" sz="2000"/>
                <a:t>Soil Particles</a:t>
              </a:r>
            </a:p>
          </p:txBody>
        </p:sp>
        <p:sp>
          <p:nvSpPr>
            <p:cNvPr id="18" name="Line 16">
              <a:extLst>
                <a:ext uri="{FF2B5EF4-FFF2-40B4-BE49-F238E27FC236}">
                  <a16:creationId xmlns:a16="http://schemas.microsoft.com/office/drawing/2014/main" id="{A433D042-BF29-41D2-AF89-42A393C698CA}"/>
                </a:ext>
              </a:extLst>
            </p:cNvPr>
            <p:cNvSpPr>
              <a:spLocks noChangeShapeType="1"/>
            </p:cNvSpPr>
            <p:nvPr/>
          </p:nvSpPr>
          <p:spPr bwMode="auto">
            <a:xfrm flipH="1" flipV="1">
              <a:off x="2719388" y="4618038"/>
              <a:ext cx="287337" cy="563563"/>
            </a:xfrm>
            <a:prstGeom prst="line">
              <a:avLst/>
            </a:prstGeom>
            <a:noFill/>
            <a:ln w="25400" cap="rnd">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17">
              <a:extLst>
                <a:ext uri="{FF2B5EF4-FFF2-40B4-BE49-F238E27FC236}">
                  <a16:creationId xmlns:a16="http://schemas.microsoft.com/office/drawing/2014/main" id="{A6758E7D-F214-4E5D-9C3F-9BB1463D5619}"/>
                </a:ext>
              </a:extLst>
            </p:cNvPr>
            <p:cNvSpPr txBox="1">
              <a:spLocks noChangeArrowheads="1"/>
            </p:cNvSpPr>
            <p:nvPr/>
          </p:nvSpPr>
          <p:spPr bwMode="auto">
            <a:xfrm>
              <a:off x="3412865" y="3584546"/>
              <a:ext cx="1530804" cy="40011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Current Flow</a:t>
              </a:r>
            </a:p>
          </p:txBody>
        </p:sp>
      </p:grpSp>
      <p:sp>
        <p:nvSpPr>
          <p:cNvPr id="20" name="Text Box 18">
            <a:extLst>
              <a:ext uri="{FF2B5EF4-FFF2-40B4-BE49-F238E27FC236}">
                <a16:creationId xmlns:a16="http://schemas.microsoft.com/office/drawing/2014/main" id="{0DE94C66-0B64-434C-8E96-A0DC6B2E477F}"/>
              </a:ext>
            </a:extLst>
          </p:cNvPr>
          <p:cNvSpPr txBox="1">
            <a:spLocks noChangeArrowheads="1"/>
          </p:cNvSpPr>
          <p:nvPr/>
        </p:nvSpPr>
        <p:spPr bwMode="auto">
          <a:xfrm>
            <a:off x="6238493" y="2445513"/>
            <a:ext cx="1469954" cy="40011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Archie’s Law</a:t>
            </a:r>
          </a:p>
        </p:txBody>
      </p:sp>
      <p:graphicFrame>
        <p:nvGraphicFramePr>
          <p:cNvPr id="21" name="Object 19">
            <a:extLst>
              <a:ext uri="{FF2B5EF4-FFF2-40B4-BE49-F238E27FC236}">
                <a16:creationId xmlns:a16="http://schemas.microsoft.com/office/drawing/2014/main" id="{E1C55E9E-6227-4976-B3E8-AAE1806A6252}"/>
              </a:ext>
            </a:extLst>
          </p:cNvPr>
          <p:cNvGraphicFramePr>
            <a:graphicFrameLocks noChangeAspect="1"/>
          </p:cNvGraphicFramePr>
          <p:nvPr>
            <p:extLst>
              <p:ext uri="{D42A27DB-BD31-4B8C-83A1-F6EECF244321}">
                <p14:modId xmlns:p14="http://schemas.microsoft.com/office/powerpoint/2010/main" val="985677787"/>
              </p:ext>
            </p:extLst>
          </p:nvPr>
        </p:nvGraphicFramePr>
        <p:xfrm>
          <a:off x="6286047" y="2939256"/>
          <a:ext cx="1422400" cy="457200"/>
        </p:xfrm>
        <a:graphic>
          <a:graphicData uri="http://schemas.openxmlformats.org/presentationml/2006/ole">
            <mc:AlternateContent xmlns:mc="http://schemas.openxmlformats.org/markup-compatibility/2006">
              <mc:Choice xmlns:v="urn:schemas-microsoft-com:vml" Requires="v">
                <p:oleObj spid="_x0000_s66562" name="Equation" r:id="rId3" imgW="1422360" imgH="457200" progId="Equation.3">
                  <p:embed/>
                </p:oleObj>
              </mc:Choice>
              <mc:Fallback>
                <p:oleObj name="Equation" r:id="rId3" imgW="1422360" imgH="457200" progId="Equation.3">
                  <p:embed/>
                  <p:pic>
                    <p:nvPicPr>
                      <p:cNvPr id="21" name="Object 19">
                        <a:extLst>
                          <a:ext uri="{FF2B5EF4-FFF2-40B4-BE49-F238E27FC236}">
                            <a16:creationId xmlns:a16="http://schemas.microsoft.com/office/drawing/2014/main" id="{E1C55E9E-6227-4976-B3E8-AAE1806A6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047" y="2939256"/>
                        <a:ext cx="1422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 Box 20">
            <a:extLst>
              <a:ext uri="{FF2B5EF4-FFF2-40B4-BE49-F238E27FC236}">
                <a16:creationId xmlns:a16="http://schemas.microsoft.com/office/drawing/2014/main" id="{44773D94-686F-4668-96A9-785ADCD95983}"/>
              </a:ext>
            </a:extLst>
          </p:cNvPr>
          <p:cNvSpPr txBox="1">
            <a:spLocks noChangeArrowheads="1"/>
          </p:cNvSpPr>
          <p:nvPr/>
        </p:nvSpPr>
        <p:spPr bwMode="auto">
          <a:xfrm>
            <a:off x="5404985" y="3690144"/>
            <a:ext cx="3338512" cy="173990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tabLst>
                <a:tab pos="576263" algn="l"/>
              </a:tabLst>
              <a:defRPr sz="2400">
                <a:solidFill>
                  <a:schemeClr val="tx1"/>
                </a:solidFill>
                <a:latin typeface="Arial" panose="020B0604020202020204" pitchFamily="34" charset="0"/>
              </a:defRPr>
            </a:lvl1pPr>
            <a:lvl2pPr marL="690563" algn="l">
              <a:tabLst>
                <a:tab pos="576263" algn="l"/>
              </a:tabLst>
              <a:defRPr sz="2400">
                <a:solidFill>
                  <a:schemeClr val="tx1"/>
                </a:solidFill>
                <a:latin typeface="Arial" panose="020B0604020202020204" pitchFamily="34" charset="0"/>
              </a:defRPr>
            </a:lvl2pPr>
            <a:lvl3pPr algn="l">
              <a:tabLst>
                <a:tab pos="576263" algn="l"/>
              </a:tabLst>
              <a:defRPr sz="2400">
                <a:solidFill>
                  <a:schemeClr val="tx1"/>
                </a:solidFill>
                <a:latin typeface="Arial" panose="020B0604020202020204" pitchFamily="34" charset="0"/>
              </a:defRPr>
            </a:lvl3pPr>
            <a:lvl4pPr algn="l">
              <a:tabLst>
                <a:tab pos="576263" algn="l"/>
              </a:tabLst>
              <a:defRPr sz="2400">
                <a:solidFill>
                  <a:schemeClr val="tx1"/>
                </a:solidFill>
                <a:latin typeface="Arial" panose="020B0604020202020204" pitchFamily="34" charset="0"/>
              </a:defRPr>
            </a:lvl4pPr>
            <a:lvl5pPr algn="l">
              <a:tabLst>
                <a:tab pos="576263" algn="l"/>
              </a:tabLst>
              <a:defRPr sz="2400">
                <a:solidFill>
                  <a:schemeClr val="tx1"/>
                </a:solidFill>
                <a:latin typeface="Arial" panose="020B0604020202020204" pitchFamily="34" charset="0"/>
              </a:defRPr>
            </a:lvl5pPr>
            <a:lvl6pPr fontAlgn="base">
              <a:spcBef>
                <a:spcPct val="0"/>
              </a:spcBef>
              <a:spcAft>
                <a:spcPct val="0"/>
              </a:spcAft>
              <a:tabLst>
                <a:tab pos="576263" algn="l"/>
              </a:tabLst>
              <a:defRPr sz="2400">
                <a:solidFill>
                  <a:schemeClr val="tx1"/>
                </a:solidFill>
                <a:latin typeface="Arial" panose="020B0604020202020204" pitchFamily="34" charset="0"/>
              </a:defRPr>
            </a:lvl6pPr>
            <a:lvl7pPr fontAlgn="base">
              <a:spcBef>
                <a:spcPct val="0"/>
              </a:spcBef>
              <a:spcAft>
                <a:spcPct val="0"/>
              </a:spcAft>
              <a:tabLst>
                <a:tab pos="576263" algn="l"/>
              </a:tabLst>
              <a:defRPr sz="2400">
                <a:solidFill>
                  <a:schemeClr val="tx1"/>
                </a:solidFill>
                <a:latin typeface="Arial" panose="020B0604020202020204" pitchFamily="34" charset="0"/>
              </a:defRPr>
            </a:lvl7pPr>
            <a:lvl8pPr fontAlgn="base">
              <a:spcBef>
                <a:spcPct val="0"/>
              </a:spcBef>
              <a:spcAft>
                <a:spcPct val="0"/>
              </a:spcAft>
              <a:tabLst>
                <a:tab pos="576263" algn="l"/>
              </a:tabLst>
              <a:defRPr sz="2400">
                <a:solidFill>
                  <a:schemeClr val="tx1"/>
                </a:solidFill>
                <a:latin typeface="Arial" panose="020B0604020202020204" pitchFamily="34" charset="0"/>
              </a:defRPr>
            </a:lvl8pPr>
            <a:lvl9pPr fontAlgn="base">
              <a:spcBef>
                <a:spcPct val="0"/>
              </a:spcBef>
              <a:spcAft>
                <a:spcPct val="0"/>
              </a:spcAft>
              <a:tabLst>
                <a:tab pos="576263" algn="l"/>
              </a:tabLst>
              <a:defRPr sz="2400">
                <a:solidFill>
                  <a:schemeClr val="tx1"/>
                </a:solidFill>
                <a:latin typeface="Arial" panose="020B0604020202020204" pitchFamily="34" charset="0"/>
              </a:defRPr>
            </a:lvl9pPr>
          </a:lstStyle>
          <a:p>
            <a:r>
              <a:rPr lang="en-US" altLang="en-US" sz="1800" dirty="0" err="1">
                <a:latin typeface="Symbol" panose="05050102010706020507" pitchFamily="18" charset="2"/>
              </a:rPr>
              <a:t>s</a:t>
            </a:r>
            <a:r>
              <a:rPr lang="en-US" altLang="en-US" sz="1800" baseline="-25000" dirty="0" err="1"/>
              <a:t>a</a:t>
            </a:r>
            <a:r>
              <a:rPr lang="en-US" altLang="en-US" sz="1800" dirty="0"/>
              <a:t> =	bulk conductivity</a:t>
            </a:r>
            <a:br>
              <a:rPr lang="en-US" altLang="en-US" sz="1800" dirty="0"/>
            </a:br>
            <a:r>
              <a:rPr lang="en-US" altLang="en-US" sz="1800" dirty="0" err="1">
                <a:latin typeface="Symbol" panose="05050102010706020507" pitchFamily="18" charset="2"/>
              </a:rPr>
              <a:t>s</a:t>
            </a:r>
            <a:r>
              <a:rPr lang="en-US" altLang="en-US" sz="1800" baseline="-25000" dirty="0" err="1"/>
              <a:t>w</a:t>
            </a:r>
            <a:r>
              <a:rPr lang="en-US" altLang="en-US" sz="1800" dirty="0"/>
              <a:t> =	water conductivity</a:t>
            </a:r>
          </a:p>
          <a:p>
            <a:r>
              <a:rPr lang="en-US" altLang="en-US" sz="1800" dirty="0"/>
              <a:t>n = 	fractional porosity (0 to 1)</a:t>
            </a:r>
          </a:p>
          <a:p>
            <a:r>
              <a:rPr lang="en-US" altLang="en-US" sz="1800" dirty="0"/>
              <a:t>m = 	particle shape factor</a:t>
            </a:r>
            <a:br>
              <a:rPr lang="en-US" altLang="en-US" sz="1800" dirty="0"/>
            </a:br>
            <a:r>
              <a:rPr lang="en-US" altLang="en-US" sz="1800" dirty="0"/>
              <a:t>		1.3 for spheres</a:t>
            </a:r>
            <a:br>
              <a:rPr lang="en-US" altLang="en-US" sz="1800" dirty="0"/>
            </a:br>
            <a:r>
              <a:rPr lang="en-US" altLang="en-US" sz="1800" dirty="0"/>
              <a:t>		2.0 for plates	</a:t>
            </a:r>
          </a:p>
        </p:txBody>
      </p:sp>
    </p:spTree>
    <p:extLst>
      <p:ext uri="{BB962C8B-B14F-4D97-AF65-F5344CB8AC3E}">
        <p14:creationId xmlns:p14="http://schemas.microsoft.com/office/powerpoint/2010/main" val="16598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0EB0-70E2-46A2-A6CD-41EF0F8A5B5A}"/>
              </a:ext>
            </a:extLst>
          </p:cNvPr>
          <p:cNvSpPr>
            <a:spLocks noGrp="1"/>
          </p:cNvSpPr>
          <p:nvPr>
            <p:ph type="title"/>
          </p:nvPr>
        </p:nvSpPr>
        <p:spPr/>
        <p:txBody>
          <a:bodyPr/>
          <a:lstStyle/>
          <a:p>
            <a:r>
              <a:rPr lang="en-US" dirty="0"/>
              <a:t>Basic Principles - Conductivity</a:t>
            </a:r>
          </a:p>
        </p:txBody>
      </p:sp>
      <p:sp>
        <p:nvSpPr>
          <p:cNvPr id="5" name="TextBox 4">
            <a:extLst>
              <a:ext uri="{FF2B5EF4-FFF2-40B4-BE49-F238E27FC236}">
                <a16:creationId xmlns:a16="http://schemas.microsoft.com/office/drawing/2014/main" id="{7F19E0F8-E0AF-4D35-BD16-54284B17C172}"/>
              </a:ext>
            </a:extLst>
          </p:cNvPr>
          <p:cNvSpPr txBox="1"/>
          <p:nvPr/>
        </p:nvSpPr>
        <p:spPr>
          <a:xfrm>
            <a:off x="2712580" y="1334529"/>
            <a:ext cx="3606565" cy="523220"/>
          </a:xfrm>
          <a:prstGeom prst="rect">
            <a:avLst/>
          </a:prstGeom>
          <a:noFill/>
        </p:spPr>
        <p:txBody>
          <a:bodyPr wrap="none" rtlCol="0">
            <a:spAutoFit/>
          </a:bodyPr>
          <a:lstStyle/>
          <a:p>
            <a:r>
              <a:rPr lang="en-US" sz="2800" dirty="0"/>
              <a:t>Saturated Soil with Clay</a:t>
            </a:r>
          </a:p>
        </p:txBody>
      </p:sp>
      <p:sp>
        <p:nvSpPr>
          <p:cNvPr id="20" name="Text Box 18">
            <a:extLst>
              <a:ext uri="{FF2B5EF4-FFF2-40B4-BE49-F238E27FC236}">
                <a16:creationId xmlns:a16="http://schemas.microsoft.com/office/drawing/2014/main" id="{0DE94C66-0B64-434C-8E96-A0DC6B2E477F}"/>
              </a:ext>
            </a:extLst>
          </p:cNvPr>
          <p:cNvSpPr txBox="1">
            <a:spLocks noChangeArrowheads="1"/>
          </p:cNvSpPr>
          <p:nvPr/>
        </p:nvSpPr>
        <p:spPr bwMode="auto">
          <a:xfrm>
            <a:off x="6238493" y="2445513"/>
            <a:ext cx="1469954" cy="40011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Archie’s Law</a:t>
            </a:r>
          </a:p>
        </p:txBody>
      </p:sp>
      <p:grpSp>
        <p:nvGrpSpPr>
          <p:cNvPr id="3" name="Group 2">
            <a:extLst>
              <a:ext uri="{FF2B5EF4-FFF2-40B4-BE49-F238E27FC236}">
                <a16:creationId xmlns:a16="http://schemas.microsoft.com/office/drawing/2014/main" id="{102E5B3F-D1C9-4659-A131-690FBC36C2D8}"/>
              </a:ext>
            </a:extLst>
          </p:cNvPr>
          <p:cNvGrpSpPr/>
          <p:nvPr/>
        </p:nvGrpSpPr>
        <p:grpSpPr>
          <a:xfrm>
            <a:off x="731520" y="2459736"/>
            <a:ext cx="4391470" cy="3408224"/>
            <a:chOff x="426776" y="2620735"/>
            <a:chExt cx="4391470" cy="3408224"/>
          </a:xfrm>
        </p:grpSpPr>
        <p:sp>
          <p:nvSpPr>
            <p:cNvPr id="23" name="Rectangle 4">
              <a:extLst>
                <a:ext uri="{FF2B5EF4-FFF2-40B4-BE49-F238E27FC236}">
                  <a16:creationId xmlns:a16="http://schemas.microsoft.com/office/drawing/2014/main" id="{04511777-4176-4F50-84BD-BF92D92A93B2}"/>
                </a:ext>
              </a:extLst>
            </p:cNvPr>
            <p:cNvSpPr>
              <a:spLocks noChangeArrowheads="1"/>
            </p:cNvSpPr>
            <p:nvPr/>
          </p:nvSpPr>
          <p:spPr bwMode="auto">
            <a:xfrm>
              <a:off x="1004626" y="2620735"/>
              <a:ext cx="2066925" cy="2455863"/>
            </a:xfrm>
            <a:prstGeom prst="rect">
              <a:avLst/>
            </a:prstGeom>
            <a:solidFill>
              <a:srgbClr val="00CCFF"/>
            </a:solidFill>
            <a:ln w="25400" cap="rnd">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5">
              <a:extLst>
                <a:ext uri="{FF2B5EF4-FFF2-40B4-BE49-F238E27FC236}">
                  <a16:creationId xmlns:a16="http://schemas.microsoft.com/office/drawing/2014/main" id="{E6DB9E03-898B-494F-B02A-F0E9246D0297}"/>
                </a:ext>
              </a:extLst>
            </p:cNvPr>
            <p:cNvSpPr>
              <a:spLocks noChangeArrowheads="1"/>
            </p:cNvSpPr>
            <p:nvPr/>
          </p:nvSpPr>
          <p:spPr bwMode="auto">
            <a:xfrm>
              <a:off x="1353876" y="3073173"/>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6">
              <a:extLst>
                <a:ext uri="{FF2B5EF4-FFF2-40B4-BE49-F238E27FC236}">
                  <a16:creationId xmlns:a16="http://schemas.microsoft.com/office/drawing/2014/main" id="{B046B83E-7EDD-422E-B3CC-19228ECEBB42}"/>
                </a:ext>
              </a:extLst>
            </p:cNvPr>
            <p:cNvSpPr>
              <a:spLocks noChangeArrowheads="1"/>
            </p:cNvSpPr>
            <p:nvPr/>
          </p:nvSpPr>
          <p:spPr bwMode="auto">
            <a:xfrm>
              <a:off x="2385751" y="3373210"/>
              <a:ext cx="650875" cy="400050"/>
            </a:xfrm>
            <a:prstGeom prst="ellipse">
              <a:avLst/>
            </a:prstGeom>
            <a:solidFill>
              <a:srgbClr val="CC99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7">
              <a:extLst>
                <a:ext uri="{FF2B5EF4-FFF2-40B4-BE49-F238E27FC236}">
                  <a16:creationId xmlns:a16="http://schemas.microsoft.com/office/drawing/2014/main" id="{6D6805BC-8CE1-440F-A5D0-9D1E1C13E518}"/>
                </a:ext>
              </a:extLst>
            </p:cNvPr>
            <p:cNvSpPr>
              <a:spLocks noChangeArrowheads="1"/>
            </p:cNvSpPr>
            <p:nvPr/>
          </p:nvSpPr>
          <p:spPr bwMode="auto">
            <a:xfrm>
              <a:off x="1250689" y="3839935"/>
              <a:ext cx="650875" cy="400050"/>
            </a:xfrm>
            <a:prstGeom prst="ellipse">
              <a:avLst/>
            </a:prstGeom>
            <a:solidFill>
              <a:srgbClr val="CC99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8">
              <a:extLst>
                <a:ext uri="{FF2B5EF4-FFF2-40B4-BE49-F238E27FC236}">
                  <a16:creationId xmlns:a16="http://schemas.microsoft.com/office/drawing/2014/main" id="{303ECE8B-5559-473E-B12B-9EC3F07DF2FB}"/>
                </a:ext>
              </a:extLst>
            </p:cNvPr>
            <p:cNvSpPr>
              <a:spLocks noChangeArrowheads="1"/>
            </p:cNvSpPr>
            <p:nvPr/>
          </p:nvSpPr>
          <p:spPr bwMode="auto">
            <a:xfrm>
              <a:off x="2231764" y="3981223"/>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9">
              <a:extLst>
                <a:ext uri="{FF2B5EF4-FFF2-40B4-BE49-F238E27FC236}">
                  <a16:creationId xmlns:a16="http://schemas.microsoft.com/office/drawing/2014/main" id="{DB0F6815-1A96-4ED0-B9EB-AFA5AC00E150}"/>
                </a:ext>
              </a:extLst>
            </p:cNvPr>
            <p:cNvSpPr>
              <a:spLocks noChangeArrowheads="1"/>
            </p:cNvSpPr>
            <p:nvPr/>
          </p:nvSpPr>
          <p:spPr bwMode="auto">
            <a:xfrm>
              <a:off x="1145914" y="4498748"/>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0">
              <a:extLst>
                <a:ext uri="{FF2B5EF4-FFF2-40B4-BE49-F238E27FC236}">
                  <a16:creationId xmlns:a16="http://schemas.microsoft.com/office/drawing/2014/main" id="{8885E7F3-8EE4-45FA-9DFB-CC39BF100B64}"/>
                </a:ext>
              </a:extLst>
            </p:cNvPr>
            <p:cNvSpPr>
              <a:spLocks noChangeArrowheads="1"/>
            </p:cNvSpPr>
            <p:nvPr/>
          </p:nvSpPr>
          <p:spPr bwMode="auto">
            <a:xfrm>
              <a:off x="2023801" y="2725510"/>
              <a:ext cx="650875" cy="400050"/>
            </a:xfrm>
            <a:prstGeom prst="ellipse">
              <a:avLst/>
            </a:prstGeom>
            <a:solidFill>
              <a:srgbClr val="CC99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11">
              <a:extLst>
                <a:ext uri="{FF2B5EF4-FFF2-40B4-BE49-F238E27FC236}">
                  <a16:creationId xmlns:a16="http://schemas.microsoft.com/office/drawing/2014/main" id="{7E428619-3156-4E3D-95FA-20FBC7D364AE}"/>
                </a:ext>
              </a:extLst>
            </p:cNvPr>
            <p:cNvSpPr>
              <a:spLocks noChangeArrowheads="1"/>
            </p:cNvSpPr>
            <p:nvPr/>
          </p:nvSpPr>
          <p:spPr bwMode="auto">
            <a:xfrm>
              <a:off x="2071426" y="4597173"/>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Freeform 12">
              <a:extLst>
                <a:ext uri="{FF2B5EF4-FFF2-40B4-BE49-F238E27FC236}">
                  <a16:creationId xmlns:a16="http://schemas.microsoft.com/office/drawing/2014/main" id="{1A9B5A4B-7CB8-46D1-894D-71FB1CADDFF4}"/>
                </a:ext>
              </a:extLst>
            </p:cNvPr>
            <p:cNvSpPr>
              <a:spLocks/>
            </p:cNvSpPr>
            <p:nvPr/>
          </p:nvSpPr>
          <p:spPr bwMode="auto">
            <a:xfrm>
              <a:off x="1179251" y="3560535"/>
              <a:ext cx="1752600" cy="382588"/>
            </a:xfrm>
            <a:custGeom>
              <a:avLst/>
              <a:gdLst>
                <a:gd name="T0" fmla="*/ 1104 w 1104"/>
                <a:gd name="T1" fmla="*/ 221 h 241"/>
                <a:gd name="T2" fmla="*/ 797 w 1104"/>
                <a:gd name="T3" fmla="*/ 221 h 241"/>
                <a:gd name="T4" fmla="*/ 520 w 1104"/>
                <a:gd name="T5" fmla="*/ 103 h 241"/>
                <a:gd name="T6" fmla="*/ 260 w 1104"/>
                <a:gd name="T7" fmla="*/ 8 h 241"/>
                <a:gd name="T8" fmla="*/ 0 w 1104"/>
                <a:gd name="T9" fmla="*/ 56 h 241"/>
              </a:gdLst>
              <a:ahLst/>
              <a:cxnLst>
                <a:cxn ang="0">
                  <a:pos x="T0" y="T1"/>
                </a:cxn>
                <a:cxn ang="0">
                  <a:pos x="T2" y="T3"/>
                </a:cxn>
                <a:cxn ang="0">
                  <a:pos x="T4" y="T5"/>
                </a:cxn>
                <a:cxn ang="0">
                  <a:pos x="T6" y="T7"/>
                </a:cxn>
                <a:cxn ang="0">
                  <a:pos x="T8" y="T9"/>
                </a:cxn>
              </a:cxnLst>
              <a:rect l="0" t="0" r="r" b="b"/>
              <a:pathLst>
                <a:path w="1104" h="241">
                  <a:moveTo>
                    <a:pt x="1104" y="221"/>
                  </a:moveTo>
                  <a:cubicBezTo>
                    <a:pt x="999" y="231"/>
                    <a:pt x="894" y="241"/>
                    <a:pt x="797" y="221"/>
                  </a:cubicBezTo>
                  <a:cubicBezTo>
                    <a:pt x="700" y="201"/>
                    <a:pt x="609" y="138"/>
                    <a:pt x="520" y="103"/>
                  </a:cubicBezTo>
                  <a:cubicBezTo>
                    <a:pt x="431" y="68"/>
                    <a:pt x="347" y="16"/>
                    <a:pt x="260" y="8"/>
                  </a:cubicBezTo>
                  <a:cubicBezTo>
                    <a:pt x="173" y="0"/>
                    <a:pt x="86" y="28"/>
                    <a:pt x="0" y="56"/>
                  </a:cubicBezTo>
                </a:path>
              </a:pathLst>
            </a:custGeom>
            <a:noFill/>
            <a:ln w="25400" cap="rnd"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13">
              <a:extLst>
                <a:ext uri="{FF2B5EF4-FFF2-40B4-BE49-F238E27FC236}">
                  <a16:creationId xmlns:a16="http://schemas.microsoft.com/office/drawing/2014/main" id="{AF91C7C9-EA30-4709-AF11-8AC2BD1B42D2}"/>
                </a:ext>
              </a:extLst>
            </p:cNvPr>
            <p:cNvSpPr txBox="1">
              <a:spLocks noChangeArrowheads="1"/>
            </p:cNvSpPr>
            <p:nvPr/>
          </p:nvSpPr>
          <p:spPr bwMode="auto">
            <a:xfrm>
              <a:off x="426776" y="5470298"/>
              <a:ext cx="1361142" cy="40011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Pore Water</a:t>
              </a:r>
            </a:p>
          </p:txBody>
        </p:sp>
        <p:sp>
          <p:nvSpPr>
            <p:cNvPr id="33" name="Line 14">
              <a:extLst>
                <a:ext uri="{FF2B5EF4-FFF2-40B4-BE49-F238E27FC236}">
                  <a16:creationId xmlns:a16="http://schemas.microsoft.com/office/drawing/2014/main" id="{9FB1FFAA-70B7-4A0C-A6CC-F2E8E99642B0}"/>
                </a:ext>
              </a:extLst>
            </p:cNvPr>
            <p:cNvSpPr>
              <a:spLocks noChangeShapeType="1"/>
            </p:cNvSpPr>
            <p:nvPr/>
          </p:nvSpPr>
          <p:spPr bwMode="auto">
            <a:xfrm flipV="1">
              <a:off x="1253864" y="4901973"/>
              <a:ext cx="563562" cy="576262"/>
            </a:xfrm>
            <a:prstGeom prst="line">
              <a:avLst/>
            </a:prstGeom>
            <a:noFill/>
            <a:ln w="25400" cap="rnd">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15">
              <a:extLst>
                <a:ext uri="{FF2B5EF4-FFF2-40B4-BE49-F238E27FC236}">
                  <a16:creationId xmlns:a16="http://schemas.microsoft.com/office/drawing/2014/main" id="{DEADD013-1EBC-4E0C-805D-250308321DF0}"/>
                </a:ext>
              </a:extLst>
            </p:cNvPr>
            <p:cNvSpPr txBox="1">
              <a:spLocks noChangeArrowheads="1"/>
            </p:cNvSpPr>
            <p:nvPr/>
          </p:nvSpPr>
          <p:spPr bwMode="auto">
            <a:xfrm>
              <a:off x="2079364" y="5321073"/>
              <a:ext cx="1498424" cy="707886"/>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Insulating</a:t>
              </a:r>
            </a:p>
            <a:p>
              <a:r>
                <a:rPr lang="en-US" altLang="en-US" sz="2000"/>
                <a:t>Soil Particles</a:t>
              </a:r>
            </a:p>
          </p:txBody>
        </p:sp>
        <p:sp>
          <p:nvSpPr>
            <p:cNvPr id="35" name="Line 16">
              <a:extLst>
                <a:ext uri="{FF2B5EF4-FFF2-40B4-BE49-F238E27FC236}">
                  <a16:creationId xmlns:a16="http://schemas.microsoft.com/office/drawing/2014/main" id="{51B37A6E-CBF0-4317-84BB-CDD8AE00C2BD}"/>
                </a:ext>
              </a:extLst>
            </p:cNvPr>
            <p:cNvSpPr>
              <a:spLocks noChangeShapeType="1"/>
            </p:cNvSpPr>
            <p:nvPr/>
          </p:nvSpPr>
          <p:spPr bwMode="auto">
            <a:xfrm flipH="1" flipV="1">
              <a:off x="2419089" y="4776560"/>
              <a:ext cx="287337" cy="563563"/>
            </a:xfrm>
            <a:prstGeom prst="line">
              <a:avLst/>
            </a:prstGeom>
            <a:noFill/>
            <a:ln w="25400" cap="rnd">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Text Box 17">
              <a:extLst>
                <a:ext uri="{FF2B5EF4-FFF2-40B4-BE49-F238E27FC236}">
                  <a16:creationId xmlns:a16="http://schemas.microsoft.com/office/drawing/2014/main" id="{84BB7656-824D-4998-8F62-208C7A2E34AA}"/>
                </a:ext>
              </a:extLst>
            </p:cNvPr>
            <p:cNvSpPr txBox="1">
              <a:spLocks noChangeArrowheads="1"/>
            </p:cNvSpPr>
            <p:nvPr/>
          </p:nvSpPr>
          <p:spPr bwMode="auto">
            <a:xfrm>
              <a:off x="3106476" y="3757385"/>
              <a:ext cx="1530804" cy="40011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Current Flow</a:t>
              </a:r>
            </a:p>
          </p:txBody>
        </p:sp>
        <p:sp>
          <p:nvSpPr>
            <p:cNvPr id="37" name="Text Box 21">
              <a:extLst>
                <a:ext uri="{FF2B5EF4-FFF2-40B4-BE49-F238E27FC236}">
                  <a16:creationId xmlns:a16="http://schemas.microsoft.com/office/drawing/2014/main" id="{5401613A-CEA3-4274-A489-3D65C2E1C84D}"/>
                </a:ext>
              </a:extLst>
            </p:cNvPr>
            <p:cNvSpPr txBox="1">
              <a:spLocks noChangeArrowheads="1"/>
            </p:cNvSpPr>
            <p:nvPr/>
          </p:nvSpPr>
          <p:spPr bwMode="auto">
            <a:xfrm>
              <a:off x="3262051" y="2669948"/>
              <a:ext cx="1556195" cy="40011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Clay Particles</a:t>
              </a:r>
            </a:p>
          </p:txBody>
        </p:sp>
        <p:sp>
          <p:nvSpPr>
            <p:cNvPr id="38" name="Line 22">
              <a:extLst>
                <a:ext uri="{FF2B5EF4-FFF2-40B4-BE49-F238E27FC236}">
                  <a16:creationId xmlns:a16="http://schemas.microsoft.com/office/drawing/2014/main" id="{0A5483E9-9624-4080-9AF0-69C81CD4AA46}"/>
                </a:ext>
              </a:extLst>
            </p:cNvPr>
            <p:cNvSpPr>
              <a:spLocks noChangeShapeType="1"/>
            </p:cNvSpPr>
            <p:nvPr/>
          </p:nvSpPr>
          <p:spPr bwMode="auto">
            <a:xfrm flipH="1">
              <a:off x="2331776" y="2835048"/>
              <a:ext cx="925513" cy="61912"/>
            </a:xfrm>
            <a:prstGeom prst="line">
              <a:avLst/>
            </a:prstGeom>
            <a:noFill/>
            <a:ln w="25400" cap="rnd">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39" name="Object 19">
            <a:extLst>
              <a:ext uri="{FF2B5EF4-FFF2-40B4-BE49-F238E27FC236}">
                <a16:creationId xmlns:a16="http://schemas.microsoft.com/office/drawing/2014/main" id="{925CB564-87DF-4BBF-B95C-ACD6DAAAFBE0}"/>
              </a:ext>
            </a:extLst>
          </p:cNvPr>
          <p:cNvGraphicFramePr>
            <a:graphicFrameLocks noChangeAspect="1"/>
          </p:cNvGraphicFramePr>
          <p:nvPr>
            <p:extLst>
              <p:ext uri="{D42A27DB-BD31-4B8C-83A1-F6EECF244321}">
                <p14:modId xmlns:p14="http://schemas.microsoft.com/office/powerpoint/2010/main" val="469480931"/>
              </p:ext>
            </p:extLst>
          </p:nvPr>
        </p:nvGraphicFramePr>
        <p:xfrm>
          <a:off x="5978525" y="3050286"/>
          <a:ext cx="2298700" cy="495300"/>
        </p:xfrm>
        <a:graphic>
          <a:graphicData uri="http://schemas.openxmlformats.org/presentationml/2006/ole">
            <mc:AlternateContent xmlns:mc="http://schemas.openxmlformats.org/markup-compatibility/2006">
              <mc:Choice xmlns:v="urn:schemas-microsoft-com:vml" Requires="v">
                <p:oleObj spid="_x0000_s67586" name="Equation" r:id="rId3" imgW="2298600" imgH="495000" progId="Equation.3">
                  <p:embed/>
                </p:oleObj>
              </mc:Choice>
              <mc:Fallback>
                <p:oleObj name="Equation" r:id="rId3" imgW="2298600" imgH="495000" progId="Equation.3">
                  <p:embed/>
                  <p:pic>
                    <p:nvPicPr>
                      <p:cNvPr id="39" name="Object 19">
                        <a:extLst>
                          <a:ext uri="{FF2B5EF4-FFF2-40B4-BE49-F238E27FC236}">
                            <a16:creationId xmlns:a16="http://schemas.microsoft.com/office/drawing/2014/main" id="{925CB564-87DF-4BBF-B95C-ACD6DAAAF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8525" y="3050286"/>
                        <a:ext cx="2298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 name="Text Box 20">
            <a:extLst>
              <a:ext uri="{FF2B5EF4-FFF2-40B4-BE49-F238E27FC236}">
                <a16:creationId xmlns:a16="http://schemas.microsoft.com/office/drawing/2014/main" id="{AA164798-CE52-427A-B363-AAFFE65070F0}"/>
              </a:ext>
            </a:extLst>
          </p:cNvPr>
          <p:cNvSpPr txBox="1">
            <a:spLocks noChangeArrowheads="1"/>
          </p:cNvSpPr>
          <p:nvPr/>
        </p:nvSpPr>
        <p:spPr bwMode="auto">
          <a:xfrm>
            <a:off x="5535613" y="3820224"/>
            <a:ext cx="2790825" cy="64135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tabLst>
                <a:tab pos="688975" algn="l"/>
              </a:tabLst>
              <a:defRPr sz="2400">
                <a:solidFill>
                  <a:schemeClr val="tx1"/>
                </a:solidFill>
                <a:latin typeface="Arial" panose="020B0604020202020204" pitchFamily="34" charset="0"/>
              </a:defRPr>
            </a:lvl1pPr>
            <a:lvl2pPr marL="690563" algn="l">
              <a:tabLst>
                <a:tab pos="688975" algn="l"/>
              </a:tabLst>
              <a:defRPr sz="2400">
                <a:solidFill>
                  <a:schemeClr val="tx1"/>
                </a:solidFill>
                <a:latin typeface="Arial" panose="020B0604020202020204" pitchFamily="34" charset="0"/>
              </a:defRPr>
            </a:lvl2pPr>
            <a:lvl3pPr algn="l">
              <a:tabLst>
                <a:tab pos="688975" algn="l"/>
              </a:tabLst>
              <a:defRPr sz="2400">
                <a:solidFill>
                  <a:schemeClr val="tx1"/>
                </a:solidFill>
                <a:latin typeface="Arial" panose="020B0604020202020204" pitchFamily="34" charset="0"/>
              </a:defRPr>
            </a:lvl3pPr>
            <a:lvl4pPr algn="l">
              <a:tabLst>
                <a:tab pos="688975" algn="l"/>
              </a:tabLst>
              <a:defRPr sz="2400">
                <a:solidFill>
                  <a:schemeClr val="tx1"/>
                </a:solidFill>
                <a:latin typeface="Arial" panose="020B0604020202020204" pitchFamily="34" charset="0"/>
              </a:defRPr>
            </a:lvl4pPr>
            <a:lvl5pPr algn="l">
              <a:tabLst>
                <a:tab pos="688975" algn="l"/>
              </a:tabLst>
              <a:defRPr sz="2400">
                <a:solidFill>
                  <a:schemeClr val="tx1"/>
                </a:solidFill>
                <a:latin typeface="Arial" panose="020B0604020202020204" pitchFamily="34" charset="0"/>
              </a:defRPr>
            </a:lvl5pPr>
            <a:lvl6pPr fontAlgn="base">
              <a:spcBef>
                <a:spcPct val="0"/>
              </a:spcBef>
              <a:spcAft>
                <a:spcPct val="0"/>
              </a:spcAft>
              <a:tabLst>
                <a:tab pos="688975" algn="l"/>
              </a:tabLst>
              <a:defRPr sz="2400">
                <a:solidFill>
                  <a:schemeClr val="tx1"/>
                </a:solidFill>
                <a:latin typeface="Arial" panose="020B0604020202020204" pitchFamily="34" charset="0"/>
              </a:defRPr>
            </a:lvl6pPr>
            <a:lvl7pPr fontAlgn="base">
              <a:spcBef>
                <a:spcPct val="0"/>
              </a:spcBef>
              <a:spcAft>
                <a:spcPct val="0"/>
              </a:spcAft>
              <a:tabLst>
                <a:tab pos="688975" algn="l"/>
              </a:tabLst>
              <a:defRPr sz="2400">
                <a:solidFill>
                  <a:schemeClr val="tx1"/>
                </a:solidFill>
                <a:latin typeface="Arial" panose="020B0604020202020204" pitchFamily="34" charset="0"/>
              </a:defRPr>
            </a:lvl7pPr>
            <a:lvl8pPr fontAlgn="base">
              <a:spcBef>
                <a:spcPct val="0"/>
              </a:spcBef>
              <a:spcAft>
                <a:spcPct val="0"/>
              </a:spcAft>
              <a:tabLst>
                <a:tab pos="688975" algn="l"/>
              </a:tabLst>
              <a:defRPr sz="2400">
                <a:solidFill>
                  <a:schemeClr val="tx1"/>
                </a:solidFill>
                <a:latin typeface="Arial" panose="020B0604020202020204" pitchFamily="34" charset="0"/>
              </a:defRPr>
            </a:lvl8pPr>
            <a:lvl9pPr fontAlgn="base">
              <a:spcBef>
                <a:spcPct val="0"/>
              </a:spcBef>
              <a:spcAft>
                <a:spcPct val="0"/>
              </a:spcAft>
              <a:tabLst>
                <a:tab pos="688975" algn="l"/>
              </a:tabLst>
              <a:defRPr sz="2400">
                <a:solidFill>
                  <a:schemeClr val="tx1"/>
                </a:solidFill>
                <a:latin typeface="Arial" panose="020B0604020202020204" pitchFamily="34" charset="0"/>
              </a:defRPr>
            </a:lvl9pPr>
          </a:lstStyle>
          <a:p>
            <a:r>
              <a:rPr lang="en-US" altLang="en-US" sz="1800">
                <a:latin typeface="Symbol" panose="05050102010706020507" pitchFamily="18" charset="2"/>
              </a:rPr>
              <a:t>s</a:t>
            </a:r>
            <a:r>
              <a:rPr lang="en-US" altLang="en-US" sz="1800" baseline="-25000"/>
              <a:t>clay</a:t>
            </a:r>
            <a:r>
              <a:rPr lang="en-US" altLang="en-US" sz="1800"/>
              <a:t> =	conductivity of clay</a:t>
            </a:r>
            <a:br>
              <a:rPr lang="en-US" altLang="en-US" sz="1800"/>
            </a:br>
            <a:r>
              <a:rPr lang="en-US" altLang="en-US" sz="1800"/>
              <a:t>	particles	</a:t>
            </a:r>
          </a:p>
        </p:txBody>
      </p:sp>
    </p:spTree>
    <p:extLst>
      <p:ext uri="{BB962C8B-B14F-4D97-AF65-F5344CB8AC3E}">
        <p14:creationId xmlns:p14="http://schemas.microsoft.com/office/powerpoint/2010/main" val="236265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4007-E52A-43CA-8421-D391D2C3A2DF}"/>
              </a:ext>
            </a:extLst>
          </p:cNvPr>
          <p:cNvSpPr>
            <a:spLocks noGrp="1"/>
          </p:cNvSpPr>
          <p:nvPr>
            <p:ph type="title"/>
          </p:nvPr>
        </p:nvSpPr>
        <p:spPr/>
        <p:txBody>
          <a:bodyPr/>
          <a:lstStyle/>
          <a:p>
            <a:r>
              <a:rPr lang="en-US" dirty="0"/>
              <a:t>Basic Principles - Conductivity</a:t>
            </a:r>
          </a:p>
        </p:txBody>
      </p:sp>
      <p:grpSp>
        <p:nvGrpSpPr>
          <p:cNvPr id="30" name="Group 29">
            <a:extLst>
              <a:ext uri="{FF2B5EF4-FFF2-40B4-BE49-F238E27FC236}">
                <a16:creationId xmlns:a16="http://schemas.microsoft.com/office/drawing/2014/main" id="{9BE15934-FD00-4711-A453-9F324CC59ECC}"/>
              </a:ext>
            </a:extLst>
          </p:cNvPr>
          <p:cNvGrpSpPr/>
          <p:nvPr/>
        </p:nvGrpSpPr>
        <p:grpSpPr>
          <a:xfrm>
            <a:off x="731520" y="2459736"/>
            <a:ext cx="4210504" cy="3408224"/>
            <a:chOff x="889000" y="3143250"/>
            <a:chExt cx="4210504" cy="3408224"/>
          </a:xfrm>
        </p:grpSpPr>
        <p:sp>
          <p:nvSpPr>
            <p:cNvPr id="4" name="Rectangle 4">
              <a:extLst>
                <a:ext uri="{FF2B5EF4-FFF2-40B4-BE49-F238E27FC236}">
                  <a16:creationId xmlns:a16="http://schemas.microsoft.com/office/drawing/2014/main" id="{CFFC483F-8025-40ED-9D77-9EAAF706E595}"/>
                </a:ext>
              </a:extLst>
            </p:cNvPr>
            <p:cNvSpPr>
              <a:spLocks noChangeArrowheads="1"/>
            </p:cNvSpPr>
            <p:nvPr/>
          </p:nvSpPr>
          <p:spPr bwMode="auto">
            <a:xfrm>
              <a:off x="1466850" y="3143250"/>
              <a:ext cx="2066925" cy="2455863"/>
            </a:xfrm>
            <a:prstGeom prst="rect">
              <a:avLst/>
            </a:prstGeom>
            <a:solidFill>
              <a:srgbClr val="00CCFF"/>
            </a:solidFill>
            <a:ln w="25400" cap="rnd">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Oval 5">
              <a:extLst>
                <a:ext uri="{FF2B5EF4-FFF2-40B4-BE49-F238E27FC236}">
                  <a16:creationId xmlns:a16="http://schemas.microsoft.com/office/drawing/2014/main" id="{FB7B1FA4-E5D4-43FB-B6F9-EE2813312167}"/>
                </a:ext>
              </a:extLst>
            </p:cNvPr>
            <p:cNvSpPr>
              <a:spLocks noChangeArrowheads="1"/>
            </p:cNvSpPr>
            <p:nvPr/>
          </p:nvSpPr>
          <p:spPr bwMode="auto">
            <a:xfrm>
              <a:off x="1816100" y="3595688"/>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6">
              <a:extLst>
                <a:ext uri="{FF2B5EF4-FFF2-40B4-BE49-F238E27FC236}">
                  <a16:creationId xmlns:a16="http://schemas.microsoft.com/office/drawing/2014/main" id="{860BDCD9-FBBA-43A8-902B-19AE44213E3D}"/>
                </a:ext>
              </a:extLst>
            </p:cNvPr>
            <p:cNvSpPr>
              <a:spLocks noChangeArrowheads="1"/>
            </p:cNvSpPr>
            <p:nvPr/>
          </p:nvSpPr>
          <p:spPr bwMode="auto">
            <a:xfrm>
              <a:off x="2847975" y="3895725"/>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7">
              <a:extLst>
                <a:ext uri="{FF2B5EF4-FFF2-40B4-BE49-F238E27FC236}">
                  <a16:creationId xmlns:a16="http://schemas.microsoft.com/office/drawing/2014/main" id="{A17EE2EA-2361-4508-9B52-DF7B512EA801}"/>
                </a:ext>
              </a:extLst>
            </p:cNvPr>
            <p:cNvSpPr>
              <a:spLocks noChangeArrowheads="1"/>
            </p:cNvSpPr>
            <p:nvPr/>
          </p:nvSpPr>
          <p:spPr bwMode="auto">
            <a:xfrm>
              <a:off x="1712913" y="4362450"/>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8">
              <a:extLst>
                <a:ext uri="{FF2B5EF4-FFF2-40B4-BE49-F238E27FC236}">
                  <a16:creationId xmlns:a16="http://schemas.microsoft.com/office/drawing/2014/main" id="{3FAD0145-876B-47F7-BA67-3F8E054CE82B}"/>
                </a:ext>
              </a:extLst>
            </p:cNvPr>
            <p:cNvSpPr>
              <a:spLocks noChangeArrowheads="1"/>
            </p:cNvSpPr>
            <p:nvPr/>
          </p:nvSpPr>
          <p:spPr bwMode="auto">
            <a:xfrm>
              <a:off x="2693988" y="4503738"/>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9">
              <a:extLst>
                <a:ext uri="{FF2B5EF4-FFF2-40B4-BE49-F238E27FC236}">
                  <a16:creationId xmlns:a16="http://schemas.microsoft.com/office/drawing/2014/main" id="{86922C27-D887-4220-ADDB-4BC207A2A6A5}"/>
                </a:ext>
              </a:extLst>
            </p:cNvPr>
            <p:cNvSpPr>
              <a:spLocks noChangeArrowheads="1"/>
            </p:cNvSpPr>
            <p:nvPr/>
          </p:nvSpPr>
          <p:spPr bwMode="auto">
            <a:xfrm>
              <a:off x="1608138" y="5021263"/>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0">
              <a:extLst>
                <a:ext uri="{FF2B5EF4-FFF2-40B4-BE49-F238E27FC236}">
                  <a16:creationId xmlns:a16="http://schemas.microsoft.com/office/drawing/2014/main" id="{21BE0E67-5A2D-4679-9100-D11E5FF9FE87}"/>
                </a:ext>
              </a:extLst>
            </p:cNvPr>
            <p:cNvSpPr>
              <a:spLocks noChangeArrowheads="1"/>
            </p:cNvSpPr>
            <p:nvPr/>
          </p:nvSpPr>
          <p:spPr bwMode="auto">
            <a:xfrm>
              <a:off x="2486025" y="3248025"/>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1">
              <a:extLst>
                <a:ext uri="{FF2B5EF4-FFF2-40B4-BE49-F238E27FC236}">
                  <a16:creationId xmlns:a16="http://schemas.microsoft.com/office/drawing/2014/main" id="{8599222E-B66D-40D5-AB66-7C2F345A8D12}"/>
                </a:ext>
              </a:extLst>
            </p:cNvPr>
            <p:cNvSpPr>
              <a:spLocks noChangeArrowheads="1"/>
            </p:cNvSpPr>
            <p:nvPr/>
          </p:nvSpPr>
          <p:spPr bwMode="auto">
            <a:xfrm>
              <a:off x="2533650" y="5119688"/>
              <a:ext cx="650875" cy="400050"/>
            </a:xfrm>
            <a:prstGeom prst="ellipse">
              <a:avLst/>
            </a:prstGeom>
            <a:solidFill>
              <a:srgbClr val="663300"/>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2">
              <a:extLst>
                <a:ext uri="{FF2B5EF4-FFF2-40B4-BE49-F238E27FC236}">
                  <a16:creationId xmlns:a16="http://schemas.microsoft.com/office/drawing/2014/main" id="{9CAD0403-1F2D-407C-9D95-BF8684155293}"/>
                </a:ext>
              </a:extLst>
            </p:cNvPr>
            <p:cNvSpPr>
              <a:spLocks/>
            </p:cNvSpPr>
            <p:nvPr/>
          </p:nvSpPr>
          <p:spPr bwMode="auto">
            <a:xfrm>
              <a:off x="1641475" y="4083050"/>
              <a:ext cx="1752600" cy="382588"/>
            </a:xfrm>
            <a:custGeom>
              <a:avLst/>
              <a:gdLst>
                <a:gd name="T0" fmla="*/ 1104 w 1104"/>
                <a:gd name="T1" fmla="*/ 221 h 241"/>
                <a:gd name="T2" fmla="*/ 797 w 1104"/>
                <a:gd name="T3" fmla="*/ 221 h 241"/>
                <a:gd name="T4" fmla="*/ 520 w 1104"/>
                <a:gd name="T5" fmla="*/ 103 h 241"/>
                <a:gd name="T6" fmla="*/ 260 w 1104"/>
                <a:gd name="T7" fmla="*/ 8 h 241"/>
                <a:gd name="T8" fmla="*/ 0 w 1104"/>
                <a:gd name="T9" fmla="*/ 56 h 241"/>
              </a:gdLst>
              <a:ahLst/>
              <a:cxnLst>
                <a:cxn ang="0">
                  <a:pos x="T0" y="T1"/>
                </a:cxn>
                <a:cxn ang="0">
                  <a:pos x="T2" y="T3"/>
                </a:cxn>
                <a:cxn ang="0">
                  <a:pos x="T4" y="T5"/>
                </a:cxn>
                <a:cxn ang="0">
                  <a:pos x="T6" y="T7"/>
                </a:cxn>
                <a:cxn ang="0">
                  <a:pos x="T8" y="T9"/>
                </a:cxn>
              </a:cxnLst>
              <a:rect l="0" t="0" r="r" b="b"/>
              <a:pathLst>
                <a:path w="1104" h="241">
                  <a:moveTo>
                    <a:pt x="1104" y="221"/>
                  </a:moveTo>
                  <a:cubicBezTo>
                    <a:pt x="999" y="231"/>
                    <a:pt x="894" y="241"/>
                    <a:pt x="797" y="221"/>
                  </a:cubicBezTo>
                  <a:cubicBezTo>
                    <a:pt x="700" y="201"/>
                    <a:pt x="609" y="138"/>
                    <a:pt x="520" y="103"/>
                  </a:cubicBezTo>
                  <a:cubicBezTo>
                    <a:pt x="431" y="68"/>
                    <a:pt x="347" y="16"/>
                    <a:pt x="260" y="8"/>
                  </a:cubicBezTo>
                  <a:cubicBezTo>
                    <a:pt x="173" y="0"/>
                    <a:pt x="86" y="28"/>
                    <a:pt x="0" y="56"/>
                  </a:cubicBezTo>
                </a:path>
              </a:pathLst>
            </a:custGeom>
            <a:noFill/>
            <a:ln w="25400" cap="rnd"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13">
              <a:extLst>
                <a:ext uri="{FF2B5EF4-FFF2-40B4-BE49-F238E27FC236}">
                  <a16:creationId xmlns:a16="http://schemas.microsoft.com/office/drawing/2014/main" id="{6B05CE91-1977-47F3-A079-466A659766B7}"/>
                </a:ext>
              </a:extLst>
            </p:cNvPr>
            <p:cNvSpPr txBox="1">
              <a:spLocks noChangeArrowheads="1"/>
            </p:cNvSpPr>
            <p:nvPr/>
          </p:nvSpPr>
          <p:spPr bwMode="auto">
            <a:xfrm>
              <a:off x="889000" y="5992813"/>
              <a:ext cx="1361142" cy="40011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Pore Water</a:t>
              </a:r>
            </a:p>
          </p:txBody>
        </p:sp>
        <p:sp>
          <p:nvSpPr>
            <p:cNvPr id="14" name="Line 14">
              <a:extLst>
                <a:ext uri="{FF2B5EF4-FFF2-40B4-BE49-F238E27FC236}">
                  <a16:creationId xmlns:a16="http://schemas.microsoft.com/office/drawing/2014/main" id="{FE756D00-DB8C-4873-984C-D799AD864CFC}"/>
                </a:ext>
              </a:extLst>
            </p:cNvPr>
            <p:cNvSpPr>
              <a:spLocks noChangeShapeType="1"/>
            </p:cNvSpPr>
            <p:nvPr/>
          </p:nvSpPr>
          <p:spPr bwMode="auto">
            <a:xfrm flipV="1">
              <a:off x="1716088" y="5424488"/>
              <a:ext cx="563562" cy="576262"/>
            </a:xfrm>
            <a:prstGeom prst="line">
              <a:avLst/>
            </a:prstGeom>
            <a:noFill/>
            <a:ln w="25400" cap="rnd">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15">
              <a:extLst>
                <a:ext uri="{FF2B5EF4-FFF2-40B4-BE49-F238E27FC236}">
                  <a16:creationId xmlns:a16="http://schemas.microsoft.com/office/drawing/2014/main" id="{59EEB180-AD6C-4D7F-8228-F0765450C64B}"/>
                </a:ext>
              </a:extLst>
            </p:cNvPr>
            <p:cNvSpPr txBox="1">
              <a:spLocks noChangeArrowheads="1"/>
            </p:cNvSpPr>
            <p:nvPr/>
          </p:nvSpPr>
          <p:spPr bwMode="auto">
            <a:xfrm>
              <a:off x="2541588" y="5843588"/>
              <a:ext cx="1498424" cy="707886"/>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Insulating</a:t>
              </a:r>
            </a:p>
            <a:p>
              <a:r>
                <a:rPr lang="en-US" altLang="en-US" sz="2000"/>
                <a:t>Soil Particles</a:t>
              </a:r>
            </a:p>
          </p:txBody>
        </p:sp>
        <p:sp>
          <p:nvSpPr>
            <p:cNvPr id="16" name="Line 16">
              <a:extLst>
                <a:ext uri="{FF2B5EF4-FFF2-40B4-BE49-F238E27FC236}">
                  <a16:creationId xmlns:a16="http://schemas.microsoft.com/office/drawing/2014/main" id="{722F7428-A877-42D6-89E0-C46991F10240}"/>
                </a:ext>
              </a:extLst>
            </p:cNvPr>
            <p:cNvSpPr>
              <a:spLocks noChangeShapeType="1"/>
            </p:cNvSpPr>
            <p:nvPr/>
          </p:nvSpPr>
          <p:spPr bwMode="auto">
            <a:xfrm flipH="1" flipV="1">
              <a:off x="2881313" y="5299075"/>
              <a:ext cx="287337" cy="563563"/>
            </a:xfrm>
            <a:prstGeom prst="line">
              <a:avLst/>
            </a:prstGeom>
            <a:noFill/>
            <a:ln w="25400" cap="rnd">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17">
              <a:extLst>
                <a:ext uri="{FF2B5EF4-FFF2-40B4-BE49-F238E27FC236}">
                  <a16:creationId xmlns:a16="http://schemas.microsoft.com/office/drawing/2014/main" id="{F70CC562-DE5A-4857-AB0E-7831AB8B955A}"/>
                </a:ext>
              </a:extLst>
            </p:cNvPr>
            <p:cNvSpPr txBox="1">
              <a:spLocks noChangeArrowheads="1"/>
            </p:cNvSpPr>
            <p:nvPr/>
          </p:nvSpPr>
          <p:spPr bwMode="auto">
            <a:xfrm>
              <a:off x="3568700" y="4279900"/>
              <a:ext cx="1530804" cy="40011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Current Flow</a:t>
              </a:r>
            </a:p>
          </p:txBody>
        </p:sp>
        <p:sp>
          <p:nvSpPr>
            <p:cNvPr id="18" name="Oval 23">
              <a:extLst>
                <a:ext uri="{FF2B5EF4-FFF2-40B4-BE49-F238E27FC236}">
                  <a16:creationId xmlns:a16="http://schemas.microsoft.com/office/drawing/2014/main" id="{C4800233-FC59-43FB-96DE-5B640599EEFA}"/>
                </a:ext>
              </a:extLst>
            </p:cNvPr>
            <p:cNvSpPr>
              <a:spLocks noChangeArrowheads="1"/>
            </p:cNvSpPr>
            <p:nvPr/>
          </p:nvSpPr>
          <p:spPr bwMode="auto">
            <a:xfrm>
              <a:off x="1641475" y="3257550"/>
              <a:ext cx="225425" cy="225425"/>
            </a:xfrm>
            <a:prstGeom prst="ellipse">
              <a:avLst/>
            </a:prstGeom>
            <a:solidFill>
              <a:srgbClr val="F4F4F4"/>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4">
              <a:extLst>
                <a:ext uri="{FF2B5EF4-FFF2-40B4-BE49-F238E27FC236}">
                  <a16:creationId xmlns:a16="http://schemas.microsoft.com/office/drawing/2014/main" id="{2BA88DE2-19F5-482A-B548-3870566020F7}"/>
                </a:ext>
              </a:extLst>
            </p:cNvPr>
            <p:cNvSpPr>
              <a:spLocks noChangeArrowheads="1"/>
            </p:cNvSpPr>
            <p:nvPr/>
          </p:nvSpPr>
          <p:spPr bwMode="auto">
            <a:xfrm>
              <a:off x="2119313" y="3233738"/>
              <a:ext cx="225425" cy="225425"/>
            </a:xfrm>
            <a:prstGeom prst="ellipse">
              <a:avLst/>
            </a:prstGeom>
            <a:solidFill>
              <a:srgbClr val="F4F4F4"/>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25">
              <a:extLst>
                <a:ext uri="{FF2B5EF4-FFF2-40B4-BE49-F238E27FC236}">
                  <a16:creationId xmlns:a16="http://schemas.microsoft.com/office/drawing/2014/main" id="{BB382411-EA8D-4A32-A8B4-B1970595950C}"/>
                </a:ext>
              </a:extLst>
            </p:cNvPr>
            <p:cNvSpPr>
              <a:spLocks noChangeArrowheads="1"/>
            </p:cNvSpPr>
            <p:nvPr/>
          </p:nvSpPr>
          <p:spPr bwMode="auto">
            <a:xfrm>
              <a:off x="1584325" y="3849688"/>
              <a:ext cx="225425" cy="225425"/>
            </a:xfrm>
            <a:prstGeom prst="ellipse">
              <a:avLst/>
            </a:prstGeom>
            <a:solidFill>
              <a:srgbClr val="F4F4F4"/>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26">
              <a:extLst>
                <a:ext uri="{FF2B5EF4-FFF2-40B4-BE49-F238E27FC236}">
                  <a16:creationId xmlns:a16="http://schemas.microsoft.com/office/drawing/2014/main" id="{97D2FBDD-A9D1-4FDC-BE2C-87113908801F}"/>
                </a:ext>
              </a:extLst>
            </p:cNvPr>
            <p:cNvSpPr>
              <a:spLocks noChangeArrowheads="1"/>
            </p:cNvSpPr>
            <p:nvPr/>
          </p:nvSpPr>
          <p:spPr bwMode="auto">
            <a:xfrm>
              <a:off x="3187700" y="3578225"/>
              <a:ext cx="225425" cy="225425"/>
            </a:xfrm>
            <a:prstGeom prst="ellipse">
              <a:avLst/>
            </a:prstGeom>
            <a:solidFill>
              <a:srgbClr val="F4F4F4"/>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27">
              <a:extLst>
                <a:ext uri="{FF2B5EF4-FFF2-40B4-BE49-F238E27FC236}">
                  <a16:creationId xmlns:a16="http://schemas.microsoft.com/office/drawing/2014/main" id="{9B45AF5E-A894-4F52-BB05-0D4060249DF9}"/>
                </a:ext>
              </a:extLst>
            </p:cNvPr>
            <p:cNvSpPr>
              <a:spLocks noChangeArrowheads="1"/>
            </p:cNvSpPr>
            <p:nvPr/>
          </p:nvSpPr>
          <p:spPr bwMode="auto">
            <a:xfrm>
              <a:off x="2427288" y="4443413"/>
              <a:ext cx="225425" cy="225425"/>
            </a:xfrm>
            <a:prstGeom prst="ellipse">
              <a:avLst/>
            </a:prstGeom>
            <a:solidFill>
              <a:srgbClr val="F4F4F4"/>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8">
              <a:extLst>
                <a:ext uri="{FF2B5EF4-FFF2-40B4-BE49-F238E27FC236}">
                  <a16:creationId xmlns:a16="http://schemas.microsoft.com/office/drawing/2014/main" id="{3FBA1D43-60A4-46BE-A859-AC434B0BB292}"/>
                </a:ext>
              </a:extLst>
            </p:cNvPr>
            <p:cNvSpPr>
              <a:spLocks noChangeArrowheads="1"/>
            </p:cNvSpPr>
            <p:nvPr/>
          </p:nvSpPr>
          <p:spPr bwMode="auto">
            <a:xfrm>
              <a:off x="2616200" y="3719513"/>
              <a:ext cx="225425" cy="225425"/>
            </a:xfrm>
            <a:prstGeom prst="ellipse">
              <a:avLst/>
            </a:prstGeom>
            <a:solidFill>
              <a:srgbClr val="F4F4F4"/>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9">
              <a:extLst>
                <a:ext uri="{FF2B5EF4-FFF2-40B4-BE49-F238E27FC236}">
                  <a16:creationId xmlns:a16="http://schemas.microsoft.com/office/drawing/2014/main" id="{5766B16A-67CF-4CE0-B11E-6499A40C02CE}"/>
                </a:ext>
              </a:extLst>
            </p:cNvPr>
            <p:cNvSpPr>
              <a:spLocks noChangeArrowheads="1"/>
            </p:cNvSpPr>
            <p:nvPr/>
          </p:nvSpPr>
          <p:spPr bwMode="auto">
            <a:xfrm>
              <a:off x="1552575" y="4733925"/>
              <a:ext cx="225425" cy="225425"/>
            </a:xfrm>
            <a:prstGeom prst="ellipse">
              <a:avLst/>
            </a:prstGeom>
            <a:solidFill>
              <a:srgbClr val="F4F4F4"/>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30">
              <a:extLst>
                <a:ext uri="{FF2B5EF4-FFF2-40B4-BE49-F238E27FC236}">
                  <a16:creationId xmlns:a16="http://schemas.microsoft.com/office/drawing/2014/main" id="{47A901EA-9054-4023-8877-5FBB2E4A785E}"/>
                </a:ext>
              </a:extLst>
            </p:cNvPr>
            <p:cNvSpPr>
              <a:spLocks noChangeArrowheads="1"/>
            </p:cNvSpPr>
            <p:nvPr/>
          </p:nvSpPr>
          <p:spPr bwMode="auto">
            <a:xfrm>
              <a:off x="2181225" y="4797425"/>
              <a:ext cx="225425" cy="225425"/>
            </a:xfrm>
            <a:prstGeom prst="ellipse">
              <a:avLst/>
            </a:prstGeom>
            <a:solidFill>
              <a:srgbClr val="F4F4F4"/>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31">
              <a:extLst>
                <a:ext uri="{FF2B5EF4-FFF2-40B4-BE49-F238E27FC236}">
                  <a16:creationId xmlns:a16="http://schemas.microsoft.com/office/drawing/2014/main" id="{F3EFAA19-8504-4BA1-B85D-4B4B6D9132AE}"/>
                </a:ext>
              </a:extLst>
            </p:cNvPr>
            <p:cNvSpPr>
              <a:spLocks noChangeArrowheads="1"/>
            </p:cNvSpPr>
            <p:nvPr/>
          </p:nvSpPr>
          <p:spPr bwMode="auto">
            <a:xfrm>
              <a:off x="2635250" y="4862513"/>
              <a:ext cx="225425" cy="225425"/>
            </a:xfrm>
            <a:prstGeom prst="ellipse">
              <a:avLst/>
            </a:prstGeom>
            <a:solidFill>
              <a:srgbClr val="F4F4F4"/>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32">
              <a:extLst>
                <a:ext uri="{FF2B5EF4-FFF2-40B4-BE49-F238E27FC236}">
                  <a16:creationId xmlns:a16="http://schemas.microsoft.com/office/drawing/2014/main" id="{3ABF0F5C-90F0-4CEF-BB42-FD4A45069863}"/>
                </a:ext>
              </a:extLst>
            </p:cNvPr>
            <p:cNvSpPr>
              <a:spLocks noChangeArrowheads="1"/>
            </p:cNvSpPr>
            <p:nvPr/>
          </p:nvSpPr>
          <p:spPr bwMode="auto">
            <a:xfrm>
              <a:off x="3211513" y="4965700"/>
              <a:ext cx="225425" cy="225425"/>
            </a:xfrm>
            <a:prstGeom prst="ellipse">
              <a:avLst/>
            </a:prstGeom>
            <a:solidFill>
              <a:srgbClr val="F4F4F4"/>
            </a:solidFill>
            <a:ln>
              <a:noFill/>
            </a:ln>
            <a:effectLst/>
            <a:extLst>
              <a:ext uri="{91240B29-F687-4F45-9708-019B960494DF}">
                <a14:hiddenLine xmlns:a14="http://schemas.microsoft.com/office/drawing/2010/main" w="25400" cap="rnd">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33">
              <a:extLst>
                <a:ext uri="{FF2B5EF4-FFF2-40B4-BE49-F238E27FC236}">
                  <a16:creationId xmlns:a16="http://schemas.microsoft.com/office/drawing/2014/main" id="{2F30EA42-21FC-4D2E-99EF-3E69EB9272FC}"/>
                </a:ext>
              </a:extLst>
            </p:cNvPr>
            <p:cNvSpPr txBox="1">
              <a:spLocks noChangeArrowheads="1"/>
            </p:cNvSpPr>
            <p:nvPr/>
          </p:nvSpPr>
          <p:spPr bwMode="auto">
            <a:xfrm>
              <a:off x="3786188" y="3216275"/>
              <a:ext cx="1105239" cy="40011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Air Voids</a:t>
              </a:r>
            </a:p>
          </p:txBody>
        </p:sp>
        <p:sp>
          <p:nvSpPr>
            <p:cNvPr id="29" name="Line 34">
              <a:extLst>
                <a:ext uri="{FF2B5EF4-FFF2-40B4-BE49-F238E27FC236}">
                  <a16:creationId xmlns:a16="http://schemas.microsoft.com/office/drawing/2014/main" id="{6AE2FA10-7467-45DE-9AE4-5628B499E07D}"/>
                </a:ext>
              </a:extLst>
            </p:cNvPr>
            <p:cNvSpPr>
              <a:spLocks noChangeShapeType="1"/>
            </p:cNvSpPr>
            <p:nvPr/>
          </p:nvSpPr>
          <p:spPr bwMode="auto">
            <a:xfrm flipH="1">
              <a:off x="3306763" y="3394075"/>
              <a:ext cx="514350" cy="276225"/>
            </a:xfrm>
            <a:prstGeom prst="line">
              <a:avLst/>
            </a:prstGeom>
            <a:noFill/>
            <a:ln w="25400" cap="rnd">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 name="TextBox 30">
            <a:extLst>
              <a:ext uri="{FF2B5EF4-FFF2-40B4-BE49-F238E27FC236}">
                <a16:creationId xmlns:a16="http://schemas.microsoft.com/office/drawing/2014/main" id="{5D17E6EE-D48B-466F-854C-A9B07FE97EA8}"/>
              </a:ext>
            </a:extLst>
          </p:cNvPr>
          <p:cNvSpPr txBox="1"/>
          <p:nvPr/>
        </p:nvSpPr>
        <p:spPr>
          <a:xfrm>
            <a:off x="2712580" y="1334529"/>
            <a:ext cx="3451651" cy="523220"/>
          </a:xfrm>
          <a:prstGeom prst="rect">
            <a:avLst/>
          </a:prstGeom>
          <a:noFill/>
        </p:spPr>
        <p:txBody>
          <a:bodyPr wrap="none" rtlCol="0">
            <a:spAutoFit/>
          </a:bodyPr>
          <a:lstStyle/>
          <a:p>
            <a:r>
              <a:rPr lang="en-US" sz="2800" dirty="0"/>
              <a:t>Partially Saturated Soil</a:t>
            </a:r>
          </a:p>
        </p:txBody>
      </p:sp>
      <p:graphicFrame>
        <p:nvGraphicFramePr>
          <p:cNvPr id="32" name="Object 19">
            <a:extLst>
              <a:ext uri="{FF2B5EF4-FFF2-40B4-BE49-F238E27FC236}">
                <a16:creationId xmlns:a16="http://schemas.microsoft.com/office/drawing/2014/main" id="{2FD24C7D-D116-4D65-BE31-5036E9B8ED88}"/>
              </a:ext>
            </a:extLst>
          </p:cNvPr>
          <p:cNvGraphicFramePr>
            <a:graphicFrameLocks noChangeAspect="1"/>
          </p:cNvGraphicFramePr>
          <p:nvPr>
            <p:extLst>
              <p:ext uri="{D42A27DB-BD31-4B8C-83A1-F6EECF244321}">
                <p14:modId xmlns:p14="http://schemas.microsoft.com/office/powerpoint/2010/main" val="3059854701"/>
              </p:ext>
            </p:extLst>
          </p:nvPr>
        </p:nvGraphicFramePr>
        <p:xfrm>
          <a:off x="6418582" y="3033617"/>
          <a:ext cx="1282700" cy="457200"/>
        </p:xfrm>
        <a:graphic>
          <a:graphicData uri="http://schemas.openxmlformats.org/presentationml/2006/ole">
            <mc:AlternateContent xmlns:mc="http://schemas.openxmlformats.org/markup-compatibility/2006">
              <mc:Choice xmlns:v="urn:schemas-microsoft-com:vml" Requires="v">
                <p:oleObj spid="_x0000_s68610" name="Equation" r:id="rId3" imgW="1282680" imgH="457200" progId="Equation.3">
                  <p:embed/>
                </p:oleObj>
              </mc:Choice>
              <mc:Fallback>
                <p:oleObj name="Equation" r:id="rId3" imgW="1282680" imgH="457200" progId="Equation.3">
                  <p:embed/>
                  <p:pic>
                    <p:nvPicPr>
                      <p:cNvPr id="32" name="Object 19">
                        <a:extLst>
                          <a:ext uri="{FF2B5EF4-FFF2-40B4-BE49-F238E27FC236}">
                            <a16:creationId xmlns:a16="http://schemas.microsoft.com/office/drawing/2014/main" id="{2FD24C7D-D116-4D65-BE31-5036E9B8E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582" y="3033617"/>
                        <a:ext cx="1282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Text Box 20">
            <a:extLst>
              <a:ext uri="{FF2B5EF4-FFF2-40B4-BE49-F238E27FC236}">
                <a16:creationId xmlns:a16="http://schemas.microsoft.com/office/drawing/2014/main" id="{F0EF93DB-B6F6-4F49-80A8-C075C78EAFA5}"/>
              </a:ext>
            </a:extLst>
          </p:cNvPr>
          <p:cNvSpPr txBox="1">
            <a:spLocks noChangeArrowheads="1"/>
          </p:cNvSpPr>
          <p:nvPr/>
        </p:nvSpPr>
        <p:spPr bwMode="auto">
          <a:xfrm>
            <a:off x="5767707" y="3636867"/>
            <a:ext cx="2628900" cy="366713"/>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54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tabLst>
                <a:tab pos="688975" algn="l"/>
              </a:tabLst>
              <a:defRPr sz="2400">
                <a:solidFill>
                  <a:schemeClr val="tx1"/>
                </a:solidFill>
                <a:latin typeface="Arial" panose="020B0604020202020204" pitchFamily="34" charset="0"/>
              </a:defRPr>
            </a:lvl1pPr>
            <a:lvl2pPr marL="690563" algn="l">
              <a:tabLst>
                <a:tab pos="688975" algn="l"/>
              </a:tabLst>
              <a:defRPr sz="2400">
                <a:solidFill>
                  <a:schemeClr val="tx1"/>
                </a:solidFill>
                <a:latin typeface="Arial" panose="020B0604020202020204" pitchFamily="34" charset="0"/>
              </a:defRPr>
            </a:lvl2pPr>
            <a:lvl3pPr algn="l">
              <a:tabLst>
                <a:tab pos="688975" algn="l"/>
              </a:tabLst>
              <a:defRPr sz="2400">
                <a:solidFill>
                  <a:schemeClr val="tx1"/>
                </a:solidFill>
                <a:latin typeface="Arial" panose="020B0604020202020204" pitchFamily="34" charset="0"/>
              </a:defRPr>
            </a:lvl3pPr>
            <a:lvl4pPr algn="l">
              <a:tabLst>
                <a:tab pos="688975" algn="l"/>
              </a:tabLst>
              <a:defRPr sz="2400">
                <a:solidFill>
                  <a:schemeClr val="tx1"/>
                </a:solidFill>
                <a:latin typeface="Arial" panose="020B0604020202020204" pitchFamily="34" charset="0"/>
              </a:defRPr>
            </a:lvl4pPr>
            <a:lvl5pPr algn="l">
              <a:tabLst>
                <a:tab pos="688975" algn="l"/>
              </a:tabLst>
              <a:defRPr sz="2400">
                <a:solidFill>
                  <a:schemeClr val="tx1"/>
                </a:solidFill>
                <a:latin typeface="Arial" panose="020B0604020202020204" pitchFamily="34" charset="0"/>
              </a:defRPr>
            </a:lvl5pPr>
            <a:lvl6pPr fontAlgn="base">
              <a:spcBef>
                <a:spcPct val="0"/>
              </a:spcBef>
              <a:spcAft>
                <a:spcPct val="0"/>
              </a:spcAft>
              <a:tabLst>
                <a:tab pos="688975" algn="l"/>
              </a:tabLst>
              <a:defRPr sz="2400">
                <a:solidFill>
                  <a:schemeClr val="tx1"/>
                </a:solidFill>
                <a:latin typeface="Arial" panose="020B0604020202020204" pitchFamily="34" charset="0"/>
              </a:defRPr>
            </a:lvl6pPr>
            <a:lvl7pPr fontAlgn="base">
              <a:spcBef>
                <a:spcPct val="0"/>
              </a:spcBef>
              <a:spcAft>
                <a:spcPct val="0"/>
              </a:spcAft>
              <a:tabLst>
                <a:tab pos="688975" algn="l"/>
              </a:tabLst>
              <a:defRPr sz="2400">
                <a:solidFill>
                  <a:schemeClr val="tx1"/>
                </a:solidFill>
                <a:latin typeface="Arial" panose="020B0604020202020204" pitchFamily="34" charset="0"/>
              </a:defRPr>
            </a:lvl7pPr>
            <a:lvl8pPr fontAlgn="base">
              <a:spcBef>
                <a:spcPct val="0"/>
              </a:spcBef>
              <a:spcAft>
                <a:spcPct val="0"/>
              </a:spcAft>
              <a:tabLst>
                <a:tab pos="688975" algn="l"/>
              </a:tabLst>
              <a:defRPr sz="2400">
                <a:solidFill>
                  <a:schemeClr val="tx1"/>
                </a:solidFill>
                <a:latin typeface="Arial" panose="020B0604020202020204" pitchFamily="34" charset="0"/>
              </a:defRPr>
            </a:lvl8pPr>
            <a:lvl9pPr fontAlgn="base">
              <a:spcBef>
                <a:spcPct val="0"/>
              </a:spcBef>
              <a:spcAft>
                <a:spcPct val="0"/>
              </a:spcAft>
              <a:tabLst>
                <a:tab pos="688975" algn="l"/>
              </a:tabLst>
              <a:defRPr sz="2400">
                <a:solidFill>
                  <a:schemeClr val="tx1"/>
                </a:solidFill>
                <a:latin typeface="Arial" panose="020B0604020202020204" pitchFamily="34" charset="0"/>
              </a:defRPr>
            </a:lvl9pPr>
          </a:lstStyle>
          <a:p>
            <a:r>
              <a:rPr lang="en-US" altLang="en-US" sz="1800"/>
              <a:t>S = degree of saturation</a:t>
            </a:r>
          </a:p>
        </p:txBody>
      </p:sp>
    </p:spTree>
    <p:extLst>
      <p:ext uri="{BB962C8B-B14F-4D97-AF65-F5344CB8AC3E}">
        <p14:creationId xmlns:p14="http://schemas.microsoft.com/office/powerpoint/2010/main" val="3375425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3819-CCA9-4077-A4A9-4BDCE3B4E2D6}"/>
              </a:ext>
            </a:extLst>
          </p:cNvPr>
          <p:cNvSpPr>
            <a:spLocks noGrp="1"/>
          </p:cNvSpPr>
          <p:nvPr>
            <p:ph type="title"/>
          </p:nvPr>
        </p:nvSpPr>
        <p:spPr/>
        <p:txBody>
          <a:bodyPr/>
          <a:lstStyle/>
          <a:p>
            <a:r>
              <a:rPr lang="en-US" dirty="0"/>
              <a:t>Basic Principles - Conductivity</a:t>
            </a:r>
          </a:p>
        </p:txBody>
      </p:sp>
      <p:sp>
        <p:nvSpPr>
          <p:cNvPr id="3" name="Content Placeholder 2">
            <a:extLst>
              <a:ext uri="{FF2B5EF4-FFF2-40B4-BE49-F238E27FC236}">
                <a16:creationId xmlns:a16="http://schemas.microsoft.com/office/drawing/2014/main" id="{E7AF337F-A07F-40D6-9B2F-CAEBE87DE759}"/>
              </a:ext>
            </a:extLst>
          </p:cNvPr>
          <p:cNvSpPr>
            <a:spLocks noGrp="1"/>
          </p:cNvSpPr>
          <p:nvPr>
            <p:ph idx="1"/>
          </p:nvPr>
        </p:nvSpPr>
        <p:spPr/>
        <p:txBody>
          <a:bodyPr/>
          <a:lstStyle/>
          <a:p>
            <a:pPr>
              <a:lnSpc>
                <a:spcPct val="90000"/>
              </a:lnSpc>
              <a:buFont typeface="Wingdings" panose="05000000000000000000" pitchFamily="2" charset="2"/>
              <a:buNone/>
            </a:pPr>
            <a:r>
              <a:rPr lang="en-US" altLang="en-US" dirty="0"/>
              <a:t>Ground conductivity varies with:</a:t>
            </a:r>
          </a:p>
          <a:p>
            <a:pPr>
              <a:lnSpc>
                <a:spcPct val="90000"/>
              </a:lnSpc>
              <a:buFontTx/>
              <a:buChar char="•"/>
            </a:pPr>
            <a:r>
              <a:rPr lang="en-US" altLang="en-US" dirty="0"/>
              <a:t>Soil structure (coarser structure and/or smaller porosity produces lower conductivity)</a:t>
            </a:r>
          </a:p>
          <a:p>
            <a:pPr>
              <a:lnSpc>
                <a:spcPct val="90000"/>
              </a:lnSpc>
              <a:buFontTx/>
              <a:buChar char="•"/>
            </a:pPr>
            <a:r>
              <a:rPr lang="en-US" altLang="en-US" dirty="0"/>
              <a:t>Clay content (increasing clay fraction produces higher conductivity)</a:t>
            </a:r>
          </a:p>
          <a:p>
            <a:pPr>
              <a:lnSpc>
                <a:spcPct val="90000"/>
              </a:lnSpc>
              <a:buFontTx/>
              <a:buChar char="•"/>
            </a:pPr>
            <a:r>
              <a:rPr lang="en-US" altLang="en-US" dirty="0"/>
              <a:t>Soil moisture content (increasing moisture content/saturation produces higher conductivity)</a:t>
            </a:r>
          </a:p>
          <a:p>
            <a:pPr>
              <a:lnSpc>
                <a:spcPct val="90000"/>
              </a:lnSpc>
              <a:buFontTx/>
              <a:buChar char="•"/>
            </a:pPr>
            <a:r>
              <a:rPr lang="en-US" altLang="en-US" dirty="0"/>
              <a:t>Chemistry of the pore fluid</a:t>
            </a:r>
          </a:p>
          <a:p>
            <a:pPr marL="0" indent="0">
              <a:buNone/>
            </a:pPr>
            <a:endParaRPr lang="en-US" dirty="0"/>
          </a:p>
        </p:txBody>
      </p:sp>
    </p:spTree>
    <p:extLst>
      <p:ext uri="{BB962C8B-B14F-4D97-AF65-F5344CB8AC3E}">
        <p14:creationId xmlns:p14="http://schemas.microsoft.com/office/powerpoint/2010/main" val="291516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2431-2CC0-48C6-BFF9-8E50F352F019}"/>
              </a:ext>
            </a:extLst>
          </p:cNvPr>
          <p:cNvSpPr>
            <a:spLocks noGrp="1"/>
          </p:cNvSpPr>
          <p:nvPr>
            <p:ph type="title"/>
          </p:nvPr>
        </p:nvSpPr>
        <p:spPr/>
        <p:txBody>
          <a:bodyPr/>
          <a:lstStyle/>
          <a:p>
            <a:r>
              <a:rPr lang="en-US" dirty="0"/>
              <a:t>Basic Principles - Resistivity</a:t>
            </a:r>
          </a:p>
        </p:txBody>
      </p:sp>
      <p:pic>
        <p:nvPicPr>
          <p:cNvPr id="4" name="Picture 3">
            <a:extLst>
              <a:ext uri="{FF2B5EF4-FFF2-40B4-BE49-F238E27FC236}">
                <a16:creationId xmlns:a16="http://schemas.microsoft.com/office/drawing/2014/main" id="{F49623CE-457F-4F1E-9204-3890F78DF2AE}"/>
              </a:ext>
            </a:extLst>
          </p:cNvPr>
          <p:cNvPicPr/>
          <p:nvPr/>
        </p:nvPicPr>
        <p:blipFill rotWithShape="1">
          <a:blip r:embed="rId2">
            <a:extLst>
              <a:ext uri="{28A0092B-C50C-407E-A947-70E740481C1C}">
                <a14:useLocalDpi xmlns:a14="http://schemas.microsoft.com/office/drawing/2010/main" val="0"/>
              </a:ext>
            </a:extLst>
          </a:blip>
          <a:srcRect l="3020" t="28332" r="4505" b="27448"/>
          <a:stretch/>
        </p:blipFill>
        <p:spPr bwMode="auto">
          <a:xfrm>
            <a:off x="856430" y="1778746"/>
            <a:ext cx="7431140" cy="4597801"/>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226E4CB9-E760-42E1-B8E7-4192F945D529}"/>
              </a:ext>
            </a:extLst>
          </p:cNvPr>
          <p:cNvSpPr txBox="1"/>
          <p:nvPr/>
        </p:nvSpPr>
        <p:spPr>
          <a:xfrm>
            <a:off x="1720432" y="1150376"/>
            <a:ext cx="5148397" cy="461665"/>
          </a:xfrm>
          <a:prstGeom prst="rect">
            <a:avLst/>
          </a:prstGeom>
          <a:noFill/>
        </p:spPr>
        <p:txBody>
          <a:bodyPr wrap="none" rtlCol="0">
            <a:spAutoFit/>
          </a:bodyPr>
          <a:lstStyle/>
          <a:p>
            <a:r>
              <a:rPr lang="en-US" sz="2400" dirty="0"/>
              <a:t>Resistivity is the inverse of conductivity: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EE70A32-325F-4AE5-9473-A27B95F28D89}"/>
                  </a:ext>
                </a:extLst>
              </p:cNvPr>
              <p:cNvSpPr txBox="1"/>
              <p:nvPr/>
            </p:nvSpPr>
            <p:spPr>
              <a:xfrm>
                <a:off x="6868829" y="1004142"/>
                <a:ext cx="83304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𝜎</m:t>
                          </m:r>
                        </m:den>
                      </m:f>
                    </m:oMath>
                  </m:oMathPara>
                </a14:m>
                <a:endParaRPr lang="en-US" sz="2400" dirty="0"/>
              </a:p>
            </p:txBody>
          </p:sp>
        </mc:Choice>
        <mc:Fallback xmlns="">
          <p:sp>
            <p:nvSpPr>
              <p:cNvPr id="6" name="TextBox 5">
                <a:extLst>
                  <a:ext uri="{FF2B5EF4-FFF2-40B4-BE49-F238E27FC236}">
                    <a16:creationId xmlns:a16="http://schemas.microsoft.com/office/drawing/2014/main" id="{FEE70A32-325F-4AE5-9473-A27B95F28D89}"/>
                  </a:ext>
                </a:extLst>
              </p:cNvPr>
              <p:cNvSpPr txBox="1">
                <a:spLocks noRot="1" noChangeAspect="1" noMove="1" noResize="1" noEditPoints="1" noAdjustHandles="1" noChangeArrowheads="1" noChangeShapeType="1" noTextEdit="1"/>
              </p:cNvSpPr>
              <p:nvPr/>
            </p:nvSpPr>
            <p:spPr>
              <a:xfrm>
                <a:off x="6868829" y="1004142"/>
                <a:ext cx="833049" cy="69384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4041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CFDDAE17164748BD4832F608A13B10" ma:contentTypeVersion="15" ma:contentTypeDescription="Create a new document." ma:contentTypeScope="" ma:versionID="16e4ab232bfc76cabfd9121b7cadc11f">
  <xsd:schema xmlns:xsd="http://www.w3.org/2001/XMLSchema" xmlns:xs="http://www.w3.org/2001/XMLSchema" xmlns:p="http://schemas.microsoft.com/office/2006/metadata/properties" xmlns:ns1="http://schemas.microsoft.com/sharepoint/v3" xmlns:ns3="ff117338-9936-483e-a275-435402ea6faa" xmlns:ns4="de65d845-ddab-4257-bea9-79c35f1463a6" targetNamespace="http://schemas.microsoft.com/office/2006/metadata/properties" ma:root="true" ma:fieldsID="4630aaec381e1e8c6a8f38cf1a014cd9" ns1:_="" ns3:_="" ns4:_="">
    <xsd:import namespace="http://schemas.microsoft.com/sharepoint/v3"/>
    <xsd:import namespace="ff117338-9936-483e-a275-435402ea6faa"/>
    <xsd:import namespace="de65d845-ddab-4257-bea9-79c35f1463a6"/>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OCR" minOccurs="0"/>
                <xsd:element ref="ns4:MediaServiceDateTaken" minOccurs="0"/>
                <xsd:element ref="ns4:MediaServiceLocation" minOccurs="0"/>
                <xsd:element ref="ns1:_ip_UnifiedCompliancePolicyProperties" minOccurs="0"/>
                <xsd:element ref="ns1:_ip_UnifiedCompliancePolicyUIAc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117338-9936-483e-a275-435402ea6fa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65d845-ddab-4257-bea9-79c35f1463a6"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609E0D-03AB-4E70-9984-E57567295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f117338-9936-483e-a275-435402ea6faa"/>
    <ds:schemaRef ds:uri="de65d845-ddab-4257-bea9-79c35f1463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995AF7-0A55-4423-97DE-AD2C15006870}">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F7FF4F2D-DBE4-45EB-B368-4A77ABFDF3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5762</TotalTime>
  <Words>1612</Words>
  <Application>Microsoft Office PowerPoint</Application>
  <PresentationFormat>On-screen Show (4:3)</PresentationFormat>
  <Paragraphs>129</Paragraphs>
  <Slides>28</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28</vt:i4>
      </vt:variant>
    </vt:vector>
  </HeadingPairs>
  <TitlesOfParts>
    <vt:vector size="39" baseType="lpstr">
      <vt:lpstr>Arial</vt:lpstr>
      <vt:lpstr>Calibri</vt:lpstr>
      <vt:lpstr>Cambria Math</vt:lpstr>
      <vt:lpstr>Helvetica</vt:lpstr>
      <vt:lpstr>Symbol</vt:lpstr>
      <vt:lpstr>Wingdings</vt:lpstr>
      <vt:lpstr>Office Theme</vt:lpstr>
      <vt:lpstr>Custom Design</vt:lpstr>
      <vt:lpstr>1_Custom Design</vt:lpstr>
      <vt:lpstr>Equation</vt:lpstr>
      <vt:lpstr>Document</vt:lpstr>
      <vt:lpstr>South Carolina DOT Training Workshop  Geophysics Field Testing Methods, Data Reduction, and Interpretation of Results</vt:lpstr>
      <vt:lpstr>PowerPoint Presentation</vt:lpstr>
      <vt:lpstr>Basic Principles</vt:lpstr>
      <vt:lpstr>Strengths</vt:lpstr>
      <vt:lpstr>Basic Principles - Conductivity</vt:lpstr>
      <vt:lpstr>Basic Principles - Conductivity</vt:lpstr>
      <vt:lpstr>Basic Principles - Conductivity</vt:lpstr>
      <vt:lpstr>Basic Principles - Conductivity</vt:lpstr>
      <vt:lpstr>Basic Principles - Resistivity</vt:lpstr>
      <vt:lpstr>Electrical Resistivity - Acquisition</vt:lpstr>
      <vt:lpstr>Electrical Resistivity - Processing</vt:lpstr>
      <vt:lpstr>Electrical Resistivity - Processing</vt:lpstr>
      <vt:lpstr>Electrical Resistivity Tomography (ERT)</vt:lpstr>
      <vt:lpstr>Electrical Resistivity Tomography</vt:lpstr>
      <vt:lpstr>ERT Examples</vt:lpstr>
      <vt:lpstr>ERT Examples</vt:lpstr>
      <vt:lpstr>ERT Examples</vt:lpstr>
      <vt:lpstr>ERT Examples</vt:lpstr>
      <vt:lpstr>ERT Applications - Corrosion</vt:lpstr>
      <vt:lpstr>ERT Applications - Corrosion</vt:lpstr>
      <vt:lpstr>ERT Applications - Corrosion</vt:lpstr>
      <vt:lpstr>PowerPoint Presentation</vt:lpstr>
      <vt:lpstr>Basic Principles</vt:lpstr>
      <vt:lpstr>Strengths</vt:lpstr>
      <vt:lpstr>Limitations</vt:lpstr>
      <vt:lpstr>Implementation</vt:lpstr>
      <vt:lpstr>Implementation</vt:lpstr>
      <vt:lpstr>Planning a Geophysical Investigation</vt:lpstr>
    </vt:vector>
  </TitlesOfParts>
  <Company>GEOSYNTEC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Wood</dc:creator>
  <cp:lastModifiedBy>Harman, Nicholas E.</cp:lastModifiedBy>
  <cp:revision>42</cp:revision>
  <dcterms:created xsi:type="dcterms:W3CDTF">2016-09-26T17:42:06Z</dcterms:created>
  <dcterms:modified xsi:type="dcterms:W3CDTF">2020-08-13T14:19:53Z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0x010100F1CFDDAE17164748BD4832F608A13B10</vt:lpwstr>
  </property>
  <property fmtid="{D5CDD505-2E9C-101B-9397-08002B2CF9AE}" pid="3" name="_dlc_DocIdItemGuid">
    <vt:lpwstr>97bac5ae-71a8-4c37-8e55-5f0292be4a21</vt:lpwstr>
  </property>
</Properties>
</file>