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2" r:id="rId5"/>
    <p:sldMasterId id="2147483672" r:id="rId6"/>
  </p:sldMasterIdLst>
  <p:notesMasterIdLst>
    <p:notesMasterId r:id="rId22"/>
  </p:notesMasterIdLst>
  <p:sldIdLst>
    <p:sldId id="264" r:id="rId7"/>
    <p:sldId id="371" r:id="rId8"/>
    <p:sldId id="372" r:id="rId9"/>
    <p:sldId id="288" r:id="rId10"/>
    <p:sldId id="289" r:id="rId11"/>
    <p:sldId id="373" r:id="rId12"/>
    <p:sldId id="374" r:id="rId13"/>
    <p:sldId id="375" r:id="rId14"/>
    <p:sldId id="376" r:id="rId15"/>
    <p:sldId id="378" r:id="rId16"/>
    <p:sldId id="377" r:id="rId17"/>
    <p:sldId id="379" r:id="rId18"/>
    <p:sldId id="380" r:id="rId19"/>
    <p:sldId id="381" r:id="rId20"/>
    <p:sldId id="3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996600"/>
    <a:srgbClr val="0D6600"/>
    <a:srgbClr val="FFCC66"/>
    <a:srgbClr val="0096D6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04A8E-DF12-4DC1-9C0F-7AB42DF2EBAC}" v="703" dt="2020-06-26T13:03:03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222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7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1FE6-9F8B-4433-B0E5-52CF48A4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Seismic Reflection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C9831-8BBE-4C01-B16D-586A720349AB}"/>
              </a:ext>
            </a:extLst>
          </p:cNvPr>
          <p:cNvSpPr txBox="1"/>
          <p:nvPr/>
        </p:nvSpPr>
        <p:spPr>
          <a:xfrm>
            <a:off x="3637504" y="5844425"/>
            <a:ext cx="210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USGS (2003)</a:t>
            </a:r>
          </a:p>
        </p:txBody>
      </p:sp>
      <p:pic>
        <p:nvPicPr>
          <p:cNvPr id="4100" name="Picture 4" descr="Common source point record from site CUET showing first arrival picks.">
            <a:extLst>
              <a:ext uri="{FF2B5EF4-FFF2-40B4-BE49-F238E27FC236}">
                <a16:creationId xmlns:a16="http://schemas.microsoft.com/office/drawing/2014/main" id="{44326AA6-1923-486E-90C3-B6434062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8" y="1013575"/>
            <a:ext cx="8356684" cy="48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4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BDB1-AF82-4A85-ABAD-55DDF9A5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 -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CE0A8-9FB5-48B1-B03B-70E60F66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Filtering and scaling each record</a:t>
            </a:r>
          </a:p>
          <a:p>
            <a:r>
              <a:rPr lang="en-US" dirty="0"/>
              <a:t>Muting to remove “ground roll” (i.e., surface waves)</a:t>
            </a:r>
          </a:p>
          <a:p>
            <a:r>
              <a:rPr lang="en-US" dirty="0"/>
              <a:t>Static corrections for elevation changes and variable thickness of near-surface zones</a:t>
            </a:r>
          </a:p>
          <a:p>
            <a:r>
              <a:rPr lang="en-US" dirty="0"/>
              <a:t>Corrections for normal move-out</a:t>
            </a:r>
          </a:p>
          <a:p>
            <a:r>
              <a:rPr lang="en-US" dirty="0"/>
              <a:t>Migration to correct for dip of subsurface reflectors</a:t>
            </a:r>
          </a:p>
        </p:txBody>
      </p:sp>
    </p:spTree>
    <p:extLst>
      <p:ext uri="{BB962C8B-B14F-4D97-AF65-F5344CB8AC3E}">
        <p14:creationId xmlns:p14="http://schemas.microsoft.com/office/powerpoint/2010/main" val="246787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2FE1-60F7-4257-A603-614C968E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 -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BF9-BD2A-445A-B748-344D219C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depth to bedrock</a:t>
            </a:r>
          </a:p>
          <a:p>
            <a:r>
              <a:rPr lang="en-US" dirty="0"/>
              <a:t>Locate faults</a:t>
            </a:r>
          </a:p>
          <a:p>
            <a:r>
              <a:rPr lang="en-US" dirty="0"/>
              <a:t>Image abandoned mines</a:t>
            </a:r>
          </a:p>
          <a:p>
            <a:r>
              <a:rPr lang="en-US" dirty="0"/>
              <a:t>Identify sinkholes</a:t>
            </a:r>
          </a:p>
          <a:p>
            <a:r>
              <a:rPr lang="en-US" dirty="0"/>
              <a:t>Identify anomalies in general</a:t>
            </a:r>
          </a:p>
        </p:txBody>
      </p:sp>
    </p:spTree>
    <p:extLst>
      <p:ext uri="{BB962C8B-B14F-4D97-AF65-F5344CB8AC3E}">
        <p14:creationId xmlns:p14="http://schemas.microsoft.com/office/powerpoint/2010/main" val="280555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6901C4-72E0-43CC-9243-7C4A2682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E81A7-C17F-4864-A5CB-E39E9010D3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4" y="1174879"/>
            <a:ext cx="8572902" cy="3748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D6F1A-58D4-4572-98C6-7883148B8705}"/>
              </a:ext>
            </a:extLst>
          </p:cNvPr>
          <p:cNvSpPr txBox="1"/>
          <p:nvPr/>
        </p:nvSpPr>
        <p:spPr>
          <a:xfrm>
            <a:off x="3506875" y="5104562"/>
            <a:ext cx="264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Pugin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40178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D6C4-79A7-4DF4-B10D-424E2FC6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22508-49B9-4414-896B-CB971ADDE7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6" y="787281"/>
            <a:ext cx="8628488" cy="4548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AB349E-8EC0-4681-BCC7-A757E77F520C}"/>
              </a:ext>
            </a:extLst>
          </p:cNvPr>
          <p:cNvSpPr txBox="1"/>
          <p:nvPr/>
        </p:nvSpPr>
        <p:spPr>
          <a:xfrm>
            <a:off x="3175279" y="5418105"/>
            <a:ext cx="340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Miller and Steeples (2008)</a:t>
            </a:r>
          </a:p>
        </p:txBody>
      </p:sp>
    </p:spTree>
    <p:extLst>
      <p:ext uri="{BB962C8B-B14F-4D97-AF65-F5344CB8AC3E}">
        <p14:creationId xmlns:p14="http://schemas.microsoft.com/office/powerpoint/2010/main" val="102246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1583-7555-479E-98E0-EB54A3AD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647CE-CA81-42BB-B0BB-10B84CD350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Noninvasive</a:t>
            </a:r>
          </a:p>
          <a:p>
            <a:pPr lvl="1"/>
            <a:r>
              <a:rPr lang="en-US" dirty="0"/>
              <a:t>Near-surface engineering and environmental applications benefit from experience gained in oil and gas exploration</a:t>
            </a:r>
          </a:p>
          <a:p>
            <a:pPr lvl="1"/>
            <a:r>
              <a:rPr lang="en-US" dirty="0"/>
              <a:t>Well suited to evaluating stratigraphy and detecting anomalies</a:t>
            </a:r>
          </a:p>
          <a:p>
            <a:pPr lvl="1"/>
            <a:r>
              <a:rPr lang="en-US" dirty="0"/>
              <a:t>Extremely powerful when used to its full potential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32B63-42FE-4E6A-B18E-D0DC5ECCC8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Complex data processing</a:t>
            </a:r>
          </a:p>
          <a:p>
            <a:pPr lvl="1"/>
            <a:r>
              <a:rPr lang="en-US" dirty="0"/>
              <a:t>Requires trained and experienced personnel</a:t>
            </a:r>
          </a:p>
          <a:p>
            <a:pPr lvl="1"/>
            <a:r>
              <a:rPr lang="en-US" dirty="0"/>
              <a:t>Not well suited for determining velocity models</a:t>
            </a:r>
          </a:p>
        </p:txBody>
      </p:sp>
    </p:spTree>
    <p:extLst>
      <p:ext uri="{BB962C8B-B14F-4D97-AF65-F5344CB8AC3E}">
        <p14:creationId xmlns:p14="http://schemas.microsoft.com/office/powerpoint/2010/main" val="211752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E3B29-5616-416C-B459-38D1EC344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Seismic Reflection</a:t>
            </a:r>
          </a:p>
        </p:txBody>
      </p:sp>
    </p:spTree>
    <p:extLst>
      <p:ext uri="{BB962C8B-B14F-4D97-AF65-F5344CB8AC3E}">
        <p14:creationId xmlns:p14="http://schemas.microsoft.com/office/powerpoint/2010/main" val="286251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5F4980-13A4-4FFC-9AD2-5E9C6EDD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2C87C-B7F6-4375-88CA-85B249514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Seismic reflection is the most widely used method for oil and gas exploration.</a:t>
            </a:r>
          </a:p>
          <a:p>
            <a:pPr lvl="1"/>
            <a:r>
              <a:rPr lang="en-US" dirty="0"/>
              <a:t>Geophysical service companies employ advanced acquisition, processing, and interpretation methods.</a:t>
            </a:r>
          </a:p>
          <a:p>
            <a:r>
              <a:rPr lang="en-US" dirty="0"/>
              <a:t>Adapted for near-surface engineering and environmental applications:</a:t>
            </a:r>
          </a:p>
          <a:p>
            <a:pPr lvl="1"/>
            <a:r>
              <a:rPr lang="en-US" dirty="0"/>
              <a:t>e.g., Hunter et al. (1984); Steeples and Miller (1990)</a:t>
            </a:r>
          </a:p>
          <a:p>
            <a:pPr lvl="1"/>
            <a:r>
              <a:rPr lang="en-US" dirty="0"/>
              <a:t>Often called shallow or high-resolution seismic reflection</a:t>
            </a:r>
          </a:p>
          <a:p>
            <a:pPr lvl="1"/>
            <a:r>
              <a:rPr lang="en-US" dirty="0"/>
              <a:t>Shear wave reflection profiling is becoming more common for near-surface applications (e.g., Cartwright et al., 2013)</a:t>
            </a:r>
          </a:p>
        </p:txBody>
      </p:sp>
    </p:spTree>
    <p:extLst>
      <p:ext uri="{BB962C8B-B14F-4D97-AF65-F5344CB8AC3E}">
        <p14:creationId xmlns:p14="http://schemas.microsoft.com/office/powerpoint/2010/main" val="165346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ECC3-125C-4E0E-9252-81CAF731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Transmission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31879-4B71-40B8-AB8D-D52D4A7B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1836072"/>
            <a:ext cx="4016375" cy="1752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94620-BA99-4799-8117-21465229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3588672"/>
            <a:ext cx="4016375" cy="17526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CB28D69-B29E-44D6-BCE9-A27B9B40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880" y="1934497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Soil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9D45AF8-A5EE-41E9-94EA-6499E012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18" y="3652172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Rock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6CC417E4-E69B-473D-AC00-3D678572E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830" y="2078960"/>
            <a:ext cx="0" cy="29289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CC1E910C-261E-4CB8-BDA9-78C5BA95E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458" y="2389207"/>
            <a:ext cx="12069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Incident</a:t>
            </a:r>
            <a:br>
              <a:rPr lang="en-US" altLang="en-US" sz="1200" dirty="0"/>
            </a:br>
            <a:r>
              <a:rPr lang="en-US" altLang="en-US" sz="1200" dirty="0"/>
              <a:t>Compression (P)</a:t>
            </a:r>
            <a:br>
              <a:rPr lang="en-US" altLang="en-US" sz="1200" dirty="0"/>
            </a:br>
            <a:r>
              <a:rPr lang="en-US" altLang="en-US" sz="1200" dirty="0"/>
              <a:t>Motion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90BA45-789C-4879-B225-7D6FCE5D62B8}"/>
              </a:ext>
            </a:extLst>
          </p:cNvPr>
          <p:cNvGrpSpPr/>
          <p:nvPr/>
        </p:nvGrpSpPr>
        <p:grpSpPr>
          <a:xfrm>
            <a:off x="2502356" y="2071816"/>
            <a:ext cx="12509" cy="1498024"/>
            <a:chOff x="2361795" y="2078960"/>
            <a:chExt cx="12509" cy="1498024"/>
          </a:xfrm>
        </p:grpSpPr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572A8A32-8C04-4857-9EA2-6B02DDA04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795" y="2078960"/>
              <a:ext cx="12509" cy="14980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FBEF011E-E75E-4861-A8D0-4118BC747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795" y="2415381"/>
              <a:ext cx="2" cy="457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BC7898-03FD-4175-8803-876187E8ECBF}"/>
              </a:ext>
            </a:extLst>
          </p:cNvPr>
          <p:cNvGrpSpPr/>
          <p:nvPr/>
        </p:nvGrpSpPr>
        <p:grpSpPr>
          <a:xfrm>
            <a:off x="1468165" y="3600360"/>
            <a:ext cx="1265174" cy="1498024"/>
            <a:chOff x="1468165" y="3600360"/>
            <a:chExt cx="1265174" cy="14980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E50C4F5-C142-4A0D-B6A2-0F448CD98B74}"/>
                </a:ext>
              </a:extLst>
            </p:cNvPr>
            <p:cNvGrpSpPr/>
            <p:nvPr/>
          </p:nvGrpSpPr>
          <p:grpSpPr>
            <a:xfrm>
              <a:off x="2720830" y="3600360"/>
              <a:ext cx="12509" cy="1498024"/>
              <a:chOff x="2361795" y="2078960"/>
              <a:chExt cx="12509" cy="1498024"/>
            </a:xfrm>
          </p:grpSpPr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521866C3-5408-4FA1-B14A-B7C045D49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795" y="2078960"/>
                <a:ext cx="12509" cy="14980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1FE3F868-C269-4B4C-BFC8-109B36D7A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795" y="2415381"/>
                <a:ext cx="2" cy="4571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E9448DD3-F6EE-44C6-94D7-01C184367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165" y="3971705"/>
              <a:ext cx="120693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dirty="0"/>
                <a:t>Transmitted</a:t>
              </a:r>
              <a:br>
                <a:rPr lang="en-US" altLang="en-US" sz="1200" dirty="0"/>
              </a:br>
              <a:r>
                <a:rPr lang="en-US" altLang="en-US" sz="1200" dirty="0"/>
                <a:t>Compression (P)</a:t>
              </a:r>
              <a:br>
                <a:rPr lang="en-US" altLang="en-US" sz="1200" dirty="0"/>
              </a:br>
              <a:r>
                <a:rPr lang="en-US" altLang="en-US" sz="1200" dirty="0"/>
                <a:t>Motion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EA33BD-BBA9-4AAA-8C26-2D0494BA9C53}"/>
              </a:ext>
            </a:extLst>
          </p:cNvPr>
          <p:cNvGrpSpPr/>
          <p:nvPr/>
        </p:nvGrpSpPr>
        <p:grpSpPr>
          <a:xfrm>
            <a:off x="2926796" y="2045404"/>
            <a:ext cx="1412898" cy="1498024"/>
            <a:chOff x="2926796" y="2045404"/>
            <a:chExt cx="1412898" cy="149802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6A8BB82-6061-4605-91EA-9F53CA4BA7ED}"/>
                </a:ext>
              </a:extLst>
            </p:cNvPr>
            <p:cNvGrpSpPr/>
            <p:nvPr/>
          </p:nvGrpSpPr>
          <p:grpSpPr>
            <a:xfrm flipV="1">
              <a:off x="2926796" y="2045404"/>
              <a:ext cx="12509" cy="1498024"/>
              <a:chOff x="2361795" y="2078960"/>
              <a:chExt cx="12509" cy="1498024"/>
            </a:xfrm>
          </p:grpSpPr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5C313076-4CF9-4B07-9C7D-26C19DED1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795" y="2078960"/>
                <a:ext cx="12509" cy="14980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F9C41E33-86BC-4CC7-877D-80D991850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795" y="2415381"/>
                <a:ext cx="2" cy="4571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5">
              <a:extLst>
                <a:ext uri="{FF2B5EF4-FFF2-40B4-BE49-F238E27FC236}">
                  <a16:creationId xmlns:a16="http://schemas.microsoft.com/office/drawing/2014/main" id="{FF09B3EF-6BF3-4FBE-9A86-C3D4DAAEE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762" y="2209135"/>
              <a:ext cx="120693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dirty="0"/>
                <a:t/>
              </a:r>
              <a:br>
                <a:rPr lang="en-US" altLang="en-US" sz="1200" dirty="0"/>
              </a:br>
              <a:r>
                <a:rPr lang="en-US" altLang="en-US" sz="1200" dirty="0"/>
                <a:t>Reflected</a:t>
              </a:r>
              <a:br>
                <a:rPr lang="en-US" altLang="en-US" sz="1200" dirty="0"/>
              </a:br>
              <a:r>
                <a:rPr lang="en-US" altLang="en-US" sz="1200" dirty="0"/>
                <a:t>Compression (P)</a:t>
              </a:r>
              <a:br>
                <a:rPr lang="en-US" altLang="en-US" sz="1200" dirty="0"/>
              </a:br>
              <a:r>
                <a:rPr lang="en-US" altLang="en-US" sz="1200" dirty="0"/>
                <a:t>Motion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417B86-80AE-4F4C-A34C-244A12C69BE0}"/>
              </a:ext>
            </a:extLst>
          </p:cNvPr>
          <p:cNvGrpSpPr/>
          <p:nvPr/>
        </p:nvGrpSpPr>
        <p:grpSpPr>
          <a:xfrm>
            <a:off x="5248572" y="2078960"/>
            <a:ext cx="3471015" cy="2664474"/>
            <a:chOff x="5248572" y="2078960"/>
            <a:chExt cx="3471015" cy="2664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44AA4C-D587-4208-BCD7-B49150D0955D}"/>
                </a:ext>
              </a:extLst>
            </p:cNvPr>
            <p:cNvSpPr txBox="1"/>
            <p:nvPr/>
          </p:nvSpPr>
          <p:spPr>
            <a:xfrm>
              <a:off x="5938517" y="2078960"/>
              <a:ext cx="202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Normal Incidence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F4E7E71-4905-4F6A-8189-1E3E62A389A8}"/>
                    </a:ext>
                  </a:extLst>
                </p:cNvPr>
                <p:cNvSpPr txBox="1"/>
                <p:nvPr/>
              </p:nvSpPr>
              <p:spPr>
                <a:xfrm>
                  <a:off x="5248572" y="2925006"/>
                  <a:ext cx="3389198" cy="6698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F4E7E71-4905-4F6A-8189-1E3E62A389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572" y="2925006"/>
                  <a:ext cx="3389198" cy="6698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BD54296-E55F-450C-BD45-C2F599C80AC9}"/>
                    </a:ext>
                  </a:extLst>
                </p:cNvPr>
                <p:cNvSpPr txBox="1"/>
                <p:nvPr/>
              </p:nvSpPr>
              <p:spPr>
                <a:xfrm>
                  <a:off x="5248572" y="4071583"/>
                  <a:ext cx="3471015" cy="6718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BD54296-E55F-450C-BD45-C2F599C80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572" y="4071583"/>
                  <a:ext cx="3471015" cy="6718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260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6B0E-49B9-4E74-95F7-4802FD40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Transmission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6492E-643C-4121-99FB-483980513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1845903"/>
            <a:ext cx="4016375" cy="1752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4549A-F5A5-40EA-AF8D-2A031583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3598503"/>
            <a:ext cx="4016375" cy="17526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CE871F3-E6C5-486D-835B-F12165F9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880" y="1944328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Soil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C0C9BDA-3297-4CC7-829A-8D3120F1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18" y="3662003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Rock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6A405BD-D675-48A5-B88C-F9FD11A28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9418" y="2074503"/>
            <a:ext cx="11430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AD94C75A-1961-4488-A588-155331B9F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830" y="2088791"/>
            <a:ext cx="0" cy="29289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994D127A-0595-4A97-8FCB-B2D3A140BC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9718" y="2071328"/>
            <a:ext cx="11430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3E9B8E79-4A95-40FF-82BF-C96B5364D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1943" y="3595328"/>
            <a:ext cx="1674812" cy="841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BC071F0C-EF4B-44F5-A61C-F1219737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55" y="2774591"/>
            <a:ext cx="132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Compression (P)</a:t>
            </a:r>
            <a:br>
              <a:rPr lang="en-US" altLang="en-US" sz="1200"/>
            </a:br>
            <a:r>
              <a:rPr lang="en-US" altLang="en-US" sz="1200"/>
              <a:t>Motion</a:t>
            </a:r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FAD30E0D-9058-4759-94B2-25B478DB6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2943" y="2412641"/>
            <a:ext cx="312737" cy="417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0AD2C5BC-CF82-4D85-9466-101C27CB7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1855" y="2528528"/>
            <a:ext cx="2190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F53996EC-9C6C-4C46-A952-FA699BF7B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2005" y="3847741"/>
            <a:ext cx="393700" cy="19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9150EB12-B9A8-41DF-940B-E7499B844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830" y="2053866"/>
            <a:ext cx="428625" cy="1536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46EAC1F5-5222-4C47-BC8A-38C5EAB4F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255" y="2471378"/>
            <a:ext cx="358775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18F5DB5E-3040-4B65-8DC8-7E3837BBB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418" y="3593741"/>
            <a:ext cx="763587" cy="1330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7">
            <a:extLst>
              <a:ext uri="{FF2B5EF4-FFF2-40B4-BE49-F238E27FC236}">
                <a16:creationId xmlns:a16="http://schemas.microsoft.com/office/drawing/2014/main" id="{340FDD1A-B32C-4CFE-B400-4F6B1B296A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5143" y="4160478"/>
            <a:ext cx="369887" cy="220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5F0F4D6-7D16-4A42-92B9-7FBA7DEB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980" y="2298341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P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7ACFD00-38F0-4013-8C5A-B536B291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230" y="3839803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P</a:t>
            </a:r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id="{EA53F3C6-3B40-4A6F-8989-C86DC200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168" y="4490678"/>
            <a:ext cx="38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SV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E774A30A-CA4B-43FC-B4E1-0C86BF78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418" y="1923691"/>
            <a:ext cx="387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SV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BABA5E-C3AB-4534-8563-AEB608FCE859}"/>
              </a:ext>
            </a:extLst>
          </p:cNvPr>
          <p:cNvGrpSpPr/>
          <p:nvPr/>
        </p:nvGrpSpPr>
        <p:grpSpPr>
          <a:xfrm>
            <a:off x="5042727" y="2136713"/>
            <a:ext cx="3630546" cy="1381620"/>
            <a:chOff x="5042727" y="2136713"/>
            <a:chExt cx="3630546" cy="13816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507D1D-BE94-4BFB-9AC7-7466821E76E7}"/>
                </a:ext>
              </a:extLst>
            </p:cNvPr>
            <p:cNvSpPr txBox="1"/>
            <p:nvPr/>
          </p:nvSpPr>
          <p:spPr>
            <a:xfrm>
              <a:off x="6095643" y="2136713"/>
              <a:ext cx="1524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Snell’s Law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3BCD9C-414F-428B-BAFA-981E9D388F81}"/>
                    </a:ext>
                  </a:extLst>
                </p:cNvPr>
                <p:cNvSpPr txBox="1"/>
                <p:nvPr/>
              </p:nvSpPr>
              <p:spPr>
                <a:xfrm>
                  <a:off x="5042727" y="2893610"/>
                  <a:ext cx="3630546" cy="6247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𝑠𝑜𝑖𝑙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𝑟𝑜𝑐𝑘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4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𝑠𝑜𝑖𝑙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4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𝑟𝑜𝑐𝑘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3BCD9C-414F-428B-BAFA-981E9D388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2727" y="2893610"/>
                  <a:ext cx="3630546" cy="624723"/>
                </a:xfrm>
                <a:prstGeom prst="rect">
                  <a:avLst/>
                </a:prstGeom>
                <a:blipFill>
                  <a:blip r:embed="rId2"/>
                  <a:stretch>
                    <a:fillRect t="-980"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5DB2D2-2507-4262-A9C5-4B382C766DAF}"/>
              </a:ext>
            </a:extLst>
          </p:cNvPr>
          <p:cNvGrpSpPr/>
          <p:nvPr/>
        </p:nvGrpSpPr>
        <p:grpSpPr>
          <a:xfrm>
            <a:off x="2026224" y="2066327"/>
            <a:ext cx="1948507" cy="3042405"/>
            <a:chOff x="2026224" y="2066327"/>
            <a:chExt cx="1948507" cy="304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1DCB71-5B86-4EFC-A74F-DF240E76FF2B}"/>
                    </a:ext>
                  </a:extLst>
                </p:cNvPr>
                <p:cNvSpPr txBox="1"/>
                <p:nvPr/>
              </p:nvSpPr>
              <p:spPr>
                <a:xfrm>
                  <a:off x="2719243" y="2485555"/>
                  <a:ext cx="2625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1DCB71-5B86-4EFC-A74F-DF240E76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243" y="2485555"/>
                  <a:ext cx="2625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953" r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418A1CD-0E4B-4425-8034-599EDC5770E1}"/>
                    </a:ext>
                  </a:extLst>
                </p:cNvPr>
                <p:cNvSpPr txBox="1"/>
                <p:nvPr/>
              </p:nvSpPr>
              <p:spPr>
                <a:xfrm>
                  <a:off x="2859535" y="4739400"/>
                  <a:ext cx="2625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418A1CD-0E4B-4425-8034-599EDC577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535" y="4739400"/>
                  <a:ext cx="26257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9535" r="-39535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BBFBD57-B052-43B3-8D2C-F41331B7CB1B}"/>
                    </a:ext>
                  </a:extLst>
                </p:cNvPr>
                <p:cNvSpPr txBox="1"/>
                <p:nvPr/>
              </p:nvSpPr>
              <p:spPr>
                <a:xfrm>
                  <a:off x="2026224" y="2066327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BBFBD57-B052-43B3-8D2C-F41331B7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224" y="2066327"/>
                  <a:ext cx="28552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6170" r="-34043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94CFBD0-804D-4346-9DD8-B0696C65A743}"/>
                    </a:ext>
                  </a:extLst>
                </p:cNvPr>
                <p:cNvSpPr txBox="1"/>
                <p:nvPr/>
              </p:nvSpPr>
              <p:spPr>
                <a:xfrm>
                  <a:off x="3312142" y="2068153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94CFBD0-804D-4346-9DD8-B0696C65A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2142" y="2068153"/>
                  <a:ext cx="28552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6170" r="-34043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09CDB8-0FD1-43C0-A8A9-23C1D35BA4A8}"/>
                    </a:ext>
                  </a:extLst>
                </p:cNvPr>
                <p:cNvSpPr txBox="1"/>
                <p:nvPr/>
              </p:nvSpPr>
              <p:spPr>
                <a:xfrm>
                  <a:off x="3689205" y="4270809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09CDB8-0FD1-43C0-A8A9-23C1D35BA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9205" y="4270809"/>
                  <a:ext cx="28552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7021" r="-1702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583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5136-ECF2-434E-9077-00490CD8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 – Basic Principles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D85612-343F-4678-A385-DEE746B3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362200"/>
            <a:ext cx="7239000" cy="10668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D9D015-BB4F-4575-9054-98EA0CB96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429000"/>
            <a:ext cx="7239000" cy="1066800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3D656B9-2603-4DCB-B586-1D3DFB6A9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057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EEE4B5D-4DEB-4B6C-897A-6CCEF8A9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133600"/>
            <a:ext cx="1524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BBEAFF18-B7C3-4F7C-9470-546268D75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46" y="1752600"/>
            <a:ext cx="824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Source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D302A3B7-9FCD-4292-9651-4839F4AC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473" y="1752600"/>
            <a:ext cx="984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Receiver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C1C09334-BA57-4B9B-9BB9-F9DFAE113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2734829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dirty="0"/>
              <a:t>V</a:t>
            </a:r>
            <a:r>
              <a:rPr lang="en-US" altLang="en-US" sz="1800" baseline="-25000" dirty="0"/>
              <a:t>1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5E4D42B6-9840-4C8A-87E3-BB588D93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38862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V</a:t>
            </a:r>
            <a:r>
              <a:rPr lang="en-US" altLang="en-US" sz="1800" baseline="-25000"/>
              <a:t>2</a:t>
            </a:r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00DBECC0-6672-4E5B-855D-E50992668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15113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EB41AC71-4707-4C9A-911D-48C314572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15113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8E92E1E7-14A8-410D-9BF4-690A7014F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1282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x</a:t>
            </a:r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3AE22956-4A6B-4527-A430-F425AF555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13589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AEF654B4-24B0-4A4C-A3B9-D09B2212E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13589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83AF61F6-6575-4298-8ED3-7A09882A94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4125" y="2362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E561E7D1-D9E0-42FD-B4B7-0BDCCC4E5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25" y="3124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47755103-6C4C-4C07-9255-354C19CB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2667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H</a:t>
            </a:r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7E1B2A3A-CD8C-449D-871C-2B57DFEF632F}"/>
              </a:ext>
            </a:extLst>
          </p:cNvPr>
          <p:cNvSpPr>
            <a:spLocks/>
          </p:cNvSpPr>
          <p:nvPr/>
        </p:nvSpPr>
        <p:spPr bwMode="auto">
          <a:xfrm>
            <a:off x="1592263" y="2409825"/>
            <a:ext cx="3482975" cy="1017588"/>
          </a:xfrm>
          <a:custGeom>
            <a:avLst/>
            <a:gdLst>
              <a:gd name="T0" fmla="*/ 0 w 2194"/>
              <a:gd name="T1" fmla="*/ 0 h 641"/>
              <a:gd name="T2" fmla="*/ 1028 w 2194"/>
              <a:gd name="T3" fmla="*/ 641 h 641"/>
              <a:gd name="T4" fmla="*/ 2194 w 2194"/>
              <a:gd name="T5" fmla="*/ 7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4" h="641">
                <a:moveTo>
                  <a:pt x="0" y="0"/>
                </a:moveTo>
                <a:lnTo>
                  <a:pt x="1028" y="641"/>
                </a:lnTo>
                <a:lnTo>
                  <a:pt x="2194" y="7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4E7B76B5-CF5B-4992-9D14-EE15CEF29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625" y="2560638"/>
            <a:ext cx="0" cy="16891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id="{654F9169-F722-499B-8F32-7BA86C39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2773363"/>
            <a:ext cx="328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0AE57150-D682-4932-A955-5A9EEEE2C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2773363"/>
            <a:ext cx="328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latin typeface="Symbol" panose="05050102010706020507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5233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3EE711-5C74-4FB2-A3FA-223E0259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 – Basic Principles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0D130B-D104-4B7E-807B-DF801693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584325"/>
            <a:ext cx="56007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A39FB514-3E50-4484-9B15-ADE55729E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175" y="1881188"/>
          <a:ext cx="2565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4" imgW="2565360" imgH="927000" progId="Equation.3">
                  <p:embed/>
                </p:oleObj>
              </mc:Choice>
              <mc:Fallback>
                <p:oleObj name="Equation" r:id="rId4" imgW="2565360" imgH="927000" progId="Equation.3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A39FB514-3E50-4484-9B15-ADE55729E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881188"/>
                        <a:ext cx="2565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391DC984-904C-408B-933E-B04013D0DC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0000" y="4641850"/>
          <a:ext cx="495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6" imgW="495000" imgH="799920" progId="Equation.3">
                  <p:embed/>
                </p:oleObj>
              </mc:Choice>
              <mc:Fallback>
                <p:oleObj name="Equation" r:id="rId6" imgW="495000" imgH="799920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391DC984-904C-408B-933E-B04013D0D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641850"/>
                        <a:ext cx="495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0">
            <a:extLst>
              <a:ext uri="{FF2B5EF4-FFF2-40B4-BE49-F238E27FC236}">
                <a16:creationId xmlns:a16="http://schemas.microsoft.com/office/drawing/2014/main" id="{D1D69561-8A25-42F8-8E26-89C22FA6B800}"/>
              </a:ext>
            </a:extLst>
          </p:cNvPr>
          <p:cNvGrpSpPr>
            <a:grpSpLocks/>
          </p:cNvGrpSpPr>
          <p:nvPr/>
        </p:nvGrpSpPr>
        <p:grpSpPr bwMode="auto">
          <a:xfrm>
            <a:off x="3178175" y="4830763"/>
            <a:ext cx="233363" cy="488950"/>
            <a:chOff x="2198" y="3595"/>
            <a:chExt cx="147" cy="308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01B832CA-0625-4B4B-87EB-ADBC9DE2B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3595"/>
              <a:ext cx="1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5E125D2B-2ABB-4B78-960F-B8BFEE856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" y="3903"/>
              <a:ext cx="1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AC905F62-6CA3-4FC0-B3FE-B146270F4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1" y="3595"/>
              <a:ext cx="0" cy="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791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52EE-FD74-42C0-A08F-6F0BAFA6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 – Basic Principles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BE78F52-A7A9-4FB9-8188-368E4186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99485"/>
            <a:ext cx="4259262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70F4C8-2884-49C0-8411-CB0107010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597897"/>
            <a:ext cx="4259262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C1EF8980-5AE0-4C4B-9175-0B97424A8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222286"/>
            <a:ext cx="299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Alternative Plotting Formats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87FCD4-388B-4607-BEAA-0031ECBE03EF}"/>
              </a:ext>
            </a:extLst>
          </p:cNvPr>
          <p:cNvCxnSpPr/>
          <p:nvPr/>
        </p:nvCxnSpPr>
        <p:spPr>
          <a:xfrm>
            <a:off x="2861855" y="5315578"/>
            <a:ext cx="13766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19AD9-8A09-42E2-801A-F5EEC939C05D}"/>
              </a:ext>
            </a:extLst>
          </p:cNvPr>
          <p:cNvCxnSpPr/>
          <p:nvPr/>
        </p:nvCxnSpPr>
        <p:spPr>
          <a:xfrm>
            <a:off x="2861855" y="5663920"/>
            <a:ext cx="1376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925D9E-FBC1-4B35-BF59-5F210CE5C68D}"/>
              </a:ext>
            </a:extLst>
          </p:cNvPr>
          <p:cNvCxnSpPr/>
          <p:nvPr/>
        </p:nvCxnSpPr>
        <p:spPr>
          <a:xfrm>
            <a:off x="2861855" y="6012263"/>
            <a:ext cx="1376625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DED324-00BE-4CEF-B6D0-9F3B3C2DDC69}"/>
              </a:ext>
            </a:extLst>
          </p:cNvPr>
          <p:cNvSpPr txBox="1"/>
          <p:nvPr/>
        </p:nvSpPr>
        <p:spPr>
          <a:xfrm>
            <a:off x="4572000" y="5130912"/>
            <a:ext cx="128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wave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CDFB04-9AD9-45C0-A49D-95139E4A8177}"/>
              </a:ext>
            </a:extLst>
          </p:cNvPr>
          <p:cNvSpPr txBox="1"/>
          <p:nvPr/>
        </p:nvSpPr>
        <p:spPr>
          <a:xfrm>
            <a:off x="4572000" y="5471824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Reflected wave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F058B-89BA-48DF-97EA-97FA058D6FD8}"/>
              </a:ext>
            </a:extLst>
          </p:cNvPr>
          <p:cNvSpPr txBox="1"/>
          <p:nvPr/>
        </p:nvSpPr>
        <p:spPr>
          <a:xfrm>
            <a:off x="4572000" y="5844504"/>
            <a:ext cx="162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Refracted wave</a:t>
            </a:r>
          </a:p>
        </p:txBody>
      </p:sp>
    </p:spTree>
    <p:extLst>
      <p:ext uri="{BB962C8B-B14F-4D97-AF65-F5344CB8AC3E}">
        <p14:creationId xmlns:p14="http://schemas.microsoft.com/office/powerpoint/2010/main" val="207998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9C3D-84EC-4653-AD9E-32466659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Reflection – Basic Principles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46575D-68B2-4772-AB55-47D4AE9E8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51" y="2296188"/>
            <a:ext cx="7239000" cy="777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B76B8D-1413-494D-A5FC-E55BE9D3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51" y="3074063"/>
            <a:ext cx="7239000" cy="7762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7E8AEF4E-14D3-4E19-A7AC-119911A34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951" y="1991388"/>
            <a:ext cx="304800" cy="304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1E103A-9F28-4FE2-803E-C44F43AE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351" y="2067588"/>
            <a:ext cx="1524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F3C0FBE-8BBF-48EC-BA52-D27588E7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665" y="1635566"/>
            <a:ext cx="824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Source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404DD7F0-195A-4AA2-9035-D34F9E859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51" y="3851938"/>
            <a:ext cx="7239000" cy="67310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7">
            <a:extLst>
              <a:ext uri="{FF2B5EF4-FFF2-40B4-BE49-F238E27FC236}">
                <a16:creationId xmlns:a16="http://schemas.microsoft.com/office/drawing/2014/main" id="{FE198927-F195-4EB1-ABE8-2DDC92B0A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351" y="2372388"/>
            <a:ext cx="4632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497B4167-BB94-45E9-953C-A985AD0D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401" y="2366038"/>
            <a:ext cx="129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/>
              <a:t>Direct Wave</a:t>
            </a: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24FDDACA-8139-4302-A4C5-1366DEBF3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89" y="4515513"/>
            <a:ext cx="7239000" cy="6731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1DFE026-BFA3-4D65-8233-125EEFB32535}"/>
              </a:ext>
            </a:extLst>
          </p:cNvPr>
          <p:cNvSpPr>
            <a:spLocks/>
          </p:cNvSpPr>
          <p:nvPr/>
        </p:nvSpPr>
        <p:spPr bwMode="auto">
          <a:xfrm>
            <a:off x="1672701" y="2366038"/>
            <a:ext cx="4468813" cy="706438"/>
          </a:xfrm>
          <a:custGeom>
            <a:avLst/>
            <a:gdLst>
              <a:gd name="T0" fmla="*/ 0 w 2815"/>
              <a:gd name="T1" fmla="*/ 0 h 445"/>
              <a:gd name="T2" fmla="*/ 1451 w 2815"/>
              <a:gd name="T3" fmla="*/ 445 h 445"/>
              <a:gd name="T4" fmla="*/ 2815 w 2815"/>
              <a:gd name="T5" fmla="*/ 59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5" h="445">
                <a:moveTo>
                  <a:pt x="0" y="0"/>
                </a:moveTo>
                <a:lnTo>
                  <a:pt x="1451" y="445"/>
                </a:lnTo>
                <a:lnTo>
                  <a:pt x="2815" y="59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16142683-A38D-4AD6-B76E-374FDDD52B8A}"/>
              </a:ext>
            </a:extLst>
          </p:cNvPr>
          <p:cNvSpPr>
            <a:spLocks/>
          </p:cNvSpPr>
          <p:nvPr/>
        </p:nvSpPr>
        <p:spPr bwMode="auto">
          <a:xfrm>
            <a:off x="1672701" y="2378738"/>
            <a:ext cx="4456113" cy="1457325"/>
          </a:xfrm>
          <a:custGeom>
            <a:avLst/>
            <a:gdLst>
              <a:gd name="T0" fmla="*/ 0 w 2807"/>
              <a:gd name="T1" fmla="*/ 0 h 918"/>
              <a:gd name="T2" fmla="*/ 1451 w 2807"/>
              <a:gd name="T3" fmla="*/ 918 h 918"/>
              <a:gd name="T4" fmla="*/ 2807 w 2807"/>
              <a:gd name="T5" fmla="*/ 109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7" h="918">
                <a:moveTo>
                  <a:pt x="0" y="0"/>
                </a:moveTo>
                <a:lnTo>
                  <a:pt x="1451" y="918"/>
                </a:lnTo>
                <a:lnTo>
                  <a:pt x="2807" y="109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CFD1736F-5434-4194-9B1B-5B67446F8417}"/>
              </a:ext>
            </a:extLst>
          </p:cNvPr>
          <p:cNvSpPr>
            <a:spLocks/>
          </p:cNvSpPr>
          <p:nvPr/>
        </p:nvSpPr>
        <p:spPr bwMode="auto">
          <a:xfrm>
            <a:off x="1672701" y="2378738"/>
            <a:ext cx="4630738" cy="2128838"/>
          </a:xfrm>
          <a:custGeom>
            <a:avLst/>
            <a:gdLst>
              <a:gd name="T0" fmla="*/ 0 w 2917"/>
              <a:gd name="T1" fmla="*/ 0 h 1341"/>
              <a:gd name="T2" fmla="*/ 1458 w 2917"/>
              <a:gd name="T3" fmla="*/ 1341 h 1341"/>
              <a:gd name="T4" fmla="*/ 2917 w 2917"/>
              <a:gd name="T5" fmla="*/ 87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7" h="1341">
                <a:moveTo>
                  <a:pt x="0" y="0"/>
                </a:moveTo>
                <a:lnTo>
                  <a:pt x="1458" y="1341"/>
                </a:lnTo>
                <a:lnTo>
                  <a:pt x="2917" y="87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95AF7-0A55-4423-97DE-AD2C150068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317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Symbol</vt:lpstr>
      <vt:lpstr>Office Theme</vt:lpstr>
      <vt:lpstr>Custom Design</vt:lpstr>
      <vt:lpstr>1_Custom Design</vt:lpstr>
      <vt:lpstr>Equation</vt:lpstr>
      <vt:lpstr>South Carolina DOT Training Workshop  Geophysics Field Testing Methods, Data Reduction, and Interpretation of Results</vt:lpstr>
      <vt:lpstr>PowerPoint Presentation</vt:lpstr>
      <vt:lpstr>Seismic Reflection</vt:lpstr>
      <vt:lpstr>Reflection and Transmission</vt:lpstr>
      <vt:lpstr>Reflection and Transmission</vt:lpstr>
      <vt:lpstr>Seismic Reflection – Basic Principles</vt:lpstr>
      <vt:lpstr>Seismic Reflection – Basic Principles</vt:lpstr>
      <vt:lpstr>Seismic Reflection – Basic Principles</vt:lpstr>
      <vt:lpstr>Seismic Reflection – Basic Principles</vt:lpstr>
      <vt:lpstr>Shallow Seismic Reflection Data</vt:lpstr>
      <vt:lpstr>Seismic Reflection - Processing</vt:lpstr>
      <vt:lpstr>Seismic Reflection - Applications</vt:lpstr>
      <vt:lpstr>Seismic Reflection Examples</vt:lpstr>
      <vt:lpstr>Seismic Reflection Examples</vt:lpstr>
      <vt:lpstr>Seismic Reflection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Harman, Nicholas E.</cp:lastModifiedBy>
  <cp:revision>42</cp:revision>
  <dcterms:created xsi:type="dcterms:W3CDTF">2016-09-26T17:42:06Z</dcterms:created>
  <dcterms:modified xsi:type="dcterms:W3CDTF">2020-08-13T14:17:55Z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