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tif" ContentType="image/tiff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2" r:id="rId5"/>
    <p:sldMasterId id="2147483672" r:id="rId6"/>
  </p:sldMasterIdLst>
  <p:notesMasterIdLst>
    <p:notesMasterId r:id="rId26"/>
  </p:notesMasterIdLst>
  <p:sldIdLst>
    <p:sldId id="264" r:id="rId7"/>
    <p:sldId id="355" r:id="rId8"/>
    <p:sldId id="356" r:id="rId9"/>
    <p:sldId id="375" r:id="rId10"/>
    <p:sldId id="357" r:id="rId11"/>
    <p:sldId id="358" r:id="rId12"/>
    <p:sldId id="359" r:id="rId13"/>
    <p:sldId id="360" r:id="rId14"/>
    <p:sldId id="362" r:id="rId15"/>
    <p:sldId id="361" r:id="rId16"/>
    <p:sldId id="363" r:id="rId17"/>
    <p:sldId id="364" r:id="rId18"/>
    <p:sldId id="365" r:id="rId19"/>
    <p:sldId id="366" r:id="rId20"/>
    <p:sldId id="367" r:id="rId21"/>
    <p:sldId id="368" r:id="rId22"/>
    <p:sldId id="372" r:id="rId23"/>
    <p:sldId id="371" r:id="rId24"/>
    <p:sldId id="374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0000FF"/>
    <a:srgbClr val="0096D6"/>
    <a:srgbClr val="FFCC66"/>
    <a:srgbClr val="003E7E"/>
    <a:srgbClr val="8CD2F4"/>
    <a:srgbClr val="5F60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C4F3E7-0263-481D-9DD9-EF7837DC711D}" v="884" dt="2020-06-22T14:07:30.1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18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61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963EE1-4A13-4CA0-A724-A74ABB30FF65}" type="datetimeFigureOut">
              <a:rPr lang="en-US" smtClean="0"/>
              <a:t>8/13/2020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6D6F22-FAB6-4BE6-B7AB-2EA84C0C02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891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" t="2469" r="4173" b="3934"/>
          <a:stretch/>
        </p:blipFill>
        <p:spPr>
          <a:xfrm>
            <a:off x="0" y="1"/>
            <a:ext cx="6829426" cy="6858000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0" y="1"/>
            <a:ext cx="9143999" cy="5676420"/>
          </a:xfrm>
          <a:prstGeom prst="rect">
            <a:avLst/>
          </a:prstGeom>
          <a:solidFill>
            <a:srgbClr val="003E7E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826" y="4267046"/>
            <a:ext cx="1972056" cy="6299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882" y="5350751"/>
            <a:ext cx="559000" cy="5590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826" y="5350751"/>
            <a:ext cx="559000" cy="5590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875" y="5350751"/>
            <a:ext cx="559000" cy="55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168" y="4114801"/>
            <a:ext cx="5372986" cy="762000"/>
          </a:xfr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168" y="5029203"/>
            <a:ext cx="5404077" cy="256306"/>
          </a:xfrm>
        </p:spPr>
        <p:txBody>
          <a:bodyPr/>
          <a:lstStyle>
            <a:lvl1pPr marL="0" indent="0" algn="l"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PRESENTED BY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0" hasCustomPrompt="1"/>
          </p:nvPr>
        </p:nvSpPr>
        <p:spPr>
          <a:xfrm>
            <a:off x="609168" y="5313076"/>
            <a:ext cx="5403705" cy="33265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presenter name and date | xx.xx.2016</a:t>
            </a:r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1" hasCustomPrompt="1"/>
          </p:nvPr>
        </p:nvSpPr>
        <p:spPr>
          <a:xfrm>
            <a:off x="601495" y="762000"/>
            <a:ext cx="8215312" cy="3074988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Insert horizontal image in this space</a:t>
            </a:r>
          </a:p>
        </p:txBody>
      </p:sp>
    </p:spTree>
    <p:extLst>
      <p:ext uri="{BB962C8B-B14F-4D97-AF65-F5344CB8AC3E}">
        <p14:creationId xmlns:p14="http://schemas.microsoft.com/office/powerpoint/2010/main" val="1467830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50353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" t="2469" r="4173" b="3934"/>
          <a:stretch/>
        </p:blipFill>
        <p:spPr>
          <a:xfrm>
            <a:off x="0" y="1"/>
            <a:ext cx="5103098" cy="5124449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0"/>
            <a:ext cx="9144000" cy="5153025"/>
          </a:xfrm>
          <a:prstGeom prst="rect">
            <a:avLst/>
          </a:prstGeom>
          <a:solidFill>
            <a:srgbClr val="0096D6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627871" y="4724400"/>
            <a:ext cx="2783095" cy="797805"/>
            <a:chOff x="5309663" y="4709382"/>
            <a:chExt cx="3101304" cy="88902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1944" y="4709382"/>
              <a:ext cx="889023" cy="88902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9663" y="4709382"/>
              <a:ext cx="889023" cy="88902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5804" y="4709382"/>
              <a:ext cx="889023" cy="88902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847109" y="2424112"/>
            <a:ext cx="5867399" cy="76993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divider slide text</a:t>
            </a:r>
          </a:p>
        </p:txBody>
      </p:sp>
    </p:spTree>
    <p:extLst>
      <p:ext uri="{BB962C8B-B14F-4D97-AF65-F5344CB8AC3E}">
        <p14:creationId xmlns:p14="http://schemas.microsoft.com/office/powerpoint/2010/main" val="12916118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" t="2469" r="4173" b="3934"/>
          <a:stretch/>
        </p:blipFill>
        <p:spPr>
          <a:xfrm>
            <a:off x="0" y="1"/>
            <a:ext cx="5103098" cy="5124449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5153025"/>
          </a:xfrm>
          <a:prstGeom prst="rect">
            <a:avLst/>
          </a:prstGeom>
          <a:solidFill>
            <a:srgbClr val="5E9732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627871" y="4724400"/>
            <a:ext cx="2783095" cy="797805"/>
            <a:chOff x="5309663" y="4709382"/>
            <a:chExt cx="3101304" cy="88902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1944" y="4709382"/>
              <a:ext cx="889023" cy="88902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9663" y="4709382"/>
              <a:ext cx="889023" cy="88902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5804" y="4709382"/>
              <a:ext cx="889023" cy="88902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847109" y="2424112"/>
            <a:ext cx="5867399" cy="76993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divider slide text</a:t>
            </a:r>
          </a:p>
        </p:txBody>
      </p:sp>
    </p:spTree>
    <p:extLst>
      <p:ext uri="{BB962C8B-B14F-4D97-AF65-F5344CB8AC3E}">
        <p14:creationId xmlns:p14="http://schemas.microsoft.com/office/powerpoint/2010/main" val="14977322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" t="2469" r="4173" b="3934"/>
          <a:stretch/>
        </p:blipFill>
        <p:spPr>
          <a:xfrm>
            <a:off x="0" y="1"/>
            <a:ext cx="5103098" cy="5124449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0"/>
            <a:ext cx="9144000" cy="5181599"/>
          </a:xfrm>
          <a:prstGeom prst="rect">
            <a:avLst/>
          </a:prstGeom>
          <a:solidFill>
            <a:srgbClr val="006892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627871" y="4724400"/>
            <a:ext cx="2783095" cy="797805"/>
            <a:chOff x="5309663" y="4709382"/>
            <a:chExt cx="3101304" cy="88902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1944" y="4709382"/>
              <a:ext cx="889023" cy="88902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9663" y="4709382"/>
              <a:ext cx="889023" cy="88902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5804" y="4709382"/>
              <a:ext cx="889023" cy="88902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847109" y="2424112"/>
            <a:ext cx="5867399" cy="76993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divider slide text</a:t>
            </a:r>
          </a:p>
        </p:txBody>
      </p:sp>
    </p:spTree>
    <p:extLst>
      <p:ext uri="{BB962C8B-B14F-4D97-AF65-F5344CB8AC3E}">
        <p14:creationId xmlns:p14="http://schemas.microsoft.com/office/powerpoint/2010/main" val="396184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826" y="4267046"/>
            <a:ext cx="1972056" cy="62990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4" t="2469" r="-27514" b="3934"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1"/>
            <a:ext cx="9143999" cy="5676420"/>
          </a:xfrm>
          <a:prstGeom prst="rect">
            <a:avLst/>
          </a:prstGeom>
          <a:solidFill>
            <a:srgbClr val="003E7E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876" y="4305146"/>
            <a:ext cx="1972056" cy="629901"/>
          </a:xfrm>
          <a:prstGeom prst="rect">
            <a:avLst/>
          </a:prstGeom>
        </p:spPr>
      </p:pic>
      <p:grpSp>
        <p:nvGrpSpPr>
          <p:cNvPr id="26" name="Group 25"/>
          <p:cNvGrpSpPr/>
          <p:nvPr userDrawn="1"/>
        </p:nvGrpSpPr>
        <p:grpSpPr>
          <a:xfrm>
            <a:off x="5848351" y="5417426"/>
            <a:ext cx="1972056" cy="559000"/>
            <a:chOff x="6791326" y="1369301"/>
            <a:chExt cx="1972056" cy="559000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4382" y="1369301"/>
              <a:ext cx="559000" cy="559000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1326" y="1369301"/>
              <a:ext cx="559000" cy="55900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4375" y="1369301"/>
              <a:ext cx="559000" cy="559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9595" y="1520457"/>
            <a:ext cx="4241372" cy="762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15680" y="2831807"/>
            <a:ext cx="2689203" cy="25630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PRESENTED BY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0" hasCustomPrompt="1"/>
          </p:nvPr>
        </p:nvSpPr>
        <p:spPr>
          <a:xfrm>
            <a:off x="4946421" y="3115680"/>
            <a:ext cx="3827721" cy="332652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presenter name and date | xx.xx.2016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456480" y="339725"/>
            <a:ext cx="3914775" cy="502126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Insert Vertical Image in this space</a:t>
            </a:r>
          </a:p>
        </p:txBody>
      </p:sp>
    </p:spTree>
    <p:extLst>
      <p:ext uri="{BB962C8B-B14F-4D97-AF65-F5344CB8AC3E}">
        <p14:creationId xmlns:p14="http://schemas.microsoft.com/office/powerpoint/2010/main" val="1869078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" t="2469" r="4173" b="3934"/>
          <a:stretch/>
        </p:blipFill>
        <p:spPr>
          <a:xfrm>
            <a:off x="0" y="1"/>
            <a:ext cx="6829426" cy="685800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0" y="1"/>
            <a:ext cx="9143999" cy="5676420"/>
          </a:xfrm>
          <a:prstGeom prst="rect">
            <a:avLst/>
          </a:prstGeom>
          <a:solidFill>
            <a:srgbClr val="003E7E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6210301" y="4267046"/>
            <a:ext cx="1972056" cy="1642705"/>
            <a:chOff x="6600826" y="4267046"/>
            <a:chExt cx="1972056" cy="1642705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0826" y="4267046"/>
              <a:ext cx="1972056" cy="629901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3882" y="5350751"/>
              <a:ext cx="559000" cy="559000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0826" y="5350751"/>
              <a:ext cx="559000" cy="559000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3875" y="5350751"/>
              <a:ext cx="559000" cy="559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90530" y="1321983"/>
            <a:ext cx="5179505" cy="762000"/>
          </a:xfrm>
        </p:spPr>
        <p:txBody>
          <a:bodyPr>
            <a:noAutofit/>
          </a:bodyPr>
          <a:lstStyle>
            <a:lvl1pPr algn="r">
              <a:defRPr sz="360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80832" y="2633333"/>
            <a:ext cx="2689203" cy="256306"/>
          </a:xfrm>
        </p:spPr>
        <p:txBody>
          <a:bodyPr/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PRESENTED BY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0" hasCustomPrompt="1"/>
          </p:nvPr>
        </p:nvSpPr>
        <p:spPr>
          <a:xfrm>
            <a:off x="4442314" y="2917206"/>
            <a:ext cx="3827721" cy="332652"/>
          </a:xfrm>
        </p:spPr>
        <p:txBody>
          <a:bodyPr>
            <a:normAutofit/>
          </a:bodyPr>
          <a:lstStyle>
            <a:lvl1pPr marL="0" indent="0" algn="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presenter name and date | xx.xx.2016</a:t>
            </a:r>
          </a:p>
        </p:txBody>
      </p:sp>
      <p:pic>
        <p:nvPicPr>
          <p:cNvPr id="1026" name="Picture 2" descr="image001">
            <a:extLst>
              <a:ext uri="{FF2B5EF4-FFF2-40B4-BE49-F238E27FC236}">
                <a16:creationId xmlns:a16="http://schemas.microsoft.com/office/drawing/2014/main" id="{1530CC0A-4C6B-4F19-BB98-4776431B0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19" y="5676421"/>
            <a:ext cx="1181578" cy="1181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4129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6746"/>
            <a:ext cx="8229600" cy="5149418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sz="2600"/>
            </a:lvl1pPr>
            <a:lvl2pPr>
              <a:defRPr sz="24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4" name="Picture 2" descr="image001">
            <a:extLst>
              <a:ext uri="{FF2B5EF4-FFF2-40B4-BE49-F238E27FC236}">
                <a16:creationId xmlns:a16="http://schemas.microsoft.com/office/drawing/2014/main" id="{5374D0AF-46FF-430D-853C-7F9F9E255EA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920" y="0"/>
            <a:ext cx="796891" cy="796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5225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57745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57745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5" name="Picture 2" descr="image001">
            <a:extLst>
              <a:ext uri="{FF2B5EF4-FFF2-40B4-BE49-F238E27FC236}">
                <a16:creationId xmlns:a16="http://schemas.microsoft.com/office/drawing/2014/main" id="{3692F97E-A272-4F31-B43B-00CFCEE119A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920" y="0"/>
            <a:ext cx="796891" cy="796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8464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 descr="image001">
            <a:extLst>
              <a:ext uri="{FF2B5EF4-FFF2-40B4-BE49-F238E27FC236}">
                <a16:creationId xmlns:a16="http://schemas.microsoft.com/office/drawing/2014/main" id="{8E55EF83-AA2D-4199-B674-F61FB4341A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920" y="0"/>
            <a:ext cx="796891" cy="796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2034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" t="2469" r="4173" b="3934"/>
          <a:stretch/>
        </p:blipFill>
        <p:spPr>
          <a:xfrm>
            <a:off x="0" y="1"/>
            <a:ext cx="5103098" cy="5124449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0"/>
            <a:ext cx="9144000" cy="5181599"/>
          </a:xfrm>
          <a:prstGeom prst="rect">
            <a:avLst/>
          </a:prstGeom>
          <a:solidFill>
            <a:srgbClr val="006892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627871" y="4724400"/>
            <a:ext cx="2783095" cy="797805"/>
            <a:chOff x="5309663" y="4709382"/>
            <a:chExt cx="3101304" cy="88902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1944" y="4709382"/>
              <a:ext cx="889023" cy="88902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9663" y="4709382"/>
              <a:ext cx="889023" cy="88902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5804" y="4709382"/>
              <a:ext cx="889023" cy="88902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847109" y="2424112"/>
            <a:ext cx="5867399" cy="76993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divider slide text</a:t>
            </a:r>
          </a:p>
        </p:txBody>
      </p:sp>
    </p:spTree>
    <p:extLst>
      <p:ext uri="{BB962C8B-B14F-4D97-AF65-F5344CB8AC3E}">
        <p14:creationId xmlns:p14="http://schemas.microsoft.com/office/powerpoint/2010/main" val="4209765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2218"/>
            <a:ext cx="8229600" cy="5003945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sz="2600"/>
            </a:lvl1pPr>
            <a:lvl2pPr>
              <a:defRPr sz="24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67202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6825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6825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70415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25236"/>
            <a:ext cx="8229600" cy="51009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243118" y="173747"/>
            <a:ext cx="0" cy="46104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 userDrawn="1"/>
        </p:nvSpPr>
        <p:spPr>
          <a:xfrm>
            <a:off x="1" y="6695524"/>
            <a:ext cx="9143999" cy="162476"/>
          </a:xfrm>
          <a:prstGeom prst="rect">
            <a:avLst/>
          </a:prstGeom>
          <a:solidFill>
            <a:srgbClr val="003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7737859" y="6450006"/>
            <a:ext cx="1085710" cy="331172"/>
            <a:chOff x="5174413" y="5003233"/>
            <a:chExt cx="3445956" cy="105111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9256" y="5003233"/>
              <a:ext cx="1051113" cy="1051113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4413" y="5003233"/>
              <a:ext cx="1051113" cy="105111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1834" y="5003233"/>
              <a:ext cx="1051113" cy="1051113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" t="2469" r="4173" b="3934"/>
          <a:stretch/>
        </p:blipFill>
        <p:spPr>
          <a:xfrm>
            <a:off x="0" y="1"/>
            <a:ext cx="779521" cy="782782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0"/>
            <a:ext cx="9143999" cy="785931"/>
          </a:xfrm>
          <a:prstGeom prst="rect">
            <a:avLst/>
          </a:prstGeom>
          <a:solidFill>
            <a:srgbClr val="003E7E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038" y="223929"/>
            <a:ext cx="1190715" cy="38033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5018" y="171450"/>
            <a:ext cx="6192982" cy="533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02728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2" r:id="rId5"/>
    <p:sldLayoutId id="2147483654" r:id="rId6"/>
    <p:sldLayoutId id="2147483678" r:id="rId7"/>
  </p:sldLayoutIdLst>
  <p:txStyles>
    <p:titleStyle>
      <a:lvl1pPr algn="l" defTabSz="914400" rtl="0" eaLnBrk="1" latinLnBrk="0" hangingPunct="1">
        <a:spcBef>
          <a:spcPct val="0"/>
        </a:spcBef>
        <a:buNone/>
        <a:defRPr sz="2800" b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rgbClr val="003E7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5F606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rgbClr val="5F606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5F606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5F606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81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01436"/>
            <a:ext cx="8229600" cy="50247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3" t="34244" r="7752" b="59545"/>
          <a:stretch/>
        </p:blipFill>
        <p:spPr>
          <a:xfrm>
            <a:off x="0" y="6559498"/>
            <a:ext cx="9144000" cy="298501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0" y="4191000"/>
            <a:ext cx="91440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231950" y="6563887"/>
            <a:ext cx="586153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rgbClr val="6CAD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GEOSYNTEC CONSULTANTS</a:t>
            </a:r>
            <a:endParaRPr lang="en-US" sz="1050" dirty="0">
              <a:solidFill>
                <a:srgbClr val="6CADD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7266001" y="6226987"/>
            <a:ext cx="1432522" cy="436959"/>
            <a:chOff x="5174413" y="5003233"/>
            <a:chExt cx="3445956" cy="105111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9256" y="5003233"/>
              <a:ext cx="1051113" cy="1051113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4413" y="5003233"/>
              <a:ext cx="1051113" cy="105111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1834" y="5003233"/>
              <a:ext cx="1051113" cy="10511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39067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6" r:id="rId2"/>
    <p:sldLayoutId id="2147483668" r:id="rId3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rgbClr val="003E7E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rgbClr val="003E7E"/>
          </a:solidFill>
          <a:latin typeface="Helvetica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5F6062"/>
          </a:solidFill>
          <a:latin typeface="Helvetica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rgbClr val="5F6062"/>
          </a:solidFill>
          <a:latin typeface="Helvetica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Helvetica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Helvetic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238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i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i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if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21.t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4D260-7DB5-4B53-9E78-C3DE3154A0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6870" y="73634"/>
            <a:ext cx="8410260" cy="762000"/>
          </a:xfrm>
        </p:spPr>
        <p:txBody>
          <a:bodyPr/>
          <a:lstStyle/>
          <a:p>
            <a:r>
              <a:rPr lang="en-US" sz="2800" dirty="0"/>
              <a:t>South Carolina DOT Training Workshop</a:t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Geophysics Field Testing Methods, Data Reduction, and Interpretation of Results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B89DE9-D9C7-4EBB-BD3B-579D10AAA6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80832" y="2547608"/>
            <a:ext cx="2689203" cy="256306"/>
          </a:xfrm>
        </p:spPr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1E8B8D-C11E-4B1D-8A1B-76AFF3D36D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42314" y="2819400"/>
            <a:ext cx="3827721" cy="1234687"/>
          </a:xfrm>
        </p:spPr>
        <p:txBody>
          <a:bodyPr>
            <a:normAutofit/>
          </a:bodyPr>
          <a:lstStyle/>
          <a:p>
            <a:r>
              <a:rPr lang="en-US" sz="1600" dirty="0"/>
              <a:t>Robert C. Bachus and Glenn J. Rix</a:t>
            </a:r>
          </a:p>
          <a:p>
            <a:r>
              <a:rPr lang="en-US" sz="1600" dirty="0"/>
              <a:t>June 5 – 26, 2020</a:t>
            </a:r>
          </a:p>
        </p:txBody>
      </p:sp>
    </p:spTree>
    <p:extLst>
      <p:ext uri="{BB962C8B-B14F-4D97-AF65-F5344CB8AC3E}">
        <p14:creationId xmlns:p14="http://schemas.microsoft.com/office/powerpoint/2010/main" val="1149478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80B13-9F18-4B70-B5ED-3FE8C6F30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MAM Processing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D580828-58AF-41AA-8007-206A3861CBE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3956" y="1036759"/>
            <a:ext cx="6796088" cy="5097463"/>
          </a:xfrm>
          <a:extLst>
            <a:ext uri="{91240B29-F687-4f45-9708-019B960494DF}">
              <a14:hiddenLine xmlns="" xmlns:a14="http://schemas.microsoft.com/office/drawing/2010/main" w="3175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med" len="lg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2407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D11B2-4498-4A93-B7BD-7B1E399C3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MAM Processing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0E4A5C2E-47CC-4751-A542-0FA2BD5BE2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46" y="1121823"/>
            <a:ext cx="6870863" cy="5142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3408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6D3352-677C-4271-ABE4-C99032B008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Surface Wave Testing Pitfalls</a:t>
            </a:r>
          </a:p>
        </p:txBody>
      </p:sp>
    </p:spTree>
    <p:extLst>
      <p:ext uri="{BB962C8B-B14F-4D97-AF65-F5344CB8AC3E}">
        <p14:creationId xmlns:p14="http://schemas.microsoft.com/office/powerpoint/2010/main" val="3468642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0C80E04-88F5-4B91-A168-D5298228C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Pitfalls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45E061-0BAE-49DF-BA52-464FEB482F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Near-field effects</a:t>
            </a:r>
          </a:p>
          <a:p>
            <a:r>
              <a:rPr lang="en-US" dirty="0"/>
              <a:t>Multiple modes</a:t>
            </a:r>
          </a:p>
          <a:p>
            <a:r>
              <a:rPr lang="en-US" dirty="0"/>
              <a:t>Resolution vs. depth</a:t>
            </a:r>
          </a:p>
        </p:txBody>
      </p:sp>
    </p:spTree>
    <p:extLst>
      <p:ext uri="{BB962C8B-B14F-4D97-AF65-F5344CB8AC3E}">
        <p14:creationId xmlns:p14="http://schemas.microsoft.com/office/powerpoint/2010/main" val="1535663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E240A-3F07-4D26-B9F5-2AD3CD546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Near-field Effects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54738B-1D30-489B-B22E-2204B19339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offsets (i.e., distances) close to the source, the Rayleigh wavefield is not fully developed.</a:t>
            </a:r>
          </a:p>
          <a:p>
            <a:r>
              <a:rPr lang="en-US" dirty="0"/>
              <a:t>It is important to maintain a minimum source-to-first receiver offset.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267DA65F-0379-4755-98EB-A767C13030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23" y="2694464"/>
            <a:ext cx="7264958" cy="34317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D7A18CDE-DA87-4EA3-9B6F-4F900473994F}"/>
              </a:ext>
            </a:extLst>
          </p:cNvPr>
          <p:cNvSpPr/>
          <p:nvPr/>
        </p:nvSpPr>
        <p:spPr>
          <a:xfrm>
            <a:off x="5004079" y="2873828"/>
            <a:ext cx="834013" cy="8541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7859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EFC9B-BA2C-4BA5-B862-86E17BBCF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Modes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A75702-C4A0-47C9-BA83-3ABDBDC0F2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082678" y="-32971"/>
            <a:ext cx="4978644" cy="692394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A35B974-3847-497E-92FD-25BD9DF81495}"/>
              </a:ext>
            </a:extLst>
          </p:cNvPr>
          <p:cNvSpPr txBox="1"/>
          <p:nvPr/>
        </p:nvSpPr>
        <p:spPr>
          <a:xfrm>
            <a:off x="4089679" y="5968485"/>
            <a:ext cx="1595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Frequency (Hz)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A3E1FC-4854-4314-B24B-A983E8E59BDA}"/>
              </a:ext>
            </a:extLst>
          </p:cNvPr>
          <p:cNvSpPr txBox="1"/>
          <p:nvPr/>
        </p:nvSpPr>
        <p:spPr>
          <a:xfrm rot="16200000">
            <a:off x="-695899" y="3124802"/>
            <a:ext cx="3091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Rayleigh phase velocity (ft/sec)</a:t>
            </a:r>
          </a:p>
        </p:txBody>
      </p:sp>
    </p:spTree>
    <p:extLst>
      <p:ext uri="{BB962C8B-B14F-4D97-AF65-F5344CB8AC3E}">
        <p14:creationId xmlns:p14="http://schemas.microsoft.com/office/powerpoint/2010/main" val="42255177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867BA-369F-4586-9F06-86A280D90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Modes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A8CB21-EB0A-4C48-879F-010019F678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39"/>
          <a:stretch/>
        </p:blipFill>
        <p:spPr>
          <a:xfrm>
            <a:off x="2438086" y="4951587"/>
            <a:ext cx="4646002" cy="1459163"/>
          </a:xfrm>
          <a:prstGeom prst="rect">
            <a:avLst/>
          </a:prstGeom>
        </p:spPr>
      </p:pic>
      <p:pic>
        <p:nvPicPr>
          <p:cNvPr id="6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34BBE006-2BB9-46B6-8178-18383CB590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240" y="822960"/>
            <a:ext cx="54864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2440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A1E73-6F81-4351-AE3A-6B83A1EF0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Resolution</a:t>
            </a:r>
          </a:p>
        </p:txBody>
      </p:sp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7CC20A1E-9168-42C9-B58D-6B50A2CBFE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00" y="1577278"/>
            <a:ext cx="8409999" cy="3903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6719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CC37B-8228-4C66-A909-333C32933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Resolution</a:t>
            </a:r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0A5E9B0B-0052-4071-98B2-84557D5882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054" y="884255"/>
            <a:ext cx="5830289" cy="5596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798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B1583-7555-479E-98E0-EB54A3ADC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Surface Wave Methods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4647CE-CA81-42BB-B0BB-10B84CD3505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Strengths</a:t>
            </a:r>
          </a:p>
          <a:p>
            <a:pPr lvl="1"/>
            <a:r>
              <a:rPr lang="en-US" dirty="0"/>
              <a:t>Noninvasive</a:t>
            </a:r>
          </a:p>
          <a:p>
            <a:pPr lvl="2"/>
            <a:r>
              <a:rPr lang="en-US" dirty="0"/>
              <a:t>Cost effective</a:t>
            </a:r>
          </a:p>
          <a:p>
            <a:pPr lvl="1"/>
            <a:r>
              <a:rPr lang="en-US" dirty="0"/>
              <a:t>2D velocity profiling is possible</a:t>
            </a:r>
          </a:p>
          <a:p>
            <a:pPr lvl="1"/>
            <a:r>
              <a:rPr lang="en-US" dirty="0"/>
              <a:t>Provides a spatial average of the shear </a:t>
            </a:r>
            <a:r>
              <a:rPr lang="en-US"/>
              <a:t>wave velocity, </a:t>
            </a:r>
            <a:r>
              <a:rPr lang="en-US" dirty="0"/>
              <a:t>which may be more appropriate than a localized measurement for many applications.</a:t>
            </a:r>
          </a:p>
          <a:p>
            <a:pPr lvl="1"/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9832B63-42FE-4E6A-B18E-D0DC5ECCC80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Limitations</a:t>
            </a:r>
          </a:p>
          <a:p>
            <a:pPr lvl="1"/>
            <a:r>
              <a:rPr lang="en-US" dirty="0"/>
              <a:t>Complex processing</a:t>
            </a:r>
          </a:p>
          <a:p>
            <a:pPr lvl="1"/>
            <a:r>
              <a:rPr lang="en-US" dirty="0"/>
              <a:t>Resolution decreases at large depths</a:t>
            </a:r>
          </a:p>
          <a:p>
            <a:pPr lvl="1"/>
            <a:r>
              <a:rPr lang="en-US" dirty="0"/>
              <a:t>Not well suited to profiles with strong velocity contrasts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10AB5F-3BCD-4F43-8957-DE74A26BF1CF}"/>
              </a:ext>
            </a:extLst>
          </p:cNvPr>
          <p:cNvSpPr txBox="1"/>
          <p:nvPr/>
        </p:nvSpPr>
        <p:spPr>
          <a:xfrm>
            <a:off x="360648" y="5714431"/>
            <a:ext cx="85751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Always ask to see the fit between experimental and theoretical inversion curves for QA/QC purposes!</a:t>
            </a:r>
          </a:p>
        </p:txBody>
      </p:sp>
    </p:spTree>
    <p:extLst>
      <p:ext uri="{BB962C8B-B14F-4D97-AF65-F5344CB8AC3E}">
        <p14:creationId xmlns:p14="http://schemas.microsoft.com/office/powerpoint/2010/main" val="1379900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0735A0-12D1-460A-A4F1-609CF6E445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Microtremor Array Method (MAM)</a:t>
            </a:r>
          </a:p>
        </p:txBody>
      </p:sp>
    </p:spTree>
    <p:extLst>
      <p:ext uri="{BB962C8B-B14F-4D97-AF65-F5344CB8AC3E}">
        <p14:creationId xmlns:p14="http://schemas.microsoft.com/office/powerpoint/2010/main" val="2813929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EA7792B-A08A-41DF-AB2C-24C5075E2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MAM Acquisition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4C37BD7-9B4A-497C-B823-CF9B1B31F5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objective is to measure Rayleigh wave propagation from passive sources, which generally have lower frequency content than active sources.</a:t>
            </a:r>
          </a:p>
          <a:p>
            <a:r>
              <a:rPr lang="en-US" dirty="0"/>
              <a:t>Lower frequency = longer wavelengths</a:t>
            </a:r>
          </a:p>
          <a:p>
            <a:r>
              <a:rPr lang="en-US" dirty="0"/>
              <a:t>Longer wavelengths = deep V</a:t>
            </a:r>
            <a:r>
              <a:rPr lang="en-US" baseline="-25000" dirty="0"/>
              <a:t>s</a:t>
            </a:r>
            <a:r>
              <a:rPr lang="en-US" dirty="0"/>
              <a:t> profiles</a:t>
            </a:r>
          </a:p>
          <a:p>
            <a:endParaRPr lang="en-US" dirty="0"/>
          </a:p>
          <a:p>
            <a:r>
              <a:rPr lang="en-US" dirty="0"/>
              <a:t>The catch is that we do not know with certainty where the source(s) is/are (i.e., where the Rayleigh waves are coming from).</a:t>
            </a:r>
          </a:p>
          <a:p>
            <a:r>
              <a:rPr lang="en-US" dirty="0"/>
              <a:t>Therefore, we must consider the possibility that waves are coming from multiple directions, which means we must use a 2D receiver array.</a:t>
            </a:r>
          </a:p>
        </p:txBody>
      </p:sp>
    </p:spTree>
    <p:extLst>
      <p:ext uri="{BB962C8B-B14F-4D97-AF65-F5344CB8AC3E}">
        <p14:creationId xmlns:p14="http://schemas.microsoft.com/office/powerpoint/2010/main" val="309722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A43C0-9E2F-494C-9A0A-5F622AD45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AA9233B-B1B6-4DB2-B620-74D243DDBE1B}"/>
              </a:ext>
            </a:extLst>
          </p:cNvPr>
          <p:cNvSpPr/>
          <p:nvPr/>
        </p:nvSpPr>
        <p:spPr>
          <a:xfrm>
            <a:off x="4335865" y="3243105"/>
            <a:ext cx="371789" cy="3717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4587A8-360C-4153-B9A3-35C65DEBE518}"/>
              </a:ext>
            </a:extLst>
          </p:cNvPr>
          <p:cNvSpPr txBox="1"/>
          <p:nvPr/>
        </p:nvSpPr>
        <p:spPr>
          <a:xfrm>
            <a:off x="4185140" y="2753248"/>
            <a:ext cx="673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Site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BD3074DC-B395-4106-8568-E54752E1B204}"/>
              </a:ext>
            </a:extLst>
          </p:cNvPr>
          <p:cNvSpPr/>
          <p:nvPr/>
        </p:nvSpPr>
        <p:spPr>
          <a:xfrm>
            <a:off x="6501284" y="1105319"/>
            <a:ext cx="1858945" cy="1798655"/>
          </a:xfrm>
          <a:custGeom>
            <a:avLst/>
            <a:gdLst>
              <a:gd name="connsiteX0" fmla="*/ 542611 w 1858945"/>
              <a:gd name="connsiteY0" fmla="*/ 251208 h 1798655"/>
              <a:gd name="connsiteX1" fmla="*/ 542611 w 1858945"/>
              <a:gd name="connsiteY1" fmla="*/ 251208 h 1798655"/>
              <a:gd name="connsiteX2" fmla="*/ 452175 w 1858945"/>
              <a:gd name="connsiteY2" fmla="*/ 301450 h 1798655"/>
              <a:gd name="connsiteX3" fmla="*/ 150725 w 1858945"/>
              <a:gd name="connsiteY3" fmla="*/ 492369 h 1798655"/>
              <a:gd name="connsiteX4" fmla="*/ 120580 w 1858945"/>
              <a:gd name="connsiteY4" fmla="*/ 813916 h 1798655"/>
              <a:gd name="connsiteX5" fmla="*/ 0 w 1858945"/>
              <a:gd name="connsiteY5" fmla="*/ 1135463 h 1798655"/>
              <a:gd name="connsiteX6" fmla="*/ 411982 w 1858945"/>
              <a:gd name="connsiteY6" fmla="*/ 1266092 h 1798655"/>
              <a:gd name="connsiteX7" fmla="*/ 653142 w 1858945"/>
              <a:gd name="connsiteY7" fmla="*/ 1416817 h 1798655"/>
              <a:gd name="connsiteX8" fmla="*/ 884254 w 1858945"/>
              <a:gd name="connsiteY8" fmla="*/ 1627833 h 1798655"/>
              <a:gd name="connsiteX9" fmla="*/ 1316334 w 1858945"/>
              <a:gd name="connsiteY9" fmla="*/ 1798655 h 1798655"/>
              <a:gd name="connsiteX10" fmla="*/ 1828800 w 1858945"/>
              <a:gd name="connsiteY10" fmla="*/ 1406769 h 1798655"/>
              <a:gd name="connsiteX11" fmla="*/ 1858945 w 1858945"/>
              <a:gd name="connsiteY11" fmla="*/ 1024932 h 1798655"/>
              <a:gd name="connsiteX12" fmla="*/ 1688123 w 1858945"/>
              <a:gd name="connsiteY12" fmla="*/ 622997 h 1798655"/>
              <a:gd name="connsiteX13" fmla="*/ 1848896 w 1858945"/>
              <a:gd name="connsiteY13" fmla="*/ 432079 h 1798655"/>
              <a:gd name="connsiteX14" fmla="*/ 1728316 w 1858945"/>
              <a:gd name="connsiteY14" fmla="*/ 160773 h 1798655"/>
              <a:gd name="connsiteX15" fmla="*/ 1366575 w 1858945"/>
              <a:gd name="connsiteY15" fmla="*/ 10048 h 1798655"/>
              <a:gd name="connsiteX16" fmla="*/ 743578 w 1858945"/>
              <a:gd name="connsiteY16" fmla="*/ 0 h 1798655"/>
              <a:gd name="connsiteX17" fmla="*/ 542611 w 1858945"/>
              <a:gd name="connsiteY17" fmla="*/ 251208 h 1798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58945" h="1798655">
                <a:moveTo>
                  <a:pt x="542611" y="251208"/>
                </a:moveTo>
                <a:lnTo>
                  <a:pt x="542611" y="251208"/>
                </a:lnTo>
                <a:cubicBezTo>
                  <a:pt x="459383" y="303225"/>
                  <a:pt x="493823" y="301450"/>
                  <a:pt x="452175" y="301450"/>
                </a:cubicBezTo>
                <a:lnTo>
                  <a:pt x="150725" y="492369"/>
                </a:lnTo>
                <a:lnTo>
                  <a:pt x="120580" y="813916"/>
                </a:lnTo>
                <a:lnTo>
                  <a:pt x="0" y="1135463"/>
                </a:lnTo>
                <a:lnTo>
                  <a:pt x="411982" y="1266092"/>
                </a:lnTo>
                <a:lnTo>
                  <a:pt x="653142" y="1416817"/>
                </a:lnTo>
                <a:lnTo>
                  <a:pt x="884254" y="1627833"/>
                </a:lnTo>
                <a:lnTo>
                  <a:pt x="1316334" y="1798655"/>
                </a:lnTo>
                <a:lnTo>
                  <a:pt x="1828800" y="1406769"/>
                </a:lnTo>
                <a:lnTo>
                  <a:pt x="1858945" y="1024932"/>
                </a:lnTo>
                <a:lnTo>
                  <a:pt x="1688123" y="622997"/>
                </a:lnTo>
                <a:lnTo>
                  <a:pt x="1848896" y="432079"/>
                </a:lnTo>
                <a:lnTo>
                  <a:pt x="1728316" y="160773"/>
                </a:lnTo>
                <a:lnTo>
                  <a:pt x="1366575" y="10048"/>
                </a:lnTo>
                <a:lnTo>
                  <a:pt x="743578" y="0"/>
                </a:lnTo>
                <a:lnTo>
                  <a:pt x="542611" y="251208"/>
                </a:lnTo>
                <a:close/>
              </a:path>
            </a:pathLst>
          </a:custGeom>
          <a:solidFill>
            <a:srgbClr val="4F81BD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582C83-B48B-4D2E-805F-283F15A0D402}"/>
              </a:ext>
            </a:extLst>
          </p:cNvPr>
          <p:cNvSpPr txBox="1"/>
          <p:nvPr/>
        </p:nvSpPr>
        <p:spPr>
          <a:xfrm>
            <a:off x="7104564" y="3058439"/>
            <a:ext cx="1255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Urban Area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908F8EF-249F-433E-A7BE-E5E2646C5C35}"/>
              </a:ext>
            </a:extLst>
          </p:cNvPr>
          <p:cNvCxnSpPr/>
          <p:nvPr/>
        </p:nvCxnSpPr>
        <p:spPr>
          <a:xfrm>
            <a:off x="1175657" y="1416818"/>
            <a:ext cx="2934119" cy="479306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5D5AF57-72B8-4526-8A8F-7255941F03F0}"/>
              </a:ext>
            </a:extLst>
          </p:cNvPr>
          <p:cNvSpPr txBox="1"/>
          <p:nvPr/>
        </p:nvSpPr>
        <p:spPr>
          <a:xfrm>
            <a:off x="1658600" y="3813349"/>
            <a:ext cx="984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Highway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1697BB9-458C-4612-A336-D27509ABF7BE}"/>
              </a:ext>
            </a:extLst>
          </p:cNvPr>
          <p:cNvGrpSpPr/>
          <p:nvPr/>
        </p:nvGrpSpPr>
        <p:grpSpPr>
          <a:xfrm>
            <a:off x="1658600" y="1910011"/>
            <a:ext cx="4696982" cy="3665664"/>
            <a:chOff x="1658600" y="1910011"/>
            <a:chExt cx="4696982" cy="3665664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1F8EA6A4-2642-4551-9B19-6AFB97E04761}"/>
                </a:ext>
              </a:extLst>
            </p:cNvPr>
            <p:cNvCxnSpPr>
              <a:cxnSpLocks/>
            </p:cNvCxnSpPr>
            <p:nvPr/>
          </p:nvCxnSpPr>
          <p:spPr>
            <a:xfrm>
              <a:off x="1658600" y="1910011"/>
              <a:ext cx="2596878" cy="1355794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FD185B62-0C92-4326-BCB2-251814F06545}"/>
                </a:ext>
              </a:extLst>
            </p:cNvPr>
            <p:cNvCxnSpPr/>
            <p:nvPr/>
          </p:nvCxnSpPr>
          <p:spPr>
            <a:xfrm flipV="1">
              <a:off x="3009480" y="3643078"/>
              <a:ext cx="1100296" cy="383121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5B59DEB1-4281-49E6-84D9-9FD4D552960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930" y="3887819"/>
              <a:ext cx="638070" cy="1687856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9E1EB99A-778A-4D0C-8167-131D0E7894A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34226" y="2370238"/>
              <a:ext cx="1321356" cy="872867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29965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EB241-27D6-41E4-88E0-8FF425405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MAM Acquisition</a:t>
            </a:r>
          </a:p>
        </p:txBody>
      </p:sp>
      <p:pic>
        <p:nvPicPr>
          <p:cNvPr id="5" name="Picture 4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E2B39586-8BDF-481E-98F4-1A54090DD7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737" y="1150870"/>
            <a:ext cx="7276793" cy="500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987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41477-465E-49D0-AA7D-29BBC105C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MAM Acquisition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E8AF5B-17FA-4009-8F51-29322A79B435}"/>
              </a:ext>
            </a:extLst>
          </p:cNvPr>
          <p:cNvSpPr txBox="1"/>
          <p:nvPr/>
        </p:nvSpPr>
        <p:spPr>
          <a:xfrm>
            <a:off x="772562" y="1185705"/>
            <a:ext cx="75988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Why not just use a linear array? That would be a lot simpler.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6D76FB21-664E-4713-9B88-DF056EA47C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406" y="1756586"/>
            <a:ext cx="6453186" cy="36432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1689A07-8CAF-4771-A3F8-3624EA87EAE7}"/>
                  </a:ext>
                </a:extLst>
              </p:cNvPr>
              <p:cNvSpPr txBox="1"/>
              <p:nvPr/>
            </p:nvSpPr>
            <p:spPr>
              <a:xfrm>
                <a:off x="3198161" y="5672295"/>
                <a:ext cx="2747675" cy="691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𝑎𝑝𝑝𝑎𝑟𝑒𝑛𝑡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𝑡𝑟𝑢𝑒</m:t>
                              </m:r>
                            </m:sub>
                          </m:sSub>
                        </m:num>
                        <m:den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1689A07-8CAF-4771-A3F8-3624EA87EA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8161" y="5672295"/>
                <a:ext cx="2747675" cy="69147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36AF7593-D8B5-44CC-ADB2-F65BEAC8F70B}"/>
              </a:ext>
            </a:extLst>
          </p:cNvPr>
          <p:cNvSpPr txBox="1"/>
          <p:nvPr/>
        </p:nvSpPr>
        <p:spPr>
          <a:xfrm>
            <a:off x="137064" y="2128225"/>
            <a:ext cx="24166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This is why the Refraction Microtremor (</a:t>
            </a:r>
            <a:r>
              <a:rPr lang="en-US" dirty="0" err="1">
                <a:solidFill>
                  <a:srgbClr val="FF0000"/>
                </a:solidFill>
              </a:rPr>
              <a:t>ReMi</a:t>
            </a:r>
            <a:r>
              <a:rPr lang="en-US" dirty="0">
                <a:solidFill>
                  <a:srgbClr val="FF0000"/>
                </a:solidFill>
              </a:rPr>
              <a:t>) method can be dangerous.</a:t>
            </a:r>
          </a:p>
        </p:txBody>
      </p:sp>
    </p:spTree>
    <p:extLst>
      <p:ext uri="{BB962C8B-B14F-4D97-AF65-F5344CB8AC3E}">
        <p14:creationId xmlns:p14="http://schemas.microsoft.com/office/powerpoint/2010/main" val="1884740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403DA-86E2-4AA4-8977-D2F8853A3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MAM Processing</a:t>
            </a:r>
          </a:p>
        </p:txBody>
      </p:sp>
      <p:sp>
        <p:nvSpPr>
          <p:cNvPr id="6" name="Line 4">
            <a:extLst>
              <a:ext uri="{FF2B5EF4-FFF2-40B4-BE49-F238E27FC236}">
                <a16:creationId xmlns:a16="http://schemas.microsoft.com/office/drawing/2014/main" id="{00048F5B-E2A6-464C-A937-958B03E9DE9A}"/>
              </a:ext>
            </a:extLst>
          </p:cNvPr>
          <p:cNvSpPr>
            <a:spLocks noChangeShapeType="1"/>
          </p:cNvSpPr>
          <p:nvPr/>
        </p:nvSpPr>
        <p:spPr bwMode="auto">
          <a:xfrm>
            <a:off x="2420793" y="1792776"/>
            <a:ext cx="0" cy="3122613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7" name="Line 5">
            <a:extLst>
              <a:ext uri="{FF2B5EF4-FFF2-40B4-BE49-F238E27FC236}">
                <a16:creationId xmlns:a16="http://schemas.microsoft.com/office/drawing/2014/main" id="{2A08C3AC-F34E-40A1-949B-EC141BCDA686}"/>
              </a:ext>
            </a:extLst>
          </p:cNvPr>
          <p:cNvSpPr>
            <a:spLocks noChangeShapeType="1"/>
          </p:cNvSpPr>
          <p:nvPr/>
        </p:nvSpPr>
        <p:spPr bwMode="auto">
          <a:xfrm>
            <a:off x="665018" y="3316776"/>
            <a:ext cx="3694113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0B940D74-D1BE-492A-A7C3-18E91FD9C2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2781" y="3107189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1750">
                <a:solidFill>
                  <a:schemeClr val="tx1"/>
                </a:solidFill>
                <a:miter lim="800000"/>
                <a:headEnd type="none" w="sm" len="sm"/>
                <a:tailEnd type="none" w="med" len="lg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>
                <a:latin typeface="Arial" charset="0"/>
                <a:ea typeface="ＭＳ Ｐゴシック" charset="0"/>
              </a:rPr>
              <a:t>x</a:t>
            </a: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205670B4-CAA4-43A1-AD07-E4EDF6BA75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0979" y="1284776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1750">
                <a:solidFill>
                  <a:schemeClr val="tx1"/>
                </a:solidFill>
                <a:miter lim="800000"/>
                <a:headEnd type="none" w="sm" len="sm"/>
                <a:tailEnd type="none" w="med" len="lg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>
                <a:latin typeface="Arial" charset="0"/>
                <a:ea typeface="ＭＳ Ｐゴシック" charset="0"/>
              </a:rPr>
              <a:t>y</a:t>
            </a:r>
          </a:p>
        </p:txBody>
      </p:sp>
      <p:sp>
        <p:nvSpPr>
          <p:cNvPr id="10" name="Oval 8">
            <a:extLst>
              <a:ext uri="{FF2B5EF4-FFF2-40B4-BE49-F238E27FC236}">
                <a16:creationId xmlns:a16="http://schemas.microsoft.com/office/drawing/2014/main" id="{5D82618E-B766-4582-8F64-345EB7E5E0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7868" y="2353164"/>
            <a:ext cx="165100" cy="1651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1750">
                <a:solidFill>
                  <a:schemeClr val="tx1"/>
                </a:solidFill>
                <a:round/>
                <a:headEnd type="none" w="sm" len="sm"/>
                <a:tailEnd type="none" w="med" len="lg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1" name="Oval 9">
            <a:extLst>
              <a:ext uri="{FF2B5EF4-FFF2-40B4-BE49-F238E27FC236}">
                <a16:creationId xmlns:a16="http://schemas.microsoft.com/office/drawing/2014/main" id="{0AF656FE-A0A8-4F9F-A55C-3904240CE6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4118" y="2218226"/>
            <a:ext cx="165100" cy="1651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1750">
                <a:solidFill>
                  <a:schemeClr val="tx1"/>
                </a:solidFill>
                <a:round/>
                <a:headEnd type="none" w="sm" len="sm"/>
                <a:tailEnd type="none" w="med" len="lg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2" name="Oval 10">
            <a:extLst>
              <a:ext uri="{FF2B5EF4-FFF2-40B4-BE49-F238E27FC236}">
                <a16:creationId xmlns:a16="http://schemas.microsoft.com/office/drawing/2014/main" id="{C9F1ED26-A0D7-4420-A1E0-2FF3F3784D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3906" y="2681776"/>
            <a:ext cx="165100" cy="1651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1750">
                <a:solidFill>
                  <a:schemeClr val="tx1"/>
                </a:solidFill>
                <a:round/>
                <a:headEnd type="none" w="sm" len="sm"/>
                <a:tailEnd type="none" w="med" len="lg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3" name="Oval 11">
            <a:extLst>
              <a:ext uri="{FF2B5EF4-FFF2-40B4-BE49-F238E27FC236}">
                <a16:creationId xmlns:a16="http://schemas.microsoft.com/office/drawing/2014/main" id="{34D80D9F-7063-475F-AD9E-934FB70FD9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9956" y="3231051"/>
            <a:ext cx="165100" cy="1651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1750">
                <a:solidFill>
                  <a:schemeClr val="tx1"/>
                </a:solidFill>
                <a:round/>
                <a:headEnd type="none" w="sm" len="sm"/>
                <a:tailEnd type="none" w="med" len="lg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4" name="Oval 12">
            <a:extLst>
              <a:ext uri="{FF2B5EF4-FFF2-40B4-BE49-F238E27FC236}">
                <a16:creationId xmlns:a16="http://schemas.microsoft.com/office/drawing/2014/main" id="{DA25C362-1128-46E0-AD0F-414D4D02C8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0506" y="3231051"/>
            <a:ext cx="165100" cy="1651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1750">
                <a:solidFill>
                  <a:schemeClr val="tx1"/>
                </a:solidFill>
                <a:round/>
                <a:headEnd type="none" w="sm" len="sm"/>
                <a:tailEnd type="none" w="med" len="lg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5" name="Oval 13">
            <a:extLst>
              <a:ext uri="{FF2B5EF4-FFF2-40B4-BE49-F238E27FC236}">
                <a16:creationId xmlns:a16="http://schemas.microsoft.com/office/drawing/2014/main" id="{C45BA037-653D-4543-B4A3-3E3B6C4E60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0681" y="2730989"/>
            <a:ext cx="165100" cy="1651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1750">
                <a:solidFill>
                  <a:schemeClr val="tx1"/>
                </a:solidFill>
                <a:round/>
                <a:headEnd type="none" w="sm" len="sm"/>
                <a:tailEnd type="none" w="med" len="lg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6" name="Oval 14">
            <a:extLst>
              <a:ext uri="{FF2B5EF4-FFF2-40B4-BE49-F238E27FC236}">
                <a16:creationId xmlns:a16="http://schemas.microsoft.com/office/drawing/2014/main" id="{E3FFC64A-847D-4494-A828-385760AA12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1956" y="2327764"/>
            <a:ext cx="165100" cy="1651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1750">
                <a:solidFill>
                  <a:schemeClr val="tx1"/>
                </a:solidFill>
                <a:round/>
                <a:headEnd type="none" w="sm" len="sm"/>
                <a:tailEnd type="none" w="med" len="lg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7" name="Text Box 15">
            <a:extLst>
              <a:ext uri="{FF2B5EF4-FFF2-40B4-BE49-F238E27FC236}">
                <a16:creationId xmlns:a16="http://schemas.microsoft.com/office/drawing/2014/main" id="{C85FC384-770A-40F2-A359-F0B6F6E041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9293" y="5763114"/>
            <a:ext cx="205697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1750">
                <a:solidFill>
                  <a:schemeClr val="tx1"/>
                </a:solidFill>
                <a:miter lim="800000"/>
                <a:headEnd type="none" w="sm" len="sm"/>
                <a:tailEnd type="none" w="med" len="lg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800" dirty="0">
                <a:latin typeface="Arial" charset="0"/>
                <a:ea typeface="ＭＳ Ｐゴシック" charset="0"/>
              </a:rPr>
              <a:t>Passive Source(s)</a:t>
            </a:r>
          </a:p>
        </p:txBody>
      </p:sp>
      <p:sp>
        <p:nvSpPr>
          <p:cNvPr id="18" name="Oval 16">
            <a:extLst>
              <a:ext uri="{FF2B5EF4-FFF2-40B4-BE49-F238E27FC236}">
                <a16:creationId xmlns:a16="http://schemas.microsoft.com/office/drawing/2014/main" id="{40A4D12C-3300-415B-AE23-FD2F3F8F4B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293" y="2291251"/>
            <a:ext cx="1963738" cy="1963738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med" len="lg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9" name="Oval 17">
            <a:extLst>
              <a:ext uri="{FF2B5EF4-FFF2-40B4-BE49-F238E27FC236}">
                <a16:creationId xmlns:a16="http://schemas.microsoft.com/office/drawing/2014/main" id="{4BE66AAE-FCA2-45DB-9FED-95818DBF00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9093" y="3688251"/>
            <a:ext cx="165100" cy="1651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1750">
                <a:solidFill>
                  <a:schemeClr val="tx1"/>
                </a:solidFill>
                <a:round/>
                <a:headEnd type="none" w="sm" len="sm"/>
                <a:tailEnd type="none" w="med" len="lg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0" name="Oval 18">
            <a:extLst>
              <a:ext uri="{FF2B5EF4-FFF2-40B4-BE49-F238E27FC236}">
                <a16:creationId xmlns:a16="http://schemas.microsoft.com/office/drawing/2014/main" id="{1BFDCCD1-025C-4B0A-9F05-203996A84F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6756" y="4035914"/>
            <a:ext cx="165100" cy="1651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1750">
                <a:solidFill>
                  <a:schemeClr val="tx1"/>
                </a:solidFill>
                <a:round/>
                <a:headEnd type="none" w="sm" len="sm"/>
                <a:tailEnd type="none" w="med" len="lg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1" name="Oval 19">
            <a:extLst>
              <a:ext uri="{FF2B5EF4-FFF2-40B4-BE49-F238E27FC236}">
                <a16:creationId xmlns:a16="http://schemas.microsoft.com/office/drawing/2014/main" id="{7A6BFD9D-129B-453A-ABD3-AD05C7ECDA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9306" y="3681901"/>
            <a:ext cx="165100" cy="1651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1750">
                <a:solidFill>
                  <a:schemeClr val="tx1"/>
                </a:solidFill>
                <a:round/>
                <a:headEnd type="none" w="sm" len="sm"/>
                <a:tailEnd type="none" w="med" len="lg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2" name="Oval 20">
            <a:extLst>
              <a:ext uri="{FF2B5EF4-FFF2-40B4-BE49-F238E27FC236}">
                <a16:creationId xmlns:a16="http://schemas.microsoft.com/office/drawing/2014/main" id="{FD4DDDF6-AA2F-458B-AB9F-81779A3AF9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8618" y="4066076"/>
            <a:ext cx="165100" cy="1651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1750">
                <a:solidFill>
                  <a:schemeClr val="tx1"/>
                </a:solidFill>
                <a:round/>
                <a:headEnd type="none" w="sm" len="sm"/>
                <a:tailEnd type="none" w="med" len="lg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3" name="Oval 21">
            <a:extLst>
              <a:ext uri="{FF2B5EF4-FFF2-40B4-BE49-F238E27FC236}">
                <a16:creationId xmlns:a16="http://schemas.microsoft.com/office/drawing/2014/main" id="{F6D7EFA2-3F98-4975-A6EB-95EBB75400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5098" y="4165547"/>
            <a:ext cx="165100" cy="1651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1750">
                <a:solidFill>
                  <a:schemeClr val="tx1"/>
                </a:solidFill>
                <a:round/>
                <a:headEnd type="none" w="sm" len="sm"/>
                <a:tailEnd type="none" w="med" len="lg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4" name="AutoShape 22">
            <a:extLst>
              <a:ext uri="{FF2B5EF4-FFF2-40B4-BE49-F238E27FC236}">
                <a16:creationId xmlns:a16="http://schemas.microsoft.com/office/drawing/2014/main" id="{E00B26A3-CD3B-48D3-B843-7D16A32E3998}"/>
              </a:ext>
            </a:extLst>
          </p:cNvPr>
          <p:cNvSpPr>
            <a:spLocks noChangeArrowheads="1"/>
          </p:cNvSpPr>
          <p:nvPr/>
        </p:nvSpPr>
        <p:spPr bwMode="auto">
          <a:xfrm rot="2383243">
            <a:off x="1030143" y="4351826"/>
            <a:ext cx="292100" cy="1096963"/>
          </a:xfrm>
          <a:prstGeom prst="upArrow">
            <a:avLst>
              <a:gd name="adj1" fmla="val 50000"/>
              <a:gd name="adj2" fmla="val 93886"/>
            </a:avLst>
          </a:prstGeom>
          <a:solidFill>
            <a:srgbClr val="FF0000"/>
          </a:solidFill>
          <a:ln w="31750">
            <a:solidFill>
              <a:srgbClr val="FF0000"/>
            </a:solidFill>
            <a:miter lim="800000"/>
            <a:headEnd type="none" w="sm" len="sm"/>
            <a:tailEnd type="none" w="med" len="lg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5" name="AutoShape 23">
            <a:extLst>
              <a:ext uri="{FF2B5EF4-FFF2-40B4-BE49-F238E27FC236}">
                <a16:creationId xmlns:a16="http://schemas.microsoft.com/office/drawing/2014/main" id="{9961182B-8DD3-436B-8594-78CE2BE4FA79}"/>
              </a:ext>
            </a:extLst>
          </p:cNvPr>
          <p:cNvSpPr>
            <a:spLocks noChangeArrowheads="1"/>
          </p:cNvSpPr>
          <p:nvPr/>
        </p:nvSpPr>
        <p:spPr bwMode="auto">
          <a:xfrm rot="19746292">
            <a:off x="3582843" y="4518514"/>
            <a:ext cx="292100" cy="1096963"/>
          </a:xfrm>
          <a:prstGeom prst="upArrow">
            <a:avLst>
              <a:gd name="adj1" fmla="val 50000"/>
              <a:gd name="adj2" fmla="val 93886"/>
            </a:avLst>
          </a:prstGeom>
          <a:solidFill>
            <a:srgbClr val="FF0000"/>
          </a:solidFill>
          <a:ln w="31750">
            <a:solidFill>
              <a:srgbClr val="FF0000"/>
            </a:solidFill>
            <a:miter lim="800000"/>
            <a:headEnd type="none" w="sm" len="sm"/>
            <a:tailEnd type="none" w="med" len="lg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0D2C655-4777-466D-9D56-86F6823E4EC6}"/>
              </a:ext>
            </a:extLst>
          </p:cNvPr>
          <p:cNvGrpSpPr/>
          <p:nvPr/>
        </p:nvGrpSpPr>
        <p:grpSpPr>
          <a:xfrm>
            <a:off x="5828699" y="1837361"/>
            <a:ext cx="2106859" cy="3183278"/>
            <a:chOff x="5597655" y="1201822"/>
            <a:chExt cx="2106859" cy="318327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20565438-79D8-443B-8C17-B38279E6848E}"/>
                    </a:ext>
                  </a:extLst>
                </p:cNvPr>
                <p:cNvSpPr/>
                <p:nvPr/>
              </p:nvSpPr>
              <p:spPr>
                <a:xfrm>
                  <a:off x="5597655" y="3541086"/>
                  <a:ext cx="1990866" cy="84401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  <m:d>
                          <m:d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num>
                          <m:den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𝒌</m:t>
                                </m:r>
                              </m:e>
                            </m:d>
                          </m:den>
                        </m:f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20565438-79D8-443B-8C17-B38279E6848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97655" y="3541086"/>
                  <a:ext cx="1990866" cy="844014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26D92822-2496-45AC-BBF2-34CE6D915766}"/>
                    </a:ext>
                  </a:extLst>
                </p:cNvPr>
                <p:cNvSpPr txBox="1"/>
                <p:nvPr/>
              </p:nvSpPr>
              <p:spPr>
                <a:xfrm>
                  <a:off x="5597655" y="1201822"/>
                  <a:ext cx="2001061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26D92822-2496-45AC-BBF2-34CE6D91576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97655" y="1201822"/>
                  <a:ext cx="2001061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1829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041F20F4-1122-409B-A221-A7BA14345835}"/>
                    </a:ext>
                  </a:extLst>
                </p:cNvPr>
                <p:cNvSpPr txBox="1"/>
                <p:nvPr/>
              </p:nvSpPr>
              <p:spPr>
                <a:xfrm>
                  <a:off x="5597655" y="1835639"/>
                  <a:ext cx="1758238" cy="42492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 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041F20F4-1122-409B-A221-A7BA1434583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97655" y="1835639"/>
                  <a:ext cx="1758238" cy="42492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42E050CB-F2B1-4E30-B61D-652F1D2BF0D1}"/>
                    </a:ext>
                  </a:extLst>
                </p:cNvPr>
                <p:cNvSpPr txBox="1"/>
                <p:nvPr/>
              </p:nvSpPr>
              <p:spPr>
                <a:xfrm>
                  <a:off x="5597655" y="2525049"/>
                  <a:ext cx="2106859" cy="7515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Sup>
                              <m:sSub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rad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42E050CB-F2B1-4E30-B61D-652F1D2BF0D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97655" y="2525049"/>
                  <a:ext cx="2106859" cy="75155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582345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17496-4A62-4E3B-969C-544CD4F68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MAM Processing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53AE7D6-6D48-49F9-8724-09459FB9C41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1" r="12000"/>
          <a:stretch>
            <a:fillRect/>
          </a:stretch>
        </p:blipFill>
        <p:spPr>
          <a:xfrm>
            <a:off x="147638" y="1312863"/>
            <a:ext cx="4943475" cy="4670425"/>
          </a:xfrm>
          <a:extLst>
            <a:ext uri="{91240B29-F687-4f45-9708-019B960494DF}">
              <a14:hiddenLine xmlns="" xmlns:a14="http://schemas.microsoft.com/office/drawing/2010/main" w="3175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med" len="lg"/>
              </a14:hiddenLine>
            </a:ext>
          </a:extLst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110C27B9-DEC2-43FA-BE00-612EF136B8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1449984"/>
              </p:ext>
            </p:extLst>
          </p:nvPr>
        </p:nvGraphicFramePr>
        <p:xfrm>
          <a:off x="5182996" y="2895077"/>
          <a:ext cx="3641891" cy="15059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2" name="Equation" r:id="rId4" imgW="3225600" imgH="1333440" progId="Equation.3">
                  <p:embed/>
                </p:oleObj>
              </mc:Choice>
              <mc:Fallback>
                <p:oleObj name="Equation" r:id="rId4" imgW="3225600" imgH="1333440" progId="Equation.3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110C27B9-DEC2-43FA-BE00-612EF136B80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2996" y="2895077"/>
                        <a:ext cx="3641891" cy="15059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28228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74E5F-395F-4190-95AD-3CD52BE27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MAM Processing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1BE995-D7B8-4BF2-BDEB-B5626119F9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781" y="984329"/>
            <a:ext cx="7534437" cy="5318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9502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CFDDAE17164748BD4832F608A13B10" ma:contentTypeVersion="15" ma:contentTypeDescription="Create a new document." ma:contentTypeScope="" ma:versionID="16e4ab232bfc76cabfd9121b7cadc11f">
  <xsd:schema xmlns:xsd="http://www.w3.org/2001/XMLSchema" xmlns:xs="http://www.w3.org/2001/XMLSchema" xmlns:p="http://schemas.microsoft.com/office/2006/metadata/properties" xmlns:ns1="http://schemas.microsoft.com/sharepoint/v3" xmlns:ns3="ff117338-9936-483e-a275-435402ea6faa" xmlns:ns4="de65d845-ddab-4257-bea9-79c35f1463a6" targetNamespace="http://schemas.microsoft.com/office/2006/metadata/properties" ma:root="true" ma:fieldsID="4630aaec381e1e8c6a8f38cf1a014cd9" ns1:_="" ns3:_="" ns4:_="">
    <xsd:import namespace="http://schemas.microsoft.com/sharepoint/v3"/>
    <xsd:import namespace="ff117338-9936-483e-a275-435402ea6faa"/>
    <xsd:import namespace="de65d845-ddab-4257-bea9-79c35f1463a6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4:MediaServiceMetadata" minOccurs="0"/>
                <xsd:element ref="ns4:MediaServiceFastMetadata" minOccurs="0"/>
                <xsd:element ref="ns3:SharedWithDetails" minOccurs="0"/>
                <xsd:element ref="ns3:SharingHintHash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Location" minOccurs="0"/>
                <xsd:element ref="ns1:_ip_UnifiedCompliancePolicyProperties" minOccurs="0"/>
                <xsd:element ref="ns1:_ip_UnifiedCompliancePolicyUIAc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7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8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117338-9936-483e-a275-435402ea6fa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65d845-ddab-4257-bea9-79c35f1463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A995AF7-0A55-4423-97DE-AD2C15006870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E0609E0D-03AB-4E70-9984-E575672953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f117338-9936-483e-a275-435402ea6faa"/>
    <ds:schemaRef ds:uri="de65d845-ddab-4257-bea9-79c35f1463a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7FF4F2D-DBE4-45EB-B368-4A77ABFDF31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6100</TotalTime>
  <Words>298</Words>
  <Application>Microsoft Office PowerPoint</Application>
  <PresentationFormat>On-screen Show (4:3)</PresentationFormat>
  <Paragraphs>57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ＭＳ Ｐゴシック</vt:lpstr>
      <vt:lpstr>Arial</vt:lpstr>
      <vt:lpstr>Calibri</vt:lpstr>
      <vt:lpstr>Cambria Math</vt:lpstr>
      <vt:lpstr>Helvetica</vt:lpstr>
      <vt:lpstr>Office Theme</vt:lpstr>
      <vt:lpstr>Custom Design</vt:lpstr>
      <vt:lpstr>1_Custom Design</vt:lpstr>
      <vt:lpstr>Equation</vt:lpstr>
      <vt:lpstr>South Carolina DOT Training Workshop  Geophysics Field Testing Methods, Data Reduction, and Interpretation of Results</vt:lpstr>
      <vt:lpstr>PowerPoint Presentation</vt:lpstr>
      <vt:lpstr>MAM Acquisition</vt:lpstr>
      <vt:lpstr>Example</vt:lpstr>
      <vt:lpstr>MAM Acquisition</vt:lpstr>
      <vt:lpstr>MAM Acquisition</vt:lpstr>
      <vt:lpstr>MAM Processing</vt:lpstr>
      <vt:lpstr>MAM Processing</vt:lpstr>
      <vt:lpstr>MAM Processing</vt:lpstr>
      <vt:lpstr>MAM Processing</vt:lpstr>
      <vt:lpstr>MAM Processing</vt:lpstr>
      <vt:lpstr>PowerPoint Presentation</vt:lpstr>
      <vt:lpstr>Potential Pitfalls</vt:lpstr>
      <vt:lpstr>Near-field Effects</vt:lpstr>
      <vt:lpstr>Multiple Modes</vt:lpstr>
      <vt:lpstr>Multiple Modes</vt:lpstr>
      <vt:lpstr>Resolution</vt:lpstr>
      <vt:lpstr>Resolution</vt:lpstr>
      <vt:lpstr>Surface Wave Methods</vt:lpstr>
    </vt:vector>
  </TitlesOfParts>
  <Company>GEOSYNTEC CONSULTANTS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Pam Wood</dc:creator>
  <cp:lastModifiedBy>Harman, Nicholas E.</cp:lastModifiedBy>
  <cp:revision>42</cp:revision>
  <dcterms:created xsi:type="dcterms:W3CDTF">2016-09-26T17:42:06Z</dcterms:created>
  <dcterms:modified xsi:type="dcterms:W3CDTF">2020-08-13T13:59:35Z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0x010100F1CFDDAE17164748BD4832F608A13B10</vt:lpwstr>
  </property>
  <property fmtid="{D5CDD505-2E9C-101B-9397-08002B2CF9AE}" pid="3" name="_dlc_DocIdItemGuid">
    <vt:lpwstr>97bac5ae-71a8-4c37-8e55-5f0292be4a21</vt:lpwstr>
  </property>
</Properties>
</file>