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2" r:id="rId5"/>
    <p:sldMasterId id="2147483672" r:id="rId6"/>
  </p:sldMasterIdLst>
  <p:notesMasterIdLst>
    <p:notesMasterId r:id="rId38"/>
  </p:notesMasterIdLst>
  <p:sldIdLst>
    <p:sldId id="264" r:id="rId7"/>
    <p:sldId id="298" r:id="rId8"/>
    <p:sldId id="302" r:id="rId9"/>
    <p:sldId id="304" r:id="rId10"/>
    <p:sldId id="305" r:id="rId11"/>
    <p:sldId id="319" r:id="rId12"/>
    <p:sldId id="322" r:id="rId13"/>
    <p:sldId id="321" r:id="rId14"/>
    <p:sldId id="324" r:id="rId15"/>
    <p:sldId id="326" r:id="rId16"/>
    <p:sldId id="327" r:id="rId17"/>
    <p:sldId id="337" r:id="rId18"/>
    <p:sldId id="338" r:id="rId19"/>
    <p:sldId id="339" r:id="rId20"/>
    <p:sldId id="340" r:id="rId21"/>
    <p:sldId id="341" r:id="rId22"/>
    <p:sldId id="342" r:id="rId23"/>
    <p:sldId id="343" r:id="rId24"/>
    <p:sldId id="344" r:id="rId25"/>
    <p:sldId id="347" r:id="rId26"/>
    <p:sldId id="348" r:id="rId27"/>
    <p:sldId id="349" r:id="rId28"/>
    <p:sldId id="350" r:id="rId29"/>
    <p:sldId id="351" r:id="rId30"/>
    <p:sldId id="352" r:id="rId31"/>
    <p:sldId id="353" r:id="rId32"/>
    <p:sldId id="354" r:id="rId33"/>
    <p:sldId id="345" r:id="rId34"/>
    <p:sldId id="346" r:id="rId35"/>
    <p:sldId id="369" r:id="rId36"/>
    <p:sldId id="370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0000FF"/>
    <a:srgbClr val="0096D6"/>
    <a:srgbClr val="FFCC66"/>
    <a:srgbClr val="003E7E"/>
    <a:srgbClr val="8CD2F4"/>
    <a:srgbClr val="5F60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C4F3E7-0263-481D-9DD9-EF7837DC711D}" v="884" dt="2020-06-22T14:07:30.1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18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presProps" Target="pres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61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63EE1-4A13-4CA0-A724-A74ABB30FF65}" type="datetimeFigureOut">
              <a:rPr lang="en-US" smtClean="0"/>
              <a:t>8/13/2020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6D6F22-FAB6-4BE6-B7AB-2EA84C0C02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891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" t="2469" r="4173" b="3934"/>
          <a:stretch/>
        </p:blipFill>
        <p:spPr>
          <a:xfrm>
            <a:off x="0" y="1"/>
            <a:ext cx="6829426" cy="685800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0" y="1"/>
            <a:ext cx="9143999" cy="5676420"/>
          </a:xfrm>
          <a:prstGeom prst="rect">
            <a:avLst/>
          </a:prstGeom>
          <a:solidFill>
            <a:srgbClr val="003E7E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826" y="4267046"/>
            <a:ext cx="1972056" cy="6299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882" y="5350751"/>
            <a:ext cx="559000" cy="559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826" y="5350751"/>
            <a:ext cx="559000" cy="559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875" y="5350751"/>
            <a:ext cx="559000" cy="55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168" y="4114801"/>
            <a:ext cx="5372986" cy="762000"/>
          </a:xfr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168" y="5029203"/>
            <a:ext cx="5404077" cy="256306"/>
          </a:xfrm>
        </p:spPr>
        <p:txBody>
          <a:bodyPr/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PRESENTED BY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0" hasCustomPrompt="1"/>
          </p:nvPr>
        </p:nvSpPr>
        <p:spPr>
          <a:xfrm>
            <a:off x="609168" y="5313076"/>
            <a:ext cx="5403705" cy="33265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presenter name and date | xx.xx.2016</a:t>
            </a:r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1" hasCustomPrompt="1"/>
          </p:nvPr>
        </p:nvSpPr>
        <p:spPr>
          <a:xfrm>
            <a:off x="601495" y="762000"/>
            <a:ext cx="8215312" cy="307498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Insert horizontal image in this space</a:t>
            </a:r>
          </a:p>
        </p:txBody>
      </p:sp>
    </p:spTree>
    <p:extLst>
      <p:ext uri="{BB962C8B-B14F-4D97-AF65-F5344CB8AC3E}">
        <p14:creationId xmlns:p14="http://schemas.microsoft.com/office/powerpoint/2010/main" val="1467830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0353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" t="2469" r="4173" b="3934"/>
          <a:stretch/>
        </p:blipFill>
        <p:spPr>
          <a:xfrm>
            <a:off x="0" y="1"/>
            <a:ext cx="5103098" cy="5124449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9144000" cy="5153025"/>
          </a:xfrm>
          <a:prstGeom prst="rect">
            <a:avLst/>
          </a:prstGeom>
          <a:solidFill>
            <a:srgbClr val="0096D6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627871" y="4724400"/>
            <a:ext cx="2783095" cy="797805"/>
            <a:chOff x="5309663" y="4709382"/>
            <a:chExt cx="3101304" cy="88902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1944" y="4709382"/>
              <a:ext cx="889023" cy="8890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9663" y="4709382"/>
              <a:ext cx="889023" cy="8890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5804" y="4709382"/>
              <a:ext cx="889023" cy="8890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847109" y="2424112"/>
            <a:ext cx="5867399" cy="76993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divider slide text</a:t>
            </a:r>
          </a:p>
        </p:txBody>
      </p:sp>
    </p:spTree>
    <p:extLst>
      <p:ext uri="{BB962C8B-B14F-4D97-AF65-F5344CB8AC3E}">
        <p14:creationId xmlns:p14="http://schemas.microsoft.com/office/powerpoint/2010/main" val="12916118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" t="2469" r="4173" b="3934"/>
          <a:stretch/>
        </p:blipFill>
        <p:spPr>
          <a:xfrm>
            <a:off x="0" y="1"/>
            <a:ext cx="5103098" cy="512444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5153025"/>
          </a:xfrm>
          <a:prstGeom prst="rect">
            <a:avLst/>
          </a:prstGeom>
          <a:solidFill>
            <a:srgbClr val="5E9732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627871" y="4724400"/>
            <a:ext cx="2783095" cy="797805"/>
            <a:chOff x="5309663" y="4709382"/>
            <a:chExt cx="3101304" cy="88902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1944" y="4709382"/>
              <a:ext cx="889023" cy="8890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9663" y="4709382"/>
              <a:ext cx="889023" cy="8890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5804" y="4709382"/>
              <a:ext cx="889023" cy="8890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847109" y="2424112"/>
            <a:ext cx="5867399" cy="76993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divider slide text</a:t>
            </a:r>
          </a:p>
        </p:txBody>
      </p:sp>
    </p:spTree>
    <p:extLst>
      <p:ext uri="{BB962C8B-B14F-4D97-AF65-F5344CB8AC3E}">
        <p14:creationId xmlns:p14="http://schemas.microsoft.com/office/powerpoint/2010/main" val="1497732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" t="2469" r="4173" b="3934"/>
          <a:stretch/>
        </p:blipFill>
        <p:spPr>
          <a:xfrm>
            <a:off x="0" y="1"/>
            <a:ext cx="5103098" cy="512444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9144000" cy="5181599"/>
          </a:xfrm>
          <a:prstGeom prst="rect">
            <a:avLst/>
          </a:prstGeom>
          <a:solidFill>
            <a:srgbClr val="006892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627871" y="4724400"/>
            <a:ext cx="2783095" cy="797805"/>
            <a:chOff x="5309663" y="4709382"/>
            <a:chExt cx="3101304" cy="88902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1944" y="4709382"/>
              <a:ext cx="889023" cy="8890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9663" y="4709382"/>
              <a:ext cx="889023" cy="8890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5804" y="4709382"/>
              <a:ext cx="889023" cy="8890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847109" y="2424112"/>
            <a:ext cx="5867399" cy="76993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divider slide text</a:t>
            </a:r>
          </a:p>
        </p:txBody>
      </p:sp>
    </p:spTree>
    <p:extLst>
      <p:ext uri="{BB962C8B-B14F-4D97-AF65-F5344CB8AC3E}">
        <p14:creationId xmlns:p14="http://schemas.microsoft.com/office/powerpoint/2010/main" val="396184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826" y="4267046"/>
            <a:ext cx="1972056" cy="62990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" t="2469" r="-27514" b="3934"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1"/>
            <a:ext cx="9143999" cy="5676420"/>
          </a:xfrm>
          <a:prstGeom prst="rect">
            <a:avLst/>
          </a:prstGeom>
          <a:solidFill>
            <a:srgbClr val="003E7E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876" y="4305146"/>
            <a:ext cx="1972056" cy="629901"/>
          </a:xfrm>
          <a:prstGeom prst="rect">
            <a:avLst/>
          </a:prstGeom>
        </p:spPr>
      </p:pic>
      <p:grpSp>
        <p:nvGrpSpPr>
          <p:cNvPr id="26" name="Group 25"/>
          <p:cNvGrpSpPr/>
          <p:nvPr userDrawn="1"/>
        </p:nvGrpSpPr>
        <p:grpSpPr>
          <a:xfrm>
            <a:off x="5848351" y="5417426"/>
            <a:ext cx="1972056" cy="559000"/>
            <a:chOff x="6791326" y="1369301"/>
            <a:chExt cx="1972056" cy="559000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4382" y="1369301"/>
              <a:ext cx="559000" cy="559000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1326" y="1369301"/>
              <a:ext cx="559000" cy="55900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4375" y="1369301"/>
              <a:ext cx="559000" cy="559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9595" y="1520457"/>
            <a:ext cx="4241372" cy="762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15680" y="2831807"/>
            <a:ext cx="2689203" cy="25630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PRESENTED BY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0" hasCustomPrompt="1"/>
          </p:nvPr>
        </p:nvSpPr>
        <p:spPr>
          <a:xfrm>
            <a:off x="4946421" y="3115680"/>
            <a:ext cx="3827721" cy="332652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presenter name and date | xx.xx.2016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456480" y="339725"/>
            <a:ext cx="3914775" cy="502126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Insert Vertical Image in this space</a:t>
            </a:r>
          </a:p>
        </p:txBody>
      </p:sp>
    </p:spTree>
    <p:extLst>
      <p:ext uri="{BB962C8B-B14F-4D97-AF65-F5344CB8AC3E}">
        <p14:creationId xmlns:p14="http://schemas.microsoft.com/office/powerpoint/2010/main" val="1869078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" t="2469" r="4173" b="3934"/>
          <a:stretch/>
        </p:blipFill>
        <p:spPr>
          <a:xfrm>
            <a:off x="0" y="1"/>
            <a:ext cx="6829426" cy="68580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1"/>
            <a:ext cx="9143999" cy="5676420"/>
          </a:xfrm>
          <a:prstGeom prst="rect">
            <a:avLst/>
          </a:prstGeom>
          <a:solidFill>
            <a:srgbClr val="003E7E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6210301" y="4267046"/>
            <a:ext cx="1972056" cy="1642705"/>
            <a:chOff x="6600826" y="4267046"/>
            <a:chExt cx="1972056" cy="1642705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0826" y="4267046"/>
              <a:ext cx="1972056" cy="629901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3882" y="5350751"/>
              <a:ext cx="559000" cy="559000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0826" y="5350751"/>
              <a:ext cx="559000" cy="559000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3875" y="5350751"/>
              <a:ext cx="559000" cy="559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90530" y="1321983"/>
            <a:ext cx="5179505" cy="762000"/>
          </a:xfrm>
        </p:spPr>
        <p:txBody>
          <a:bodyPr>
            <a:noAutofit/>
          </a:bodyPr>
          <a:lstStyle>
            <a:lvl1pPr algn="r">
              <a:defRPr sz="360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80832" y="2633333"/>
            <a:ext cx="2689203" cy="256306"/>
          </a:xfrm>
        </p:spPr>
        <p:txBody>
          <a:bodyPr/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PRESENTED BY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0" hasCustomPrompt="1"/>
          </p:nvPr>
        </p:nvSpPr>
        <p:spPr>
          <a:xfrm>
            <a:off x="4442314" y="2917206"/>
            <a:ext cx="3827721" cy="332652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presenter name and date | xx.xx.2016</a:t>
            </a:r>
          </a:p>
        </p:txBody>
      </p:sp>
      <p:pic>
        <p:nvPicPr>
          <p:cNvPr id="1026" name="Picture 2" descr="image001">
            <a:extLst>
              <a:ext uri="{FF2B5EF4-FFF2-40B4-BE49-F238E27FC236}">
                <a16:creationId xmlns:a16="http://schemas.microsoft.com/office/drawing/2014/main" id="{1530CC0A-4C6B-4F19-BB98-4776431B0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9" y="5676421"/>
            <a:ext cx="1181578" cy="1181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4129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6746"/>
            <a:ext cx="8229600" cy="5149418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sz="2600"/>
            </a:lvl1pPr>
            <a:lvl2pPr>
              <a:defRPr sz="24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4" name="Picture 2" descr="image001">
            <a:extLst>
              <a:ext uri="{FF2B5EF4-FFF2-40B4-BE49-F238E27FC236}">
                <a16:creationId xmlns:a16="http://schemas.microsoft.com/office/drawing/2014/main" id="{5374D0AF-46FF-430D-853C-7F9F9E255EA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920" y="0"/>
            <a:ext cx="796891" cy="796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5225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57745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57745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5" name="Picture 2" descr="image001">
            <a:extLst>
              <a:ext uri="{FF2B5EF4-FFF2-40B4-BE49-F238E27FC236}">
                <a16:creationId xmlns:a16="http://schemas.microsoft.com/office/drawing/2014/main" id="{3692F97E-A272-4F31-B43B-00CFCEE119A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920" y="0"/>
            <a:ext cx="796891" cy="796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8464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 descr="image001">
            <a:extLst>
              <a:ext uri="{FF2B5EF4-FFF2-40B4-BE49-F238E27FC236}">
                <a16:creationId xmlns:a16="http://schemas.microsoft.com/office/drawing/2014/main" id="{8E55EF83-AA2D-4199-B674-F61FB4341A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920" y="0"/>
            <a:ext cx="796891" cy="796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2034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" t="2469" r="4173" b="3934"/>
          <a:stretch/>
        </p:blipFill>
        <p:spPr>
          <a:xfrm>
            <a:off x="0" y="1"/>
            <a:ext cx="5103098" cy="512444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9144000" cy="5181599"/>
          </a:xfrm>
          <a:prstGeom prst="rect">
            <a:avLst/>
          </a:prstGeom>
          <a:solidFill>
            <a:srgbClr val="006892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627871" y="4724400"/>
            <a:ext cx="2783095" cy="797805"/>
            <a:chOff x="5309663" y="4709382"/>
            <a:chExt cx="3101304" cy="88902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1944" y="4709382"/>
              <a:ext cx="889023" cy="8890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9663" y="4709382"/>
              <a:ext cx="889023" cy="8890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5804" y="4709382"/>
              <a:ext cx="889023" cy="8890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847109" y="2424112"/>
            <a:ext cx="5867399" cy="76993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divider slide text</a:t>
            </a:r>
          </a:p>
        </p:txBody>
      </p:sp>
    </p:spTree>
    <p:extLst>
      <p:ext uri="{BB962C8B-B14F-4D97-AF65-F5344CB8AC3E}">
        <p14:creationId xmlns:p14="http://schemas.microsoft.com/office/powerpoint/2010/main" val="4209765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2218"/>
            <a:ext cx="8229600" cy="5003945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sz="2600"/>
            </a:lvl1pPr>
            <a:lvl2pPr>
              <a:defRPr sz="24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67202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6825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6825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70415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5236"/>
            <a:ext cx="8229600" cy="51009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243118" y="173747"/>
            <a:ext cx="0" cy="46104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 userDrawn="1"/>
        </p:nvSpPr>
        <p:spPr>
          <a:xfrm>
            <a:off x="1" y="6695524"/>
            <a:ext cx="9143999" cy="162476"/>
          </a:xfrm>
          <a:prstGeom prst="rect">
            <a:avLst/>
          </a:prstGeom>
          <a:solidFill>
            <a:srgbClr val="003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737859" y="6450006"/>
            <a:ext cx="1085710" cy="331172"/>
            <a:chOff x="5174413" y="5003233"/>
            <a:chExt cx="3445956" cy="105111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9256" y="5003233"/>
              <a:ext cx="1051113" cy="105111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4413" y="5003233"/>
              <a:ext cx="1051113" cy="105111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1834" y="5003233"/>
              <a:ext cx="1051113" cy="1051113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" t="2469" r="4173" b="3934"/>
          <a:stretch/>
        </p:blipFill>
        <p:spPr>
          <a:xfrm>
            <a:off x="0" y="1"/>
            <a:ext cx="779521" cy="782782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0"/>
            <a:ext cx="9143999" cy="785931"/>
          </a:xfrm>
          <a:prstGeom prst="rect">
            <a:avLst/>
          </a:prstGeom>
          <a:solidFill>
            <a:srgbClr val="003E7E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038" y="223929"/>
            <a:ext cx="1190715" cy="38033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5018" y="171450"/>
            <a:ext cx="6192982" cy="533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02728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2" r:id="rId5"/>
    <p:sldLayoutId id="2147483654" r:id="rId6"/>
    <p:sldLayoutId id="2147483678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2800" b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rgbClr val="003E7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5F606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rgbClr val="5F606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5F606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5F606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81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01436"/>
            <a:ext cx="8229600" cy="50247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3" t="34244" r="7752" b="59545"/>
          <a:stretch/>
        </p:blipFill>
        <p:spPr>
          <a:xfrm>
            <a:off x="0" y="6559498"/>
            <a:ext cx="9144000" cy="298501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0" y="4191000"/>
            <a:ext cx="91440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231950" y="6563887"/>
            <a:ext cx="586153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6CAD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GEOSYNTEC CONSULTANTS</a:t>
            </a:r>
            <a:endParaRPr lang="en-US" sz="1050" dirty="0">
              <a:solidFill>
                <a:srgbClr val="6CADD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7266001" y="6226987"/>
            <a:ext cx="1432522" cy="436959"/>
            <a:chOff x="5174413" y="5003233"/>
            <a:chExt cx="3445956" cy="105111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9256" y="5003233"/>
              <a:ext cx="1051113" cy="105111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4413" y="5003233"/>
              <a:ext cx="1051113" cy="105111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1834" y="5003233"/>
              <a:ext cx="1051113" cy="10511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39067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6" r:id="rId2"/>
    <p:sldLayoutId id="2147483668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rgbClr val="003E7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rgbClr val="003E7E"/>
          </a:solidFill>
          <a:latin typeface="Helvetic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5F6062"/>
          </a:solidFill>
          <a:latin typeface="Helvetica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rgbClr val="5F6062"/>
          </a:solidFill>
          <a:latin typeface="Helvetica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Helvetica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Helvetic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238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t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4.t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i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if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4D260-7DB5-4B53-9E78-C3DE3154A0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6870" y="73634"/>
            <a:ext cx="8410260" cy="762000"/>
          </a:xfrm>
        </p:spPr>
        <p:txBody>
          <a:bodyPr/>
          <a:lstStyle/>
          <a:p>
            <a:r>
              <a:rPr lang="en-US" sz="2800" dirty="0"/>
              <a:t>South Carolina DOT Training Workshop</a:t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Geophysics Field Testing Methods, Data Reduction, and Interpretation of Results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B89DE9-D9C7-4EBB-BD3B-579D10AAA6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80832" y="2547608"/>
            <a:ext cx="2689203" cy="256306"/>
          </a:xfrm>
        </p:spPr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1E8B8D-C11E-4B1D-8A1B-76AFF3D36D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42314" y="2819400"/>
            <a:ext cx="3827721" cy="1234687"/>
          </a:xfrm>
        </p:spPr>
        <p:txBody>
          <a:bodyPr>
            <a:normAutofit/>
          </a:bodyPr>
          <a:lstStyle/>
          <a:p>
            <a:r>
              <a:rPr lang="en-US" sz="1600" dirty="0"/>
              <a:t>Robert C. Bachus and Glenn J. Rix</a:t>
            </a:r>
          </a:p>
          <a:p>
            <a:r>
              <a:rPr lang="en-US" sz="1600" dirty="0"/>
              <a:t>June 5 – 26, 2020</a:t>
            </a:r>
          </a:p>
        </p:txBody>
      </p:sp>
    </p:spTree>
    <p:extLst>
      <p:ext uri="{BB962C8B-B14F-4D97-AF65-F5344CB8AC3E}">
        <p14:creationId xmlns:p14="http://schemas.microsoft.com/office/powerpoint/2010/main" val="1149478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35B6C-C4FA-46CB-A900-C0355435A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SASW Processing</a:t>
            </a:r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918748B1-AD8E-4C99-9222-D886CD4319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90" y="942118"/>
            <a:ext cx="7967819" cy="53036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3AEA448-2493-4BF2-9952-90FF6768C5A5}"/>
                  </a:ext>
                </a:extLst>
              </p:cNvPr>
              <p:cNvSpPr txBox="1"/>
              <p:nvPr/>
            </p:nvSpPr>
            <p:spPr>
              <a:xfrm>
                <a:off x="4120006" y="2600010"/>
                <a:ext cx="3499420" cy="2984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𝑢𝑛𝑤𝑟𝑎𝑝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𝑤𝑟𝑎𝑝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×360°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3AEA448-2493-4BF2-9952-90FF6768C5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0006" y="2600010"/>
                <a:ext cx="3499420" cy="298415"/>
              </a:xfrm>
              <a:prstGeom prst="rect">
                <a:avLst/>
              </a:prstGeom>
              <a:blipFill>
                <a:blip r:embed="rId3"/>
                <a:stretch>
                  <a:fillRect l="-1220" t="-2083" r="-1045" b="-29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83C33D02-670A-410D-8186-33B1B9612804}"/>
              </a:ext>
            </a:extLst>
          </p:cNvPr>
          <p:cNvSpPr txBox="1"/>
          <p:nvPr/>
        </p:nvSpPr>
        <p:spPr>
          <a:xfrm>
            <a:off x="4120006" y="2946490"/>
            <a:ext cx="1468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= 0, 1, 2, 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B78B476-4E49-4403-81D2-513474BAE6EF}"/>
                  </a:ext>
                </a:extLst>
              </p:cNvPr>
              <p:cNvSpPr/>
              <p:nvPr/>
            </p:nvSpPr>
            <p:spPr>
              <a:xfrm>
                <a:off x="4659897" y="3593946"/>
                <a:ext cx="2419637" cy="7071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𝑢𝑛𝑤𝑟𝑎𝑝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B78B476-4E49-4403-81D2-513474BAE6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9897" y="3593946"/>
                <a:ext cx="2419637" cy="7071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3951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0F052-845E-4CE7-8318-29AB0F23B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SASW Processing</a:t>
            </a:r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EFC12C6B-01BB-4554-95AF-AA7967334A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7" b="72366"/>
          <a:stretch/>
        </p:blipFill>
        <p:spPr>
          <a:xfrm>
            <a:off x="455621" y="1046602"/>
            <a:ext cx="8581549" cy="259998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7D837521-D9C0-4D67-A9B4-4E7EC93D071A}"/>
              </a:ext>
            </a:extLst>
          </p:cNvPr>
          <p:cNvSpPr/>
          <p:nvPr/>
        </p:nvSpPr>
        <p:spPr>
          <a:xfrm>
            <a:off x="2507419" y="2130623"/>
            <a:ext cx="253388" cy="253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DACC58-3862-4500-A786-A079CF12EE45}"/>
              </a:ext>
            </a:extLst>
          </p:cNvPr>
          <p:cNvSpPr txBox="1"/>
          <p:nvPr/>
        </p:nvSpPr>
        <p:spPr>
          <a:xfrm>
            <a:off x="2280490" y="2729268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25 Hz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646F4C-D9AD-48AC-87A9-BB27F42C7626}"/>
              </a:ext>
            </a:extLst>
          </p:cNvPr>
          <p:cNvSpPr txBox="1"/>
          <p:nvPr/>
        </p:nvSpPr>
        <p:spPr>
          <a:xfrm>
            <a:off x="3903387" y="861936"/>
            <a:ext cx="1337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x</a:t>
            </a:r>
            <a:r>
              <a:rPr lang="en-US" baseline="-25000" dirty="0">
                <a:solidFill>
                  <a:schemeClr val="accent1"/>
                </a:solidFill>
              </a:rPr>
              <a:t>2</a:t>
            </a:r>
            <a:r>
              <a:rPr lang="en-US" dirty="0">
                <a:solidFill>
                  <a:schemeClr val="accent1"/>
                </a:solidFill>
              </a:rPr>
              <a:t> – x</a:t>
            </a:r>
            <a:r>
              <a:rPr lang="en-US" baseline="-25000" dirty="0">
                <a:solidFill>
                  <a:schemeClr val="accent1"/>
                </a:solidFill>
              </a:rPr>
              <a:t>1</a:t>
            </a:r>
            <a:r>
              <a:rPr lang="en-US" dirty="0">
                <a:solidFill>
                  <a:schemeClr val="accent1"/>
                </a:solidFill>
              </a:rPr>
              <a:t> = 8 m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708873F-1163-47C0-8F60-3D00C3730DE4}"/>
              </a:ext>
            </a:extLst>
          </p:cNvPr>
          <p:cNvGrpSpPr/>
          <p:nvPr/>
        </p:nvGrpSpPr>
        <p:grpSpPr>
          <a:xfrm>
            <a:off x="1532674" y="4451287"/>
            <a:ext cx="4741426" cy="1385371"/>
            <a:chOff x="1532674" y="4451287"/>
            <a:chExt cx="4741426" cy="138537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47D2AA12-8848-43F6-8FAA-F24F8EDA4290}"/>
                    </a:ext>
                  </a:extLst>
                </p:cNvPr>
                <p:cNvSpPr txBox="1"/>
                <p:nvPr/>
              </p:nvSpPr>
              <p:spPr>
                <a:xfrm>
                  <a:off x="1532674" y="4451287"/>
                  <a:ext cx="114704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=360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47D2AA12-8848-43F6-8FAA-F24F8EDA429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2674" y="4451287"/>
                  <a:ext cx="1147045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4233" r="-4233" b="-152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BC85649B-71F7-4A4F-BECD-50C8F69F9BD9}"/>
                    </a:ext>
                  </a:extLst>
                </p:cNvPr>
                <p:cNvSpPr txBox="1"/>
                <p:nvPr/>
              </p:nvSpPr>
              <p:spPr>
                <a:xfrm>
                  <a:off x="1532674" y="5070038"/>
                  <a:ext cx="4741426" cy="76662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25 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Hz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25 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Hz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8 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m</m:t>
                                </m:r>
                              </m:e>
                            </m:d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360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°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radians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180°</m:t>
                                </m:r>
                              </m:den>
                            </m:f>
                          </m:den>
                        </m:f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=200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sec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BC85649B-71F7-4A4F-BECD-50C8F69F9B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2674" y="5070038"/>
                  <a:ext cx="4741426" cy="7666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F55BA0F-FA0E-49FC-97F8-DC99039D4355}"/>
              </a:ext>
            </a:extLst>
          </p:cNvPr>
          <p:cNvSpPr txBox="1"/>
          <p:nvPr/>
        </p:nvSpPr>
        <p:spPr>
          <a:xfrm>
            <a:off x="3774249" y="3619002"/>
            <a:ext cx="1595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Frequency (Hz)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5213A1D-8ABE-49E0-B7F7-B9A4A5870F1D}"/>
              </a:ext>
            </a:extLst>
          </p:cNvPr>
          <p:cNvSpPr/>
          <p:nvPr/>
        </p:nvSpPr>
        <p:spPr>
          <a:xfrm>
            <a:off x="1674564" y="1476260"/>
            <a:ext cx="374573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38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065BD-E78D-4299-8961-FE4C88E48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Inversion Concepts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B1B778-DE01-47E7-902B-15CD8A695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413" y="1002533"/>
            <a:ext cx="6518052" cy="550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170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0735A0-12D1-460A-A4F1-609CF6E44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Multi-channel Analysis of Surface Waves (MASW)</a:t>
            </a:r>
          </a:p>
        </p:txBody>
      </p:sp>
    </p:spTree>
    <p:extLst>
      <p:ext uri="{BB962C8B-B14F-4D97-AF65-F5344CB8AC3E}">
        <p14:creationId xmlns:p14="http://schemas.microsoft.com/office/powerpoint/2010/main" val="2543512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C126B-4DE9-4861-9ED0-F4CA679C2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MASW Acquisition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C725067-5C32-4E0A-A974-D7E536B06C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2742"/>
            <a:ext cx="9144000" cy="431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0032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EA654-625D-427B-841D-EAEF0D8C9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MASW Processing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BE0308F3-7DF9-47FB-85CF-2CBC897E01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Terminology: slowness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) is the inverse of velocity</a:t>
                </a:r>
              </a:p>
              <a:p>
                <a:r>
                  <a:rPr lang="en-US" dirty="0"/>
                  <a:t>The first step in MASW processing is to perform a “slant stack” or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transform on the measured data: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dirty="0">
                    <a:ea typeface="Cambria Math" panose="02040503050406030204" pitchFamily="18" charset="0"/>
                  </a:rPr>
                  <a:t>= measured signal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/>
                  <a:t> = time delay at zero offset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= slowness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= receiver offset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= number of receivers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BE0308F3-7DF9-47FB-85CF-2CBC897E01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11" t="-1065" b="-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4061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B1382-17F1-4DB6-9DFE-E64574932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MASW Processing</a:t>
            </a:r>
          </a:p>
        </p:txBody>
      </p:sp>
      <p:pic>
        <p:nvPicPr>
          <p:cNvPr id="5" name="Picture 4" descr="A picture containing fireworks&#10;&#10;Description automatically generated">
            <a:extLst>
              <a:ext uri="{FF2B5EF4-FFF2-40B4-BE49-F238E27FC236}">
                <a16:creationId xmlns:a16="http://schemas.microsoft.com/office/drawing/2014/main" id="{6F9638BC-845D-4F5A-8D22-33BE49E15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" y="1209502"/>
            <a:ext cx="8924544" cy="4937760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71E3284B-F131-41EE-AE90-5B1A612454B7}"/>
              </a:ext>
            </a:extLst>
          </p:cNvPr>
          <p:cNvGrpSpPr/>
          <p:nvPr/>
        </p:nvGrpSpPr>
        <p:grpSpPr>
          <a:xfrm>
            <a:off x="5094515" y="2361364"/>
            <a:ext cx="3125037" cy="2047881"/>
            <a:chOff x="5094515" y="2361364"/>
            <a:chExt cx="3125037" cy="2047881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80E983F-B55A-4C82-84C6-1D7A2595C77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94515" y="2361364"/>
              <a:ext cx="3125037" cy="203981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34B8EA8-ADF1-499D-AC9F-C4139108D121}"/>
                </a:ext>
              </a:extLst>
            </p:cNvPr>
            <p:cNvSpPr/>
            <p:nvPr/>
          </p:nvSpPr>
          <p:spPr>
            <a:xfrm>
              <a:off x="5456255" y="2582427"/>
              <a:ext cx="100483" cy="10048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A23C9CB-5D21-4218-9F5E-340E22092539}"/>
                </a:ext>
              </a:extLst>
            </p:cNvPr>
            <p:cNvSpPr/>
            <p:nvPr/>
          </p:nvSpPr>
          <p:spPr>
            <a:xfrm>
              <a:off x="5618703" y="2682910"/>
              <a:ext cx="100483" cy="10048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48F4B3E-E6A7-49E9-8438-B3941A19487A}"/>
                </a:ext>
              </a:extLst>
            </p:cNvPr>
            <p:cNvSpPr/>
            <p:nvPr/>
          </p:nvSpPr>
          <p:spPr>
            <a:xfrm>
              <a:off x="5730909" y="2765530"/>
              <a:ext cx="100483" cy="10048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CD901E1-5477-4B8A-BFAD-772988E66109}"/>
                </a:ext>
              </a:extLst>
            </p:cNvPr>
            <p:cNvSpPr/>
            <p:nvPr/>
          </p:nvSpPr>
          <p:spPr>
            <a:xfrm>
              <a:off x="5843115" y="2838102"/>
              <a:ext cx="100483" cy="10048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0CE4E9A-0993-4CEB-AB11-6F3EC2907BEC}"/>
                </a:ext>
              </a:extLst>
            </p:cNvPr>
            <p:cNvSpPr/>
            <p:nvPr/>
          </p:nvSpPr>
          <p:spPr>
            <a:xfrm>
              <a:off x="5955321" y="2908440"/>
              <a:ext cx="100483" cy="10048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2831111-5C91-4CBC-8CBC-4D57BE757E24}"/>
                </a:ext>
              </a:extLst>
            </p:cNvPr>
            <p:cNvSpPr/>
            <p:nvPr/>
          </p:nvSpPr>
          <p:spPr>
            <a:xfrm>
              <a:off x="6084272" y="3008923"/>
              <a:ext cx="100483" cy="10048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C123DF6-DF1D-49FE-88D2-866B771F562F}"/>
                </a:ext>
              </a:extLst>
            </p:cNvPr>
            <p:cNvSpPr/>
            <p:nvPr/>
          </p:nvSpPr>
          <p:spPr>
            <a:xfrm>
              <a:off x="6184755" y="3059164"/>
              <a:ext cx="100483" cy="10048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37EF60E-4DD0-42DA-9A16-D0BB7BDFCCC6}"/>
                </a:ext>
              </a:extLst>
            </p:cNvPr>
            <p:cNvSpPr/>
            <p:nvPr/>
          </p:nvSpPr>
          <p:spPr>
            <a:xfrm>
              <a:off x="6335479" y="3156298"/>
              <a:ext cx="100483" cy="10048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19ABC53-99EA-4FDD-817D-EC59ECB1D874}"/>
                </a:ext>
              </a:extLst>
            </p:cNvPr>
            <p:cNvSpPr/>
            <p:nvPr/>
          </p:nvSpPr>
          <p:spPr>
            <a:xfrm>
              <a:off x="6446010" y="3243384"/>
              <a:ext cx="100483" cy="10048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6F838BB-9B1F-4EBA-A799-6E254986BE0E}"/>
                </a:ext>
              </a:extLst>
            </p:cNvPr>
            <p:cNvSpPr/>
            <p:nvPr/>
          </p:nvSpPr>
          <p:spPr>
            <a:xfrm>
              <a:off x="6556550" y="3328517"/>
              <a:ext cx="100483" cy="10048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CAF2341-1A1A-4884-873D-DB5CCFAB912D}"/>
                </a:ext>
              </a:extLst>
            </p:cNvPr>
            <p:cNvSpPr/>
            <p:nvPr/>
          </p:nvSpPr>
          <p:spPr>
            <a:xfrm>
              <a:off x="6667090" y="3390340"/>
              <a:ext cx="100483" cy="10048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5914B88-1B70-43BC-A617-F962DE6BDFE8}"/>
                </a:ext>
              </a:extLst>
            </p:cNvPr>
            <p:cNvSpPr/>
            <p:nvPr/>
          </p:nvSpPr>
          <p:spPr>
            <a:xfrm>
              <a:off x="6807758" y="3490823"/>
              <a:ext cx="100483" cy="10048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744E76D-0B90-4284-9980-1A22C3191445}"/>
                </a:ext>
              </a:extLst>
            </p:cNvPr>
            <p:cNvSpPr/>
            <p:nvPr/>
          </p:nvSpPr>
          <p:spPr>
            <a:xfrm>
              <a:off x="6908241" y="3541064"/>
              <a:ext cx="100483" cy="10048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A880AC5-2034-4A1C-9620-1C37CD218697}"/>
                </a:ext>
              </a:extLst>
            </p:cNvPr>
            <p:cNvSpPr/>
            <p:nvPr/>
          </p:nvSpPr>
          <p:spPr>
            <a:xfrm>
              <a:off x="7058965" y="3628140"/>
              <a:ext cx="100483" cy="10048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AEB670C-5D47-43AD-ADD3-132A1B808DEC}"/>
                </a:ext>
              </a:extLst>
            </p:cNvPr>
            <p:cNvSpPr/>
            <p:nvPr/>
          </p:nvSpPr>
          <p:spPr>
            <a:xfrm>
              <a:off x="7174514" y="3718575"/>
              <a:ext cx="100483" cy="10048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DABFCDE-DDB3-4B18-A7FD-652CB4E67AE0}"/>
                </a:ext>
              </a:extLst>
            </p:cNvPr>
            <p:cNvSpPr/>
            <p:nvPr/>
          </p:nvSpPr>
          <p:spPr>
            <a:xfrm>
              <a:off x="7300105" y="3799646"/>
              <a:ext cx="100483" cy="10048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F244AA03-88B3-49AD-8288-DB02E85524C2}"/>
                </a:ext>
              </a:extLst>
            </p:cNvPr>
            <p:cNvSpPr/>
            <p:nvPr/>
          </p:nvSpPr>
          <p:spPr>
            <a:xfrm>
              <a:off x="7425696" y="3869983"/>
              <a:ext cx="100483" cy="10048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F5FFBA6-8CFD-4868-8BE0-B0EAADC3A5FC}"/>
                </a:ext>
              </a:extLst>
            </p:cNvPr>
            <p:cNvSpPr/>
            <p:nvPr/>
          </p:nvSpPr>
          <p:spPr>
            <a:xfrm>
              <a:off x="7526173" y="3947021"/>
              <a:ext cx="100483" cy="10048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7CA6693-57A3-4A0A-AFC9-6F9C59ED7107}"/>
                </a:ext>
              </a:extLst>
            </p:cNvPr>
            <p:cNvSpPr/>
            <p:nvPr/>
          </p:nvSpPr>
          <p:spPr>
            <a:xfrm>
              <a:off x="7666843" y="4034107"/>
              <a:ext cx="100483" cy="10048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4945D33-C557-471C-8CDB-5E76E8FF52F7}"/>
                </a:ext>
              </a:extLst>
            </p:cNvPr>
            <p:cNvSpPr/>
            <p:nvPr/>
          </p:nvSpPr>
          <p:spPr>
            <a:xfrm>
              <a:off x="7807513" y="4134590"/>
              <a:ext cx="100483" cy="10048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2C1F5F58-FDF2-407E-932B-726713B331C0}"/>
                </a:ext>
              </a:extLst>
            </p:cNvPr>
            <p:cNvSpPr/>
            <p:nvPr/>
          </p:nvSpPr>
          <p:spPr>
            <a:xfrm>
              <a:off x="7948183" y="4211628"/>
              <a:ext cx="100483" cy="10048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3A9CEFCA-CE1E-4541-AD87-695A9A68AA9C}"/>
                </a:ext>
              </a:extLst>
            </p:cNvPr>
            <p:cNvSpPr/>
            <p:nvPr/>
          </p:nvSpPr>
          <p:spPr>
            <a:xfrm>
              <a:off x="8083867" y="4308762"/>
              <a:ext cx="100483" cy="10048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C34FDA2-8402-46EE-AE05-A36CD193FA67}"/>
                </a:ext>
              </a:extLst>
            </p:cNvPr>
            <p:cNvSpPr txBox="1"/>
            <p:nvPr/>
          </p:nvSpPr>
          <p:spPr>
            <a:xfrm>
              <a:off x="5596721" y="3779325"/>
              <a:ext cx="788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N = 22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7463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46CE2-9EDE-4AE0-87A9-1EA8556D4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MASW Processing</a:t>
            </a:r>
          </a:p>
        </p:txBody>
      </p:sp>
      <p:pic>
        <p:nvPicPr>
          <p:cNvPr id="5" name="Picture 4" descr="A picture containing sitting, large, hanging, white&#10;&#10;Description automatically generated">
            <a:extLst>
              <a:ext uri="{FF2B5EF4-FFF2-40B4-BE49-F238E27FC236}">
                <a16:creationId xmlns:a16="http://schemas.microsoft.com/office/drawing/2014/main" id="{167A1686-6A61-43F0-AB6B-26E3333AFA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18" y="1051659"/>
            <a:ext cx="7837982" cy="538140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D5A3C5F-49C6-4B8D-871A-AC255F2DCCAA}"/>
              </a:ext>
            </a:extLst>
          </p:cNvPr>
          <p:cNvGrpSpPr/>
          <p:nvPr/>
        </p:nvGrpSpPr>
        <p:grpSpPr>
          <a:xfrm>
            <a:off x="1356527" y="1507253"/>
            <a:ext cx="3004458" cy="3386294"/>
            <a:chOff x="1356527" y="1507253"/>
            <a:chExt cx="3004458" cy="3386294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A553F14-6A9A-4293-A047-3C8179BC8F25}"/>
                </a:ext>
              </a:extLst>
            </p:cNvPr>
            <p:cNvCxnSpPr/>
            <p:nvPr/>
          </p:nvCxnSpPr>
          <p:spPr>
            <a:xfrm>
              <a:off x="1356527" y="1507253"/>
              <a:ext cx="3004458" cy="130628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7543131-691C-4CE7-ADE5-3E13046BB8C4}"/>
                </a:ext>
              </a:extLst>
            </p:cNvPr>
            <p:cNvCxnSpPr>
              <a:cxnSpLocks/>
            </p:cNvCxnSpPr>
            <p:nvPr/>
          </p:nvCxnSpPr>
          <p:spPr>
            <a:xfrm>
              <a:off x="1356527" y="2322845"/>
              <a:ext cx="2873829" cy="25707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50B4D9B-AEE7-44F4-B582-066E5DD033A2}"/>
                </a:ext>
              </a:extLst>
            </p:cNvPr>
            <p:cNvSpPr txBox="1"/>
            <p:nvPr/>
          </p:nvSpPr>
          <p:spPr>
            <a:xfrm>
              <a:off x="2412955" y="1507253"/>
              <a:ext cx="158729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p = 0.0035 s/m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CF57FF9-525A-43AC-8C55-CFC433EB8814}"/>
                </a:ext>
              </a:extLst>
            </p:cNvPr>
            <p:cNvSpPr txBox="1"/>
            <p:nvPr/>
          </p:nvSpPr>
          <p:spPr>
            <a:xfrm>
              <a:off x="1609259" y="4143440"/>
              <a:ext cx="158729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p = 0.0075 s/m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DBD48FB-87C6-4AF0-A4EA-3E8B1D43DC45}"/>
              </a:ext>
            </a:extLst>
          </p:cNvPr>
          <p:cNvGrpSpPr/>
          <p:nvPr/>
        </p:nvGrpSpPr>
        <p:grpSpPr>
          <a:xfrm>
            <a:off x="1537398" y="1507253"/>
            <a:ext cx="4431323" cy="4335421"/>
            <a:chOff x="1537398" y="1507253"/>
            <a:chExt cx="4431323" cy="4335421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3BC30A1-5611-4CED-AEE1-8D77FBFAF8D1}"/>
                </a:ext>
              </a:extLst>
            </p:cNvPr>
            <p:cNvCxnSpPr/>
            <p:nvPr/>
          </p:nvCxnSpPr>
          <p:spPr>
            <a:xfrm>
              <a:off x="1537398" y="1507253"/>
              <a:ext cx="4431323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9719DA7-CF5F-448B-B946-BBB16E70D1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48625" y="1507254"/>
              <a:ext cx="0" cy="433542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9F4C790-C074-4540-B34A-44C8F91C24CA}"/>
              </a:ext>
            </a:extLst>
          </p:cNvPr>
          <p:cNvGrpSpPr/>
          <p:nvPr/>
        </p:nvGrpSpPr>
        <p:grpSpPr>
          <a:xfrm>
            <a:off x="1495607" y="2254184"/>
            <a:ext cx="5779401" cy="3588490"/>
            <a:chOff x="1495607" y="2254184"/>
            <a:chExt cx="5779401" cy="358849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C9F56D5-707B-4A01-B6E0-9C8A9716DBC8}"/>
                </a:ext>
              </a:extLst>
            </p:cNvPr>
            <p:cNvCxnSpPr>
              <a:cxnSpLocks/>
            </p:cNvCxnSpPr>
            <p:nvPr/>
          </p:nvCxnSpPr>
          <p:spPr>
            <a:xfrm>
              <a:off x="1495607" y="2254184"/>
              <a:ext cx="5769353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12A3AED-30E2-447B-85FC-FF8FAC6CF91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75008" y="2254184"/>
              <a:ext cx="0" cy="358849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8249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EA654-625D-427B-841D-EAEF0D8C9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MASW Processing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BE0308F3-7DF9-47FB-85CF-2CBC897E01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The second step in MASW processing is to perform a Fourier transform on the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2400" dirty="0"/>
                  <a:t> axis: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den>
                          </m:f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𝑗𝑙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>
                    <a:ea typeface="Cambria Math" panose="02040503050406030204" pitchFamily="18" charset="0"/>
                  </a:rPr>
                  <a:t>= result of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000" dirty="0">
                    <a:ea typeface="Cambria Math" panose="02040503050406030204" pitchFamily="18" charset="0"/>
                  </a:rPr>
                  <a:t> transform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000" dirty="0">
                    <a:ea typeface="Cambria Math" panose="02040503050406030204" pitchFamily="18" charset="0"/>
                  </a:rPr>
                  <a:t> = frequency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2000" dirty="0"/>
                  <a:t> = time delay at zero offset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000" dirty="0"/>
                  <a:t> = slowness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 = receiver offset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dirty="0"/>
                  <a:t> = number of time delays</a:t>
                </a:r>
              </a:p>
              <a:p>
                <a:r>
                  <a:rPr lang="en-US" sz="2400" dirty="0"/>
                  <a:t>The third step is to convert slowness to velocity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BE0308F3-7DF9-47FB-85CF-2CBC897E01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3" t="-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20209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0EB11-1805-45E8-947A-FBB5076DC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MASW Processing</a:t>
            </a:r>
          </a:p>
        </p:txBody>
      </p:sp>
      <p:pic>
        <p:nvPicPr>
          <p:cNvPr id="5" name="Picture 4" descr="A picture containing photo, different, white, monitor&#10;&#10;Description automatically generated">
            <a:extLst>
              <a:ext uri="{FF2B5EF4-FFF2-40B4-BE49-F238E27FC236}">
                <a16:creationId xmlns:a16="http://schemas.microsoft.com/office/drawing/2014/main" id="{9DB4A9FD-B456-4E18-85BB-2ABEC72DA7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94" y="1568079"/>
            <a:ext cx="8963612" cy="44215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F8AE1C-C4FC-4E27-A63A-E1756DA8D8AC}"/>
              </a:ext>
            </a:extLst>
          </p:cNvPr>
          <p:cNvSpPr txBox="1"/>
          <p:nvPr/>
        </p:nvSpPr>
        <p:spPr>
          <a:xfrm>
            <a:off x="6280219" y="2341267"/>
            <a:ext cx="1982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 dispersion curve!</a:t>
            </a:r>
          </a:p>
        </p:txBody>
      </p:sp>
    </p:spTree>
    <p:extLst>
      <p:ext uri="{BB962C8B-B14F-4D97-AF65-F5344CB8AC3E}">
        <p14:creationId xmlns:p14="http://schemas.microsoft.com/office/powerpoint/2010/main" val="19254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CF3AEA-15F3-4EE7-B8D5-D232DF9A8C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Surface Wave Testing Principles</a:t>
            </a:r>
          </a:p>
        </p:txBody>
      </p:sp>
    </p:spTree>
    <p:extLst>
      <p:ext uri="{BB962C8B-B14F-4D97-AF65-F5344CB8AC3E}">
        <p14:creationId xmlns:p14="http://schemas.microsoft.com/office/powerpoint/2010/main" val="1459445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065BD-E78D-4299-8961-FE4C88E48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Inversion Concepts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B1B778-DE01-47E7-902B-15CD8A695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413" y="1002533"/>
            <a:ext cx="6518052" cy="550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1204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3C2AC-BF50-4AF9-837D-AF02C136B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MASW Examples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2A7C1B-66F6-48CB-9449-998CE27A1F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72" y="1214332"/>
            <a:ext cx="8871255" cy="492521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A231AD7-241C-461B-8595-2EF8AEE59878}"/>
              </a:ext>
            </a:extLst>
          </p:cNvPr>
          <p:cNvSpPr/>
          <p:nvPr/>
        </p:nvSpPr>
        <p:spPr>
          <a:xfrm>
            <a:off x="745405" y="1547446"/>
            <a:ext cx="1907360" cy="1808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CFDD76F-8115-43C5-950D-3A78D0A986E9}"/>
              </a:ext>
            </a:extLst>
          </p:cNvPr>
          <p:cNvCxnSpPr/>
          <p:nvPr/>
        </p:nvCxnSpPr>
        <p:spPr>
          <a:xfrm>
            <a:off x="7606602" y="5878286"/>
            <a:ext cx="14010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440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AF12D-8086-470F-8709-DEB50AE23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MASW Example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4EAB0E-DF68-4699-85F7-5F993AAEE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" y="1175134"/>
            <a:ext cx="9029700" cy="501015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B06495D-7E6D-4701-BF1E-D55E8ABB3216}"/>
              </a:ext>
            </a:extLst>
          </p:cNvPr>
          <p:cNvCxnSpPr/>
          <p:nvPr/>
        </p:nvCxnSpPr>
        <p:spPr>
          <a:xfrm>
            <a:off x="7685825" y="5928528"/>
            <a:ext cx="14010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73213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C57D8-FA36-4F10-BF4F-03234A88E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MASW Example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11EA5F-C38F-4C56-BA1E-401B1D38CE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" y="1240186"/>
            <a:ext cx="9039225" cy="500062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34F36E3-117D-4BB6-817C-2CA4B1019648}"/>
              </a:ext>
            </a:extLst>
          </p:cNvPr>
          <p:cNvSpPr/>
          <p:nvPr/>
        </p:nvSpPr>
        <p:spPr>
          <a:xfrm>
            <a:off x="695165" y="1557494"/>
            <a:ext cx="1907360" cy="1808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9985A3B-ED7C-48E8-B518-E5D5E505FE36}"/>
              </a:ext>
            </a:extLst>
          </p:cNvPr>
          <p:cNvCxnSpPr/>
          <p:nvPr/>
        </p:nvCxnSpPr>
        <p:spPr>
          <a:xfrm>
            <a:off x="7690587" y="5978770"/>
            <a:ext cx="14010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81240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DD806-D302-4CF8-AF23-E91408D8E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MASW Example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9F089D-67C7-4CB2-8665-D38C87E69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" y="1210565"/>
            <a:ext cx="9039225" cy="5019675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2A00C3D-07F3-480D-8907-41C8AFB28575}"/>
              </a:ext>
            </a:extLst>
          </p:cNvPr>
          <p:cNvCxnSpPr/>
          <p:nvPr/>
        </p:nvCxnSpPr>
        <p:spPr>
          <a:xfrm>
            <a:off x="7690587" y="5958672"/>
            <a:ext cx="14010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94219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3D5AA-0D05-4A90-9A32-382D36C0E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MASW Example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89CA21-AE6A-4E86-A899-CDDEBAD351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2" y="1189945"/>
            <a:ext cx="9020175" cy="500062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BA47EF2-B567-4093-B818-91A176B58C49}"/>
              </a:ext>
            </a:extLst>
          </p:cNvPr>
          <p:cNvSpPr/>
          <p:nvPr/>
        </p:nvSpPr>
        <p:spPr>
          <a:xfrm>
            <a:off x="705213" y="1537398"/>
            <a:ext cx="1907360" cy="1808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5F282C5-520C-4D00-94C1-8E9D8753FDB0}"/>
              </a:ext>
            </a:extLst>
          </p:cNvPr>
          <p:cNvCxnSpPr/>
          <p:nvPr/>
        </p:nvCxnSpPr>
        <p:spPr>
          <a:xfrm>
            <a:off x="7681062" y="5938576"/>
            <a:ext cx="14010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3666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F47D1-2A8B-4340-BF9D-40DF805AD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MASW Example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D43DB6-34E1-49C6-ADBA-66D282F53A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" y="1199992"/>
            <a:ext cx="9058275" cy="5000625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E6AFFAD-843F-41CB-A2AA-E02DEA0D61B5}"/>
              </a:ext>
            </a:extLst>
          </p:cNvPr>
          <p:cNvCxnSpPr/>
          <p:nvPr/>
        </p:nvCxnSpPr>
        <p:spPr>
          <a:xfrm>
            <a:off x="7691110" y="5948624"/>
            <a:ext cx="14010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62477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D3020-DBA2-4BF1-9851-A6FA80738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MASW Example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D69D98-E17C-4869-A059-D58737564E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897" y="2086233"/>
            <a:ext cx="7462937" cy="34218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212DC52-2AF2-4DCB-8F85-C193F5BE7BC5}"/>
              </a:ext>
            </a:extLst>
          </p:cNvPr>
          <p:cNvSpPr txBox="1"/>
          <p:nvPr/>
        </p:nvSpPr>
        <p:spPr>
          <a:xfrm>
            <a:off x="0" y="2086233"/>
            <a:ext cx="1128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El. 1665 ft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C432B2-4A31-46FB-A027-AD05FF97C8E2}"/>
              </a:ext>
            </a:extLst>
          </p:cNvPr>
          <p:cNvSpPr txBox="1"/>
          <p:nvPr/>
        </p:nvSpPr>
        <p:spPr>
          <a:xfrm>
            <a:off x="7471756" y="1249420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110 ft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1932E2-7780-4E14-A5F7-0D305E4DE33B}"/>
              </a:ext>
            </a:extLst>
          </p:cNvPr>
          <p:cNvSpPr txBox="1"/>
          <p:nvPr/>
        </p:nvSpPr>
        <p:spPr>
          <a:xfrm>
            <a:off x="991897" y="1309394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70 ft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AC8130-AA22-47F0-AEAC-091811FF5245}"/>
              </a:ext>
            </a:extLst>
          </p:cNvPr>
          <p:cNvSpPr txBox="1"/>
          <p:nvPr/>
        </p:nvSpPr>
        <p:spPr>
          <a:xfrm>
            <a:off x="23085" y="5192692"/>
            <a:ext cx="1128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El. 1542 ft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8D0048-4117-40CF-A282-E998C1712C3F}"/>
              </a:ext>
            </a:extLst>
          </p:cNvPr>
          <p:cNvSpPr txBox="1"/>
          <p:nvPr/>
        </p:nvSpPr>
        <p:spPr>
          <a:xfrm>
            <a:off x="7658421" y="1841593"/>
            <a:ext cx="1241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1178 ft/sec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A8C184-0A42-4D95-A130-F8EDE49925F8}"/>
              </a:ext>
            </a:extLst>
          </p:cNvPr>
          <p:cNvSpPr txBox="1"/>
          <p:nvPr/>
        </p:nvSpPr>
        <p:spPr>
          <a:xfrm>
            <a:off x="7685577" y="4382311"/>
            <a:ext cx="1241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2836 ft/sec</a:t>
            </a:r>
          </a:p>
        </p:txBody>
      </p:sp>
    </p:spTree>
    <p:extLst>
      <p:ext uri="{BB962C8B-B14F-4D97-AF65-F5344CB8AC3E}">
        <p14:creationId xmlns:p14="http://schemas.microsoft.com/office/powerpoint/2010/main" val="3126963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AE985-5768-486A-8C5E-D624000A1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MASW Examples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A7837B-6E37-4F1C-9145-7E664186FD8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91" y="2090659"/>
            <a:ext cx="8595109" cy="27585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4F074E2-553B-4300-903B-010AFF08C4AC}"/>
              </a:ext>
            </a:extLst>
          </p:cNvPr>
          <p:cNvSpPr txBox="1"/>
          <p:nvPr/>
        </p:nvSpPr>
        <p:spPr>
          <a:xfrm>
            <a:off x="1839008" y="1528594"/>
            <a:ext cx="5908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Mid-station = 1351, Spread size = 115 ft, Source offset = 30 ft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8C2E7A-05C2-4892-B903-41A47E3ABBA0}"/>
              </a:ext>
            </a:extLst>
          </p:cNvPr>
          <p:cNvSpPr txBox="1"/>
          <p:nvPr/>
        </p:nvSpPr>
        <p:spPr>
          <a:xfrm>
            <a:off x="4047187" y="4960074"/>
            <a:ext cx="1598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Frequency (Hz)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301AF6-6F14-457D-91E0-8915E4B604A7}"/>
              </a:ext>
            </a:extLst>
          </p:cNvPr>
          <p:cNvSpPr txBox="1"/>
          <p:nvPr/>
        </p:nvSpPr>
        <p:spPr>
          <a:xfrm rot="16200000">
            <a:off x="-1297985" y="3285251"/>
            <a:ext cx="3105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Rayleigh Phase Velocity (ft/sec)</a:t>
            </a:r>
          </a:p>
        </p:txBody>
      </p:sp>
    </p:spTree>
    <p:extLst>
      <p:ext uri="{BB962C8B-B14F-4D97-AF65-F5344CB8AC3E}">
        <p14:creationId xmlns:p14="http://schemas.microsoft.com/office/powerpoint/2010/main" val="25891155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8A012-761F-4ACD-AFC1-D560B4011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MASW Examples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0B70C8-08FC-48FF-A873-75A49ED918E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50" y="2011842"/>
            <a:ext cx="8887500" cy="283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440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8A8FB834-F554-4E1A-9712-703F5AF74B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00" y="2069647"/>
            <a:ext cx="8409999" cy="39030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C9FAF9-D7D2-4E47-B71F-7BD2359AB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Dispersion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00BC2C-E3EA-4316-AE4A-ABCE5C06106A}"/>
              </a:ext>
            </a:extLst>
          </p:cNvPr>
          <p:cNvSpPr txBox="1"/>
          <p:nvPr/>
        </p:nvSpPr>
        <p:spPr>
          <a:xfrm>
            <a:off x="1189822" y="1046601"/>
            <a:ext cx="67643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Surface wave methods use the dispersive nature of Rayleigh waves in a layered, heterogeneous medium as the basis for estimating the shear wave velocity profile.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272D7B-4A91-48CF-B5D0-5A655F5695F3}"/>
              </a:ext>
            </a:extLst>
          </p:cNvPr>
          <p:cNvSpPr txBox="1"/>
          <p:nvPr/>
        </p:nvSpPr>
        <p:spPr>
          <a:xfrm>
            <a:off x="7182998" y="2412693"/>
            <a:ext cx="1741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Dispersion curve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CC609CD-598F-4F11-A9FF-93DE0914D5B5}"/>
              </a:ext>
            </a:extLst>
          </p:cNvPr>
          <p:cNvCxnSpPr/>
          <p:nvPr/>
        </p:nvCxnSpPr>
        <p:spPr>
          <a:xfrm flipH="1">
            <a:off x="7392318" y="2809301"/>
            <a:ext cx="638978" cy="80423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72801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2EEE2-49D4-4BCA-8C0D-7E01AC96A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MASW Example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1AF030-A42D-4B88-8A15-A059C56A1B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080" y="1069756"/>
            <a:ext cx="7825839" cy="523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0553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C7487-C002-4653-8522-5B3F59062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MASW Example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083F8A-3140-4651-9A2B-29D618C9E6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33" y="1738251"/>
            <a:ext cx="8631534" cy="312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40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FE7FA-C5FA-4FEF-B739-EE8A01480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Surface Wave Testing Procedure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92D2BD09-21D5-465F-B237-2ABC34B1AFD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57"/>
          <a:stretch/>
        </p:blipFill>
        <p:spPr>
          <a:xfrm>
            <a:off x="539827" y="918510"/>
            <a:ext cx="8306718" cy="541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847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E2CBF-A18D-4815-98B1-E5344BB04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Variations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91663-161A-4CD4-9D41-7BC1267459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of the surface wave test variations we will discuss (SASW, MASW, and MAM) as well as others (MOPA, SPAC, etc.) are based on these three basic steps:</a:t>
            </a:r>
          </a:p>
          <a:p>
            <a:pPr lvl="1"/>
            <a:r>
              <a:rPr lang="en-US" dirty="0"/>
              <a:t>Acquisition</a:t>
            </a:r>
          </a:p>
          <a:p>
            <a:pPr lvl="1"/>
            <a:r>
              <a:rPr lang="en-US" dirty="0"/>
              <a:t>Processing</a:t>
            </a:r>
          </a:p>
          <a:p>
            <a:pPr lvl="1"/>
            <a:r>
              <a:rPr lang="en-US" dirty="0"/>
              <a:t>Inversion</a:t>
            </a:r>
          </a:p>
          <a:p>
            <a:r>
              <a:rPr lang="en-US" dirty="0"/>
              <a:t>The differences between the test variations are in the details of how each step is conducted.</a:t>
            </a:r>
          </a:p>
        </p:txBody>
      </p:sp>
    </p:spTree>
    <p:extLst>
      <p:ext uri="{BB962C8B-B14F-4D97-AF65-F5344CB8AC3E}">
        <p14:creationId xmlns:p14="http://schemas.microsoft.com/office/powerpoint/2010/main" val="1802726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EA8789-87F9-48A8-A6E9-0AC2031C54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Spectral Analysis of Surface Waves (SASW) Method</a:t>
            </a:r>
          </a:p>
        </p:txBody>
      </p:sp>
    </p:spTree>
    <p:extLst>
      <p:ext uri="{BB962C8B-B14F-4D97-AF65-F5344CB8AC3E}">
        <p14:creationId xmlns:p14="http://schemas.microsoft.com/office/powerpoint/2010/main" val="3806846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C126B-4DE9-4861-9ED0-F4CA679C2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SASW Acquisition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C725067-5C32-4E0A-A974-D7E536B06C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2742"/>
            <a:ext cx="9144000" cy="43192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9820875-F4A2-4FCD-9B61-6621B5D6B8DA}"/>
              </a:ext>
            </a:extLst>
          </p:cNvPr>
          <p:cNvSpPr txBox="1"/>
          <p:nvPr/>
        </p:nvSpPr>
        <p:spPr>
          <a:xfrm>
            <a:off x="5473326" y="1089723"/>
            <a:ext cx="2769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SASW method </a:t>
            </a:r>
            <a:r>
              <a:rPr lang="en-US" dirty="0">
                <a:solidFill>
                  <a:srgbClr val="FF0000"/>
                </a:solidFill>
                <a:sym typeface="Symbol" panose="05050102010706020507" pitchFamily="18" charset="2"/>
              </a:rPr>
              <a:t> 2 receivers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685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2D633-6F39-4DF3-870A-C5141EFB6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SASW Processing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1AA810-64C5-425B-A6B6-B53C4C9AC0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Two signals are </a:t>
                </a:r>
                <a:r>
                  <a:rPr lang="en-US"/>
                  <a:t>recorded:</a:t>
                </a:r>
                <a:endParaRPr lang="en-US" dirty="0"/>
              </a:p>
              <a:p>
                <a:pPr marL="914400" lvl="1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Take the Fourier transform* of both signals: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exp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𝑓𝑡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e>
                    </m:nary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exp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𝑓𝑡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𝑑𝑡</m:t>
                        </m:r>
                      </m:e>
                    </m:nary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 startAt="3"/>
                </a:pPr>
                <a:r>
                  <a:rPr lang="en-US" dirty="0"/>
                  <a:t>Express the Fourier transform in terms of magnitude and phase: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d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exp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d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 startAt="3"/>
                </a:pPr>
                <a:endParaRPr lang="en-US" dirty="0"/>
              </a:p>
              <a:p>
                <a:pPr marL="800100" lvl="1" indent="-514350">
                  <a:buFont typeface="+mj-lt"/>
                  <a:buAutoNum type="arabicPeriod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1AA810-64C5-425B-A6B6-B53C4C9AC0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11" t="-1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B3657059-C7A4-4E34-943C-3F18A0BE79E2}"/>
              </a:ext>
            </a:extLst>
          </p:cNvPr>
          <p:cNvSpPr txBox="1"/>
          <p:nvPr/>
        </p:nvSpPr>
        <p:spPr>
          <a:xfrm>
            <a:off x="714594" y="5751729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For simplicity, a continuous Fourier transform is shown, but the actual calculation is performed on digital (discrete) signals using the Fast Fourier Transform (FFT)</a:t>
            </a:r>
          </a:p>
        </p:txBody>
      </p:sp>
    </p:spTree>
    <p:extLst>
      <p:ext uri="{BB962C8B-B14F-4D97-AF65-F5344CB8AC3E}">
        <p14:creationId xmlns:p14="http://schemas.microsoft.com/office/powerpoint/2010/main" val="2544838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2D633-6F39-4DF3-870A-C5141EFB6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SASW Processing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1AA810-64C5-425B-A6B6-B53C4C9AC0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514350" indent="-514350">
                  <a:buFont typeface="+mj-lt"/>
                  <a:buAutoNum type="arabicPeriod" startAt="4"/>
                </a:pPr>
                <a:r>
                  <a:rPr lang="en-US" dirty="0"/>
                  <a:t>Calculate the cross-power spectrum: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i="1" dirty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i="1" dirty="0">
                    <a:latin typeface="Cambria Math" panose="020405030504060302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 startAt="3"/>
                </a:pPr>
                <a:r>
                  <a:rPr lang="en-US" dirty="0"/>
                  <a:t>Extract the phase of cross-power spectrum:</a:t>
                </a:r>
              </a:p>
              <a:p>
                <a:pPr marL="285750" lvl="1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arg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pPr marL="285750" lvl="1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           </a:t>
                </a:r>
                <a:r>
                  <a:rPr lang="en-US" dirty="0">
                    <a:solidFill>
                      <a:schemeClr val="tx2"/>
                    </a:solidFill>
                  </a:rPr>
                  <a:t>Note: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 in radians</a:t>
                </a:r>
                <a:endParaRPr lang="en-US" dirty="0"/>
              </a:p>
              <a:p>
                <a:pPr marL="514350" indent="-514350">
                  <a:buFont typeface="+mj-lt"/>
                  <a:buAutoNum type="arabicPeriod" startAt="3"/>
                </a:pPr>
                <a:r>
                  <a:rPr lang="en-US" dirty="0"/>
                  <a:t>Calculate the Rayleigh wave phase velocity:</a:t>
                </a:r>
              </a:p>
              <a:p>
                <a:pPr marL="285750" lvl="1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endParaRPr lang="en-US" dirty="0"/>
              </a:p>
              <a:p>
                <a:pPr marL="285750" lvl="1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1AA810-64C5-425B-A6B6-B53C4C9AC0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11" t="-1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67113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CFDDAE17164748BD4832F608A13B10" ma:contentTypeVersion="15" ma:contentTypeDescription="Create a new document." ma:contentTypeScope="" ma:versionID="16e4ab232bfc76cabfd9121b7cadc11f">
  <xsd:schema xmlns:xsd="http://www.w3.org/2001/XMLSchema" xmlns:xs="http://www.w3.org/2001/XMLSchema" xmlns:p="http://schemas.microsoft.com/office/2006/metadata/properties" xmlns:ns1="http://schemas.microsoft.com/sharepoint/v3" xmlns:ns3="ff117338-9936-483e-a275-435402ea6faa" xmlns:ns4="de65d845-ddab-4257-bea9-79c35f1463a6" targetNamespace="http://schemas.microsoft.com/office/2006/metadata/properties" ma:root="true" ma:fieldsID="4630aaec381e1e8c6a8f38cf1a014cd9" ns1:_="" ns3:_="" ns4:_="">
    <xsd:import namespace="http://schemas.microsoft.com/sharepoint/v3"/>
    <xsd:import namespace="ff117338-9936-483e-a275-435402ea6faa"/>
    <xsd:import namespace="de65d845-ddab-4257-bea9-79c35f1463a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4:MediaServiceMetadata" minOccurs="0"/>
                <xsd:element ref="ns4:MediaServiceFastMetadata" minOccurs="0"/>
                <xsd:element ref="ns3:SharedWithDetails" minOccurs="0"/>
                <xsd:element ref="ns3:SharingHintHash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Location" minOccurs="0"/>
                <xsd:element ref="ns1:_ip_UnifiedCompliancePolicyProperties" minOccurs="0"/>
                <xsd:element ref="ns1:_ip_UnifiedCompliancePolicyUIAc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7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8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117338-9936-483e-a275-435402ea6fa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65d845-ddab-4257-bea9-79c35f1463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0609E0D-03AB-4E70-9984-E575672953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f117338-9936-483e-a275-435402ea6faa"/>
    <ds:schemaRef ds:uri="de65d845-ddab-4257-bea9-79c35f1463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7FF4F2D-DBE4-45EB-B368-4A77ABFDF31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A995AF7-0A55-4423-97DE-AD2C15006870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6100</TotalTime>
  <Words>358</Words>
  <Application>Microsoft Office PowerPoint</Application>
  <PresentationFormat>On-screen Show (4:3)</PresentationFormat>
  <Paragraphs>99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Arial</vt:lpstr>
      <vt:lpstr>Calibri</vt:lpstr>
      <vt:lpstr>Cambria Math</vt:lpstr>
      <vt:lpstr>Helvetica</vt:lpstr>
      <vt:lpstr>Symbol</vt:lpstr>
      <vt:lpstr>Times New Roman</vt:lpstr>
      <vt:lpstr>Office Theme</vt:lpstr>
      <vt:lpstr>Custom Design</vt:lpstr>
      <vt:lpstr>1_Custom Design</vt:lpstr>
      <vt:lpstr>South Carolina DOT Training Workshop  Geophysics Field Testing Methods, Data Reduction, and Interpretation of Results</vt:lpstr>
      <vt:lpstr>PowerPoint Presentation</vt:lpstr>
      <vt:lpstr>Dispersion</vt:lpstr>
      <vt:lpstr>Surface Wave Testing Procedure</vt:lpstr>
      <vt:lpstr>Test Variations</vt:lpstr>
      <vt:lpstr>PowerPoint Presentation</vt:lpstr>
      <vt:lpstr>SASW Acquisition</vt:lpstr>
      <vt:lpstr>SASW Processing</vt:lpstr>
      <vt:lpstr>SASW Processing</vt:lpstr>
      <vt:lpstr>SASW Processing</vt:lpstr>
      <vt:lpstr>SASW Processing</vt:lpstr>
      <vt:lpstr>Inversion Concepts</vt:lpstr>
      <vt:lpstr>PowerPoint Presentation</vt:lpstr>
      <vt:lpstr>MASW Acquisition</vt:lpstr>
      <vt:lpstr>MASW Processing</vt:lpstr>
      <vt:lpstr>MASW Processing</vt:lpstr>
      <vt:lpstr>MASW Processing</vt:lpstr>
      <vt:lpstr>MASW Processing</vt:lpstr>
      <vt:lpstr>MASW Processing</vt:lpstr>
      <vt:lpstr>Inversion Concepts</vt:lpstr>
      <vt:lpstr>MASW Examples</vt:lpstr>
      <vt:lpstr>MASW Example</vt:lpstr>
      <vt:lpstr>MASW Example</vt:lpstr>
      <vt:lpstr>MASW Example</vt:lpstr>
      <vt:lpstr>MASW Example</vt:lpstr>
      <vt:lpstr>MASW Example</vt:lpstr>
      <vt:lpstr>MASW Example</vt:lpstr>
      <vt:lpstr>MASW Examples</vt:lpstr>
      <vt:lpstr>MASW Examples</vt:lpstr>
      <vt:lpstr>MASW Example</vt:lpstr>
      <vt:lpstr>MASW Example</vt:lpstr>
    </vt:vector>
  </TitlesOfParts>
  <Company>GEOSYNTEC CONSULTANTS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Pam Wood</dc:creator>
  <cp:lastModifiedBy>Harman, Nicholas E.</cp:lastModifiedBy>
  <cp:revision>42</cp:revision>
  <dcterms:created xsi:type="dcterms:W3CDTF">2016-09-26T17:42:06Z</dcterms:created>
  <dcterms:modified xsi:type="dcterms:W3CDTF">2020-08-13T13:56:54Z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0x010100F1CFDDAE17164748BD4832F608A13B10</vt:lpwstr>
  </property>
  <property fmtid="{D5CDD505-2E9C-101B-9397-08002B2CF9AE}" pid="3" name="_dlc_DocIdItemGuid">
    <vt:lpwstr>97bac5ae-71a8-4c37-8e55-5f0292be4a21</vt:lpwstr>
  </property>
</Properties>
</file>