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19"/>
  </p:notesMasterIdLst>
  <p:sldIdLst>
    <p:sldId id="264" r:id="rId7"/>
    <p:sldId id="333" r:id="rId8"/>
    <p:sldId id="334" r:id="rId9"/>
    <p:sldId id="341" r:id="rId10"/>
    <p:sldId id="342" r:id="rId11"/>
    <p:sldId id="335" r:id="rId12"/>
    <p:sldId id="336" r:id="rId13"/>
    <p:sldId id="337" r:id="rId14"/>
    <p:sldId id="338" r:id="rId15"/>
    <p:sldId id="339" r:id="rId16"/>
    <p:sldId id="340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A6C3D-5486-4744-B090-CBE238790B94}" v="1167" dt="2020-06-16T11:45:43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eosyntec-my.sharepoint.com/personal/grix_geosyntec_com/Documents/Documents/Projects/SCDOT%20Geophysics%20Training/Raw%20Material/Simple%20Linear%20Inversion%20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3.2286321804021113E-2"/>
                  <c:y val="-4.595991334303398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'[Simple Linear Inversion Example.xlsx]Sheet1'!$A$4:$A$13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'[Simple Linear Inversion Example.xlsx]Sheet1'!$B$4:$B$13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11</c:v>
                </c:pt>
                <c:pt idx="5">
                  <c:v>13</c:v>
                </c:pt>
                <c:pt idx="6">
                  <c:v>12</c:v>
                </c:pt>
                <c:pt idx="7">
                  <c:v>17</c:v>
                </c:pt>
                <c:pt idx="8">
                  <c:v>16</c:v>
                </c:pt>
                <c:pt idx="9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E7-4035-B26A-53F1D3F80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8691423"/>
        <c:axId val="1052425343"/>
      </c:scatterChart>
      <c:valAx>
        <c:axId val="1048691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425343"/>
        <c:crosses val="autoZero"/>
        <c:crossBetween val="midCat"/>
      </c:valAx>
      <c:valAx>
        <c:axId val="105242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6914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BD16-AEEB-49D3-B643-74A19F18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15E6A19-2AA0-4ADA-A9E7-D8CA02FD90D2}"/>
              </a:ext>
            </a:extLst>
          </p:cNvPr>
          <p:cNvGrpSpPr>
            <a:grpSpLocks/>
          </p:cNvGrpSpPr>
          <p:nvPr/>
        </p:nvGrpSpPr>
        <p:grpSpPr bwMode="auto">
          <a:xfrm>
            <a:off x="931923" y="943453"/>
            <a:ext cx="7280153" cy="5446330"/>
            <a:chOff x="418" y="895"/>
            <a:chExt cx="4549" cy="3403"/>
          </a:xfrm>
        </p:grpSpPr>
        <p:pic>
          <p:nvPicPr>
            <p:cNvPr id="4" name="Picture 4" descr="inversion_2">
              <a:extLst>
                <a:ext uri="{FF2B5EF4-FFF2-40B4-BE49-F238E27FC236}">
                  <a16:creationId xmlns:a16="http://schemas.microsoft.com/office/drawing/2014/main" id="{B0A1A37A-F018-4CC0-8A51-FB52546C1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895"/>
              <a:ext cx="2303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inversion_3">
              <a:extLst>
                <a:ext uri="{FF2B5EF4-FFF2-40B4-BE49-F238E27FC236}">
                  <a16:creationId xmlns:a16="http://schemas.microsoft.com/office/drawing/2014/main" id="{6CD208A3-FB5B-4316-9B85-0D75B6C06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895"/>
              <a:ext cx="2303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inversion_4">
              <a:extLst>
                <a:ext uri="{FF2B5EF4-FFF2-40B4-BE49-F238E27FC236}">
                  <a16:creationId xmlns:a16="http://schemas.microsoft.com/office/drawing/2014/main" id="{12CDB566-C88D-4B52-AA8C-760E9B2D6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2571"/>
              <a:ext cx="2303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inversion_5">
              <a:extLst>
                <a:ext uri="{FF2B5EF4-FFF2-40B4-BE49-F238E27FC236}">
                  <a16:creationId xmlns:a16="http://schemas.microsoft.com/office/drawing/2014/main" id="{B076F35E-35DB-4151-937D-BAAAF3515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2571"/>
              <a:ext cx="2303" cy="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109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80CE-58C4-450E-9BF9-DF40E356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pic>
        <p:nvPicPr>
          <p:cNvPr id="3" name="Picture 3" descr="final_profile">
            <a:extLst>
              <a:ext uri="{FF2B5EF4-FFF2-40B4-BE49-F238E27FC236}">
                <a16:creationId xmlns:a16="http://schemas.microsoft.com/office/drawing/2014/main" id="{5228604B-7DEB-4850-8747-29223281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6"/>
          <a:stretch>
            <a:fillRect/>
          </a:stretch>
        </p:blipFill>
        <p:spPr bwMode="auto">
          <a:xfrm>
            <a:off x="1835121" y="954087"/>
            <a:ext cx="5473758" cy="55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4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491B-FD1E-4390-86B6-22413339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73D7C-6325-4DF7-99B0-2302C204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Geopsy</a:t>
            </a:r>
            <a:r>
              <a:rPr lang="en-US" dirty="0"/>
              <a:t> (Open source)</a:t>
            </a:r>
          </a:p>
          <a:p>
            <a:r>
              <a:rPr lang="en-US" dirty="0"/>
              <a:t>Kansas Geological Survey </a:t>
            </a:r>
            <a:r>
              <a:rPr lang="en-US" dirty="0" err="1"/>
              <a:t>SurfSeis</a:t>
            </a:r>
            <a:r>
              <a:rPr lang="en-US" dirty="0"/>
              <a:t> 6++</a:t>
            </a:r>
          </a:p>
          <a:p>
            <a:r>
              <a:rPr lang="en-US" dirty="0" err="1"/>
              <a:t>Geogiga</a:t>
            </a:r>
            <a:r>
              <a:rPr lang="en-US" dirty="0"/>
              <a:t> Surface Version 9.1</a:t>
            </a:r>
          </a:p>
          <a:p>
            <a:r>
              <a:rPr lang="en-US" dirty="0" err="1"/>
              <a:t>ParkSEIS</a:t>
            </a:r>
            <a:r>
              <a:rPr lang="en-US" dirty="0"/>
              <a:t> Version 3.0</a:t>
            </a:r>
          </a:p>
          <a:p>
            <a:r>
              <a:rPr lang="en-US" dirty="0"/>
              <a:t>Geometrics </a:t>
            </a:r>
            <a:r>
              <a:rPr lang="en-US" dirty="0" err="1"/>
              <a:t>SeisImager</a:t>
            </a:r>
            <a:r>
              <a:rPr lang="en-US" dirty="0"/>
              <a:t>/SW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545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D571B-6F2B-4ACC-B628-3EBF20612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376567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E7FA-C5FA-4FEF-B739-EE8A0148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Wave Testing Procedure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D2BD09-21D5-465F-B237-2ABC34B1A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7"/>
          <a:stretch/>
        </p:blipFill>
        <p:spPr>
          <a:xfrm>
            <a:off x="539827" y="918510"/>
            <a:ext cx="8306718" cy="54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C69F-9337-4933-B5EB-55316480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Inversion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168666D-9686-4827-A3E0-CD92E4928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14091"/>
          <a:stretch/>
        </p:blipFill>
        <p:spPr>
          <a:xfrm>
            <a:off x="313062" y="1748927"/>
            <a:ext cx="8517875" cy="4470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9323D-6006-4793-A739-62D6D15C3E49}"/>
              </a:ext>
            </a:extLst>
          </p:cNvPr>
          <p:cNvSpPr txBox="1"/>
          <p:nvPr/>
        </p:nvSpPr>
        <p:spPr>
          <a:xfrm>
            <a:off x="1850834" y="1287262"/>
            <a:ext cx="229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Dispersion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E1188-598C-47B8-BA8D-E3D9773B6C08}"/>
              </a:ext>
            </a:extLst>
          </p:cNvPr>
          <p:cNvSpPr txBox="1"/>
          <p:nvPr/>
        </p:nvSpPr>
        <p:spPr>
          <a:xfrm>
            <a:off x="4997598" y="1287262"/>
            <a:ext cx="360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Shear Wave Velocity Profile</a:t>
            </a:r>
          </a:p>
        </p:txBody>
      </p:sp>
    </p:spTree>
    <p:extLst>
      <p:ext uri="{BB962C8B-B14F-4D97-AF65-F5344CB8AC3E}">
        <p14:creationId xmlns:p14="http://schemas.microsoft.com/office/powerpoint/2010/main" val="125313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FFDD-8195-46C7-A326-2BA6E49B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Inversion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F5D3D67-4157-48E2-8565-23299DA42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19865"/>
          <a:stretch/>
        </p:blipFill>
        <p:spPr>
          <a:xfrm>
            <a:off x="49576" y="1472894"/>
            <a:ext cx="9044848" cy="4476743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D038D310-AD1F-46C8-AC86-E307BD7A3750}"/>
              </a:ext>
            </a:extLst>
          </p:cNvPr>
          <p:cNvSpPr/>
          <p:nvPr/>
        </p:nvSpPr>
        <p:spPr>
          <a:xfrm>
            <a:off x="3227943" y="2280491"/>
            <a:ext cx="3227942" cy="322794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B9F6-26F8-4DB3-AE08-78406634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3267AF-AED2-497F-98F4-D811363EF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559875"/>
              </p:ext>
            </p:extLst>
          </p:nvPr>
        </p:nvGraphicFramePr>
        <p:xfrm>
          <a:off x="595670" y="1356880"/>
          <a:ext cx="7952659" cy="465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1DA308B-5F99-4297-B893-743F52B339A4}"/>
              </a:ext>
            </a:extLst>
          </p:cNvPr>
          <p:cNvGrpSpPr/>
          <p:nvPr/>
        </p:nvGrpSpPr>
        <p:grpSpPr>
          <a:xfrm>
            <a:off x="1553378" y="2423711"/>
            <a:ext cx="1421176" cy="1652530"/>
            <a:chOff x="1553378" y="2423711"/>
            <a:chExt cx="1421176" cy="16525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D70F42-ED67-489B-964D-F4E09AB6F714}"/>
                </a:ext>
              </a:extLst>
            </p:cNvPr>
            <p:cNvSpPr txBox="1"/>
            <p:nvPr/>
          </p:nvSpPr>
          <p:spPr>
            <a:xfrm>
              <a:off x="1553378" y="2423711"/>
              <a:ext cx="764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26A6B23-82F1-4AEF-8326-04BE6E475982}"/>
                </a:ext>
              </a:extLst>
            </p:cNvPr>
            <p:cNvCxnSpPr/>
            <p:nvPr/>
          </p:nvCxnSpPr>
          <p:spPr>
            <a:xfrm>
              <a:off x="2324559" y="2897436"/>
              <a:ext cx="649995" cy="11788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28CBFB-7BA0-4EDB-B0C7-E7F892093A0C}"/>
              </a:ext>
            </a:extLst>
          </p:cNvPr>
          <p:cNvSpPr txBox="1"/>
          <p:nvPr/>
        </p:nvSpPr>
        <p:spPr>
          <a:xfrm>
            <a:off x="5654625" y="4459996"/>
            <a:ext cx="240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Model: y = mx + 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F29DE4-F35C-48C5-9251-205C0FCC9AC3}"/>
              </a:ext>
            </a:extLst>
          </p:cNvPr>
          <p:cNvGrpSpPr/>
          <p:nvPr/>
        </p:nvGrpSpPr>
        <p:grpSpPr>
          <a:xfrm>
            <a:off x="2649556" y="1466173"/>
            <a:ext cx="4070733" cy="570958"/>
            <a:chOff x="2649556" y="1466173"/>
            <a:chExt cx="4070733" cy="5709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5FB269-5297-47AE-90A0-81BF50E27302}"/>
                </a:ext>
              </a:extLst>
            </p:cNvPr>
            <p:cNvSpPr txBox="1"/>
            <p:nvPr/>
          </p:nvSpPr>
          <p:spPr>
            <a:xfrm>
              <a:off x="2649556" y="1466173"/>
              <a:ext cx="25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Model parameters: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D85702-269C-4F8C-8E03-362F3E06C983}"/>
                </a:ext>
              </a:extLst>
            </p:cNvPr>
            <p:cNvCxnSpPr>
              <a:cxnSpLocks/>
            </p:cNvCxnSpPr>
            <p:nvPr/>
          </p:nvCxnSpPr>
          <p:spPr>
            <a:xfrm>
              <a:off x="5221235" y="1710353"/>
              <a:ext cx="1499054" cy="3267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BD3F665-BB27-4A27-AB99-EDBC09750FB3}"/>
                </a:ext>
              </a:extLst>
            </p:cNvPr>
            <p:cNvCxnSpPr>
              <a:cxnSpLocks/>
            </p:cNvCxnSpPr>
            <p:nvPr/>
          </p:nvCxnSpPr>
          <p:spPr>
            <a:xfrm>
              <a:off x="5221235" y="1729633"/>
              <a:ext cx="827025" cy="307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2E17-4FC4-4FF2-98A7-0C618E5C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4DBAF-9500-4D7B-82D3-B3A6549B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1" y="1060447"/>
            <a:ext cx="4958067" cy="3916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8B7EE-F6AC-49D3-88C5-4D6D7D3E8012}"/>
              </a:ext>
            </a:extLst>
          </p:cNvPr>
          <p:cNvSpPr txBox="1"/>
          <p:nvPr/>
        </p:nvSpPr>
        <p:spPr>
          <a:xfrm>
            <a:off x="2754217" y="2644048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6E3909-6D24-40BD-B6F6-4939AFFE4B56}"/>
              </a:ext>
            </a:extLst>
          </p:cNvPr>
          <p:cNvGrpSpPr/>
          <p:nvPr/>
        </p:nvGrpSpPr>
        <p:grpSpPr>
          <a:xfrm>
            <a:off x="5213931" y="1074292"/>
            <a:ext cx="3930069" cy="3409720"/>
            <a:chOff x="5213931" y="1074292"/>
            <a:chExt cx="3930069" cy="3409720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11BF67-0C58-4801-9F40-56F607B47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931" y="1553378"/>
              <a:ext cx="3930069" cy="2930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F9A9EF-69DA-4B33-B5CB-9C5DDD0A3D98}"/>
                </a:ext>
              </a:extLst>
            </p:cNvPr>
            <p:cNvSpPr txBox="1"/>
            <p:nvPr/>
          </p:nvSpPr>
          <p:spPr>
            <a:xfrm>
              <a:off x="6681072" y="1074292"/>
              <a:ext cx="995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488B5-E2CD-46DD-9C5C-4F18BFFD5708}"/>
              </a:ext>
            </a:extLst>
          </p:cNvPr>
          <p:cNvGrpSpPr/>
          <p:nvPr/>
        </p:nvGrpSpPr>
        <p:grpSpPr>
          <a:xfrm>
            <a:off x="5931122" y="2379643"/>
            <a:ext cx="3093158" cy="3058965"/>
            <a:chOff x="5931122" y="2379643"/>
            <a:chExt cx="3093158" cy="30589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BF783B-6509-4199-90A2-6923CF56F42E}"/>
                </a:ext>
              </a:extLst>
            </p:cNvPr>
            <p:cNvSpPr txBox="1"/>
            <p:nvPr/>
          </p:nvSpPr>
          <p:spPr>
            <a:xfrm>
              <a:off x="5931122" y="4976943"/>
              <a:ext cx="2495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Model parameters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DA7BA4-FD95-461A-BB85-843E2427A535}"/>
                </a:ext>
              </a:extLst>
            </p:cNvPr>
            <p:cNvSpPr/>
            <p:nvPr/>
          </p:nvSpPr>
          <p:spPr>
            <a:xfrm>
              <a:off x="7013044" y="2379643"/>
              <a:ext cx="2011236" cy="8923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9F0F4D-7D59-4D73-8DF4-09969F4FE796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7178964" y="3305060"/>
              <a:ext cx="830299" cy="16718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65BD-E78D-4299-8961-FE4C88E4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1B778-DE01-47E7-902B-15CD8A69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13" y="1002533"/>
            <a:ext cx="6518052" cy="55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8A63-6BFF-4E65-A133-EA913E11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pic>
        <p:nvPicPr>
          <p:cNvPr id="3" name="Picture 3" descr="inversion_1">
            <a:extLst>
              <a:ext uri="{FF2B5EF4-FFF2-40B4-BE49-F238E27FC236}">
                <a16:creationId xmlns:a16="http://schemas.microsoft.com/office/drawing/2014/main" id="{122AE163-40A5-4CC2-B54B-38E0BE0C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" y="942612"/>
            <a:ext cx="6880352" cy="51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1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87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Custom Design</vt:lpstr>
      <vt:lpstr>1_Custom Design</vt:lpstr>
      <vt:lpstr>South Carolina DOT Training Workshop  Geophysics Field Testing Methods, Data Reduction, and Interpretation of Results</vt:lpstr>
      <vt:lpstr>PowerPoint Presentation</vt:lpstr>
      <vt:lpstr>Surface Wave Testing Procedure</vt:lpstr>
      <vt:lpstr>Empirical Inversion</vt:lpstr>
      <vt:lpstr>Empirical Inversion</vt:lpstr>
      <vt:lpstr>Inversion Concepts</vt:lpstr>
      <vt:lpstr>Inversion Concepts</vt:lpstr>
      <vt:lpstr>Inversion Concepts</vt:lpstr>
      <vt:lpstr>Inversion Concepts</vt:lpstr>
      <vt:lpstr>Inversion Concepts</vt:lpstr>
      <vt:lpstr>Inversion Concepts</vt:lpstr>
      <vt:lpstr>Software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