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26"/>
  </p:notesMasterIdLst>
  <p:sldIdLst>
    <p:sldId id="264" r:id="rId7"/>
    <p:sldId id="315" r:id="rId8"/>
    <p:sldId id="316" r:id="rId9"/>
    <p:sldId id="317" r:id="rId10"/>
    <p:sldId id="318" r:id="rId11"/>
    <p:sldId id="319" r:id="rId12"/>
    <p:sldId id="322" r:id="rId13"/>
    <p:sldId id="320" r:id="rId14"/>
    <p:sldId id="321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6D6"/>
    <a:srgbClr val="FFCC6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A6C3D-5486-4744-B090-CBE238790B94}" v="1167" dt="2020-06-16T11:45:43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350</c:v>
                </c:pt>
                <c:pt idx="1">
                  <c:v>360</c:v>
                </c:pt>
                <c:pt idx="2">
                  <c:v>385.00000000000006</c:v>
                </c:pt>
                <c:pt idx="3">
                  <c:v>413.99999999999994</c:v>
                </c:pt>
                <c:pt idx="4">
                  <c:v>420</c:v>
                </c:pt>
                <c:pt idx="5">
                  <c:v>450</c:v>
                </c:pt>
                <c:pt idx="6">
                  <c:v>465</c:v>
                </c:pt>
                <c:pt idx="7">
                  <c:v>535</c:v>
                </c:pt>
              </c:numCache>
            </c:numRef>
          </c:xVal>
          <c:yVal>
            <c:numRef>
              <c:f>Sheet1!$B$4:$B$11</c:f>
              <c:numCache>
                <c:formatCode>0.00</c:formatCode>
                <c:ptCount val="8"/>
                <c:pt idx="0">
                  <c:v>0.7</c:v>
                </c:pt>
                <c:pt idx="1">
                  <c:v>0.9</c:v>
                </c:pt>
                <c:pt idx="2">
                  <c:v>1.1000000000000001</c:v>
                </c:pt>
                <c:pt idx="3">
                  <c:v>1.38</c:v>
                </c:pt>
                <c:pt idx="4">
                  <c:v>1.68</c:v>
                </c:pt>
                <c:pt idx="5">
                  <c:v>2.25</c:v>
                </c:pt>
                <c:pt idx="6">
                  <c:v>3.1</c:v>
                </c:pt>
                <c:pt idx="7">
                  <c:v>5.35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09-4160-9392-D1E8E5A69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597056"/>
        <c:axId val="304636976"/>
      </c:scatterChart>
      <c:valAx>
        <c:axId val="360597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Rayleigh</a:t>
                </a:r>
                <a:r>
                  <a:rPr lang="en-US" sz="1200" baseline="0"/>
                  <a:t> Wave Phase Velocity (ft/sec)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6976"/>
        <c:crosses val="autoZero"/>
        <c:crossBetween val="midCat"/>
      </c:valAx>
      <c:valAx>
        <c:axId val="3046369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Wavelength (ft)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9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Sheet1!$A$4:$A$11</c:f>
              <c:numCache>
                <c:formatCode>General</c:formatCode>
                <c:ptCount val="8"/>
                <c:pt idx="0">
                  <c:v>500</c:v>
                </c:pt>
                <c:pt idx="1">
                  <c:v>400</c:v>
                </c:pt>
                <c:pt idx="2">
                  <c:v>350</c:v>
                </c:pt>
                <c:pt idx="3">
                  <c:v>300</c:v>
                </c:pt>
                <c:pt idx="4">
                  <c:v>250</c:v>
                </c:pt>
                <c:pt idx="5">
                  <c:v>200</c:v>
                </c:pt>
                <c:pt idx="6">
                  <c:v>150</c:v>
                </c:pt>
                <c:pt idx="7">
                  <c:v>100</c:v>
                </c:pt>
              </c:numCache>
            </c:numRef>
          </c:xVal>
          <c:yVal>
            <c:numRef>
              <c:f>Sheet1!$C$4:$C$11</c:f>
              <c:numCache>
                <c:formatCode>General</c:formatCode>
                <c:ptCount val="8"/>
                <c:pt idx="0">
                  <c:v>350</c:v>
                </c:pt>
                <c:pt idx="1">
                  <c:v>360</c:v>
                </c:pt>
                <c:pt idx="2">
                  <c:v>385.00000000000006</c:v>
                </c:pt>
                <c:pt idx="3">
                  <c:v>413.99999999999994</c:v>
                </c:pt>
                <c:pt idx="4">
                  <c:v>420</c:v>
                </c:pt>
                <c:pt idx="5">
                  <c:v>450</c:v>
                </c:pt>
                <c:pt idx="6">
                  <c:v>465</c:v>
                </c:pt>
                <c:pt idx="7">
                  <c:v>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ED-4E97-8C9D-2C16357A2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74240"/>
        <c:axId val="299859952"/>
      </c:scatterChart>
      <c:valAx>
        <c:axId val="41027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59952"/>
        <c:crosses val="autoZero"/>
        <c:crossBetween val="midCat"/>
      </c:valAx>
      <c:valAx>
        <c:axId val="29985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Rayleigh Wave Phase Velocity (ft/sec)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7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420976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7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0509-6375-47F2-8AD9-9CE3E1A7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A264A-9036-406E-A513-67E0C64DC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/>
                  <a:t>is distance (offset)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frequency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is the arbitrary phase of the source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is the wavenumber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A264A-9036-406E-A513-67E0C64DC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78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633-6F39-4DF3-870A-C5141EFB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Calculate the cross-power spectrum: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Extract the phase of cross-power spectrum:</a:t>
                </a:r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arg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        </a:t>
                </a:r>
                <a:r>
                  <a:rPr lang="en-US" dirty="0">
                    <a:solidFill>
                      <a:schemeClr val="tx2"/>
                    </a:solidFill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in radians</a:t>
                </a: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Calculate the Rayleigh wave phase velocity:</a:t>
                </a:r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71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F052-845E-4CE7-8318-29AB0F23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FC12C6B-01BB-4554-95AF-AA796733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52" y="902572"/>
            <a:ext cx="4336714" cy="5783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7E9E5-9D9B-4DA4-9B89-80D82F0C7E78}"/>
              </a:ext>
            </a:extLst>
          </p:cNvPr>
          <p:cNvSpPr txBox="1"/>
          <p:nvPr/>
        </p:nvSpPr>
        <p:spPr>
          <a:xfrm>
            <a:off x="5464366" y="1619480"/>
            <a:ext cx="349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of the cross-power spectrum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B0228-3F86-4A2A-80DA-D389675FE63E}"/>
              </a:ext>
            </a:extLst>
          </p:cNvPr>
          <p:cNvSpPr txBox="1"/>
          <p:nvPr/>
        </p:nvSpPr>
        <p:spPr>
          <a:xfrm>
            <a:off x="5464366" y="2869053"/>
            <a:ext cx="203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Coherence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0A209-E2C5-47FF-90B7-635E990C0DFA}"/>
              </a:ext>
            </a:extLst>
          </p:cNvPr>
          <p:cNvSpPr txBox="1"/>
          <p:nvPr/>
        </p:nvSpPr>
        <p:spPr>
          <a:xfrm>
            <a:off x="5464366" y="4153015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Auto-power spectrum – Receiver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ADE29-191C-4478-8142-9581D823617A}"/>
              </a:ext>
            </a:extLst>
          </p:cNvPr>
          <p:cNvSpPr txBox="1"/>
          <p:nvPr/>
        </p:nvSpPr>
        <p:spPr>
          <a:xfrm>
            <a:off x="5464366" y="5402588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Auto-power spectrum – Receiver 2</a:t>
            </a:r>
          </a:p>
        </p:txBody>
      </p:sp>
    </p:spTree>
    <p:extLst>
      <p:ext uri="{BB962C8B-B14F-4D97-AF65-F5344CB8AC3E}">
        <p14:creationId xmlns:p14="http://schemas.microsoft.com/office/powerpoint/2010/main" val="336317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5B6C-C4FA-46CB-A900-C0355435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8748B1-AD8E-4C99-9222-D886CD431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0" y="942118"/>
            <a:ext cx="7967819" cy="5303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EA448-2493-4BF2-9952-90FF6768C5A5}"/>
                  </a:ext>
                </a:extLst>
              </p:cNvPr>
              <p:cNvSpPr txBox="1"/>
              <p:nvPr/>
            </p:nvSpPr>
            <p:spPr>
              <a:xfrm>
                <a:off x="4059716" y="3130585"/>
                <a:ext cx="349942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𝑢𝑛𝑤𝑟𝑎𝑝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𝑤𝑟𝑎𝑝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EA448-2493-4BF2-9952-90FF6768C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16" y="3130585"/>
                <a:ext cx="3499420" cy="298415"/>
              </a:xfrm>
              <a:prstGeom prst="rect">
                <a:avLst/>
              </a:prstGeom>
              <a:blipFill>
                <a:blip r:embed="rId3"/>
                <a:stretch>
                  <a:fillRect l="-1220" t="-2041" r="-1045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C33D02-670A-410D-8186-33B1B9612804}"/>
              </a:ext>
            </a:extLst>
          </p:cNvPr>
          <p:cNvSpPr txBox="1"/>
          <p:nvPr/>
        </p:nvSpPr>
        <p:spPr>
          <a:xfrm>
            <a:off x="4059716" y="3477065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0, 1, 2, …</a:t>
            </a:r>
          </a:p>
        </p:txBody>
      </p:sp>
    </p:spTree>
    <p:extLst>
      <p:ext uri="{BB962C8B-B14F-4D97-AF65-F5344CB8AC3E}">
        <p14:creationId xmlns:p14="http://schemas.microsoft.com/office/powerpoint/2010/main" val="365395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F052-845E-4CE7-8318-29AB0F23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FC12C6B-01BB-4554-95AF-AA796733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72366"/>
          <a:stretch/>
        </p:blipFill>
        <p:spPr>
          <a:xfrm>
            <a:off x="455621" y="1046602"/>
            <a:ext cx="8581549" cy="25999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837521-D9C0-4D67-A9B4-4E7EC93D071A}"/>
              </a:ext>
            </a:extLst>
          </p:cNvPr>
          <p:cNvSpPr/>
          <p:nvPr/>
        </p:nvSpPr>
        <p:spPr>
          <a:xfrm>
            <a:off x="2507419" y="2130623"/>
            <a:ext cx="253388" cy="25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ACC58-3862-4500-A786-A079CF12EE45}"/>
              </a:ext>
            </a:extLst>
          </p:cNvPr>
          <p:cNvSpPr txBox="1"/>
          <p:nvPr/>
        </p:nvSpPr>
        <p:spPr>
          <a:xfrm>
            <a:off x="2280490" y="272926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25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46F4C-D9AD-48AC-87A9-BB27F42C7626}"/>
              </a:ext>
            </a:extLst>
          </p:cNvPr>
          <p:cNvSpPr txBox="1"/>
          <p:nvPr/>
        </p:nvSpPr>
        <p:spPr>
          <a:xfrm>
            <a:off x="3903387" y="86193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– 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= 8 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8873F-1163-47C0-8F60-3D00C3730DE4}"/>
              </a:ext>
            </a:extLst>
          </p:cNvPr>
          <p:cNvGrpSpPr/>
          <p:nvPr/>
        </p:nvGrpSpPr>
        <p:grpSpPr>
          <a:xfrm>
            <a:off x="1532674" y="4451287"/>
            <a:ext cx="4741426" cy="1385371"/>
            <a:chOff x="1532674" y="4451287"/>
            <a:chExt cx="4741426" cy="1385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/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=360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233" r="-42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/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25 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Hz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radians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180°</m:t>
                                </m:r>
                              </m:den>
                            </m:f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=200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5BA0F-FA0E-49FC-97F8-DC99039D4355}"/>
              </a:ext>
            </a:extLst>
          </p:cNvPr>
          <p:cNvSpPr txBox="1"/>
          <p:nvPr/>
        </p:nvSpPr>
        <p:spPr>
          <a:xfrm>
            <a:off x="3774249" y="3619002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(Hz)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213A1D-8ABE-49E0-B7F7-B9A4A5870F1D}"/>
              </a:ext>
            </a:extLst>
          </p:cNvPr>
          <p:cNvSpPr/>
          <p:nvPr/>
        </p:nvSpPr>
        <p:spPr>
          <a:xfrm>
            <a:off x="1674564" y="1476260"/>
            <a:ext cx="37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F052-845E-4CE7-8318-29AB0F23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FC12C6B-01BB-4554-95AF-AA796733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72366"/>
          <a:stretch/>
        </p:blipFill>
        <p:spPr>
          <a:xfrm>
            <a:off x="455621" y="1046602"/>
            <a:ext cx="8581549" cy="25999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837521-D9C0-4D67-A9B4-4E7EC93D071A}"/>
              </a:ext>
            </a:extLst>
          </p:cNvPr>
          <p:cNvSpPr/>
          <p:nvPr/>
        </p:nvSpPr>
        <p:spPr>
          <a:xfrm>
            <a:off x="3399786" y="2093204"/>
            <a:ext cx="253388" cy="25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ACC58-3862-4500-A786-A079CF12EE45}"/>
              </a:ext>
            </a:extLst>
          </p:cNvPr>
          <p:cNvSpPr txBox="1"/>
          <p:nvPr/>
        </p:nvSpPr>
        <p:spPr>
          <a:xfrm>
            <a:off x="3172857" y="272325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45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46F4C-D9AD-48AC-87A9-BB27F42C7626}"/>
              </a:ext>
            </a:extLst>
          </p:cNvPr>
          <p:cNvSpPr txBox="1"/>
          <p:nvPr/>
        </p:nvSpPr>
        <p:spPr>
          <a:xfrm>
            <a:off x="3903387" y="86193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– 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= 8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257548-925F-40CF-89A4-4E1645619DC0}"/>
              </a:ext>
            </a:extLst>
          </p:cNvPr>
          <p:cNvGrpSpPr/>
          <p:nvPr/>
        </p:nvGrpSpPr>
        <p:grpSpPr>
          <a:xfrm>
            <a:off x="1532674" y="4451287"/>
            <a:ext cx="4741426" cy="1385371"/>
            <a:chOff x="1532674" y="4451287"/>
            <a:chExt cx="4741426" cy="1385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/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=720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233" r="-42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/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45 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Hz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720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radians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180°</m:t>
                                </m:r>
                              </m:den>
                            </m:f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=180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5BA0F-FA0E-49FC-97F8-DC99039D4355}"/>
              </a:ext>
            </a:extLst>
          </p:cNvPr>
          <p:cNvSpPr txBox="1"/>
          <p:nvPr/>
        </p:nvSpPr>
        <p:spPr>
          <a:xfrm>
            <a:off x="3774249" y="3619002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(Hz)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213A1D-8ABE-49E0-B7F7-B9A4A5870F1D}"/>
              </a:ext>
            </a:extLst>
          </p:cNvPr>
          <p:cNvSpPr/>
          <p:nvPr/>
        </p:nvSpPr>
        <p:spPr>
          <a:xfrm>
            <a:off x="1674564" y="1476260"/>
            <a:ext cx="37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F052-845E-4CE7-8318-29AB0F23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FC12C6B-01BB-4554-95AF-AA796733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72366"/>
          <a:stretch/>
        </p:blipFill>
        <p:spPr>
          <a:xfrm>
            <a:off x="455621" y="1046602"/>
            <a:ext cx="8581549" cy="25999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837521-D9C0-4D67-A9B4-4E7EC93D071A}"/>
              </a:ext>
            </a:extLst>
          </p:cNvPr>
          <p:cNvSpPr/>
          <p:nvPr/>
        </p:nvSpPr>
        <p:spPr>
          <a:xfrm>
            <a:off x="2992658" y="2838589"/>
            <a:ext cx="253388" cy="25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ACC58-3862-4500-A786-A079CF12EE45}"/>
              </a:ext>
            </a:extLst>
          </p:cNvPr>
          <p:cNvSpPr txBox="1"/>
          <p:nvPr/>
        </p:nvSpPr>
        <p:spPr>
          <a:xfrm>
            <a:off x="2296430" y="277279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35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46F4C-D9AD-48AC-87A9-BB27F42C7626}"/>
              </a:ext>
            </a:extLst>
          </p:cNvPr>
          <p:cNvSpPr txBox="1"/>
          <p:nvPr/>
        </p:nvSpPr>
        <p:spPr>
          <a:xfrm>
            <a:off x="3903387" y="86193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– 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= 8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9DCFB-F850-41F4-9ABF-6FC43F35E6BE}"/>
              </a:ext>
            </a:extLst>
          </p:cNvPr>
          <p:cNvGrpSpPr/>
          <p:nvPr/>
        </p:nvGrpSpPr>
        <p:grpSpPr>
          <a:xfrm>
            <a:off x="1532674" y="4451287"/>
            <a:ext cx="4741426" cy="1385371"/>
            <a:chOff x="1532674" y="4451287"/>
            <a:chExt cx="4741426" cy="1385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/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=540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233" r="-42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/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35 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Hz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radians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180°</m:t>
                                </m:r>
                              </m:den>
                            </m:f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=187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5BA0F-FA0E-49FC-97F8-DC99039D4355}"/>
              </a:ext>
            </a:extLst>
          </p:cNvPr>
          <p:cNvSpPr txBox="1"/>
          <p:nvPr/>
        </p:nvSpPr>
        <p:spPr>
          <a:xfrm>
            <a:off x="3774249" y="3619002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(Hz)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213A1D-8ABE-49E0-B7F7-B9A4A5870F1D}"/>
              </a:ext>
            </a:extLst>
          </p:cNvPr>
          <p:cNvSpPr/>
          <p:nvPr/>
        </p:nvSpPr>
        <p:spPr>
          <a:xfrm>
            <a:off x="1674564" y="1476260"/>
            <a:ext cx="37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13AE-C943-445F-A7C7-63D09D58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643FFA-14BC-4062-A4EE-6428146F7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0" y="1128478"/>
            <a:ext cx="7232073" cy="4821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35926E-9663-489F-9873-8DB02856AFC1}"/>
              </a:ext>
            </a:extLst>
          </p:cNvPr>
          <p:cNvSpPr/>
          <p:nvPr/>
        </p:nvSpPr>
        <p:spPr>
          <a:xfrm>
            <a:off x="5813386" y="4619152"/>
            <a:ext cx="253388" cy="25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945164-56F6-452D-B633-1817708B8271}"/>
              </a:ext>
            </a:extLst>
          </p:cNvPr>
          <p:cNvSpPr/>
          <p:nvPr/>
        </p:nvSpPr>
        <p:spPr>
          <a:xfrm>
            <a:off x="4737253" y="4560304"/>
            <a:ext cx="253388" cy="25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B71FD7-ED1C-4FFB-8387-5B54E9E08BD7}"/>
              </a:ext>
            </a:extLst>
          </p:cNvPr>
          <p:cNvSpPr/>
          <p:nvPr/>
        </p:nvSpPr>
        <p:spPr>
          <a:xfrm>
            <a:off x="3398446" y="4470424"/>
            <a:ext cx="253388" cy="25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40ED-54A9-403D-ADEB-3362BF74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Acquisition</a:t>
            </a:r>
          </a:p>
        </p:txBody>
      </p:sp>
      <p:pic>
        <p:nvPicPr>
          <p:cNvPr id="5" name="Picture 4" descr="A picture containing group, drawing, boat, slope&#10;&#10;Description automatically generated">
            <a:extLst>
              <a:ext uri="{FF2B5EF4-FFF2-40B4-BE49-F238E27FC236}">
                <a16:creationId xmlns:a16="http://schemas.microsoft.com/office/drawing/2014/main" id="{250AC03F-A9DC-449F-9A9E-F6866DEF8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1"/>
          <a:stretch/>
        </p:blipFill>
        <p:spPr>
          <a:xfrm>
            <a:off x="2412951" y="849437"/>
            <a:ext cx="4318098" cy="451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11835-654E-4BE2-B7FE-98409CBCF3D9}"/>
              </a:ext>
            </a:extLst>
          </p:cNvPr>
          <p:cNvSpPr txBox="1"/>
          <p:nvPr/>
        </p:nvSpPr>
        <p:spPr>
          <a:xfrm>
            <a:off x="2889391" y="5509257"/>
            <a:ext cx="336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Receiver Midpoint Array</a:t>
            </a:r>
          </a:p>
        </p:txBody>
      </p:sp>
    </p:spTree>
    <p:extLst>
      <p:ext uri="{BB962C8B-B14F-4D97-AF65-F5344CB8AC3E}">
        <p14:creationId xmlns:p14="http://schemas.microsoft.com/office/powerpoint/2010/main" val="261254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1CD5-B725-464F-B481-A894FF4D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90B933-31A1-45FB-A194-93BB5A322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0" y="1052292"/>
            <a:ext cx="7802380" cy="519409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28D83C9-61D0-4B86-B351-D3E1189E76A8}"/>
              </a:ext>
            </a:extLst>
          </p:cNvPr>
          <p:cNvSpPr/>
          <p:nvPr/>
        </p:nvSpPr>
        <p:spPr>
          <a:xfrm>
            <a:off x="2302525" y="1520328"/>
            <a:ext cx="4924540" cy="3349127"/>
          </a:xfrm>
          <a:custGeom>
            <a:avLst/>
            <a:gdLst>
              <a:gd name="connsiteX0" fmla="*/ 0 w 4924540"/>
              <a:gd name="connsiteY0" fmla="*/ 0 h 3349127"/>
              <a:gd name="connsiteX1" fmla="*/ 264405 w 4924540"/>
              <a:gd name="connsiteY1" fmla="*/ 1773715 h 3349127"/>
              <a:gd name="connsiteX2" fmla="*/ 396608 w 4924540"/>
              <a:gd name="connsiteY2" fmla="*/ 2511845 h 3349127"/>
              <a:gd name="connsiteX3" fmla="*/ 561861 w 4924540"/>
              <a:gd name="connsiteY3" fmla="*/ 2875402 h 3349127"/>
              <a:gd name="connsiteX4" fmla="*/ 771181 w 4924540"/>
              <a:gd name="connsiteY4" fmla="*/ 2963537 h 3349127"/>
              <a:gd name="connsiteX5" fmla="*/ 1322024 w 4924540"/>
              <a:gd name="connsiteY5" fmla="*/ 3095739 h 3349127"/>
              <a:gd name="connsiteX6" fmla="*/ 1839817 w 4924540"/>
              <a:gd name="connsiteY6" fmla="*/ 3227942 h 3349127"/>
              <a:gd name="connsiteX7" fmla="*/ 2368627 w 4924540"/>
              <a:gd name="connsiteY7" fmla="*/ 3305060 h 3349127"/>
              <a:gd name="connsiteX8" fmla="*/ 3150824 w 4924540"/>
              <a:gd name="connsiteY8" fmla="*/ 3349127 h 3349127"/>
              <a:gd name="connsiteX9" fmla="*/ 3844887 w 4924540"/>
              <a:gd name="connsiteY9" fmla="*/ 3349127 h 3349127"/>
              <a:gd name="connsiteX10" fmla="*/ 4924540 w 4924540"/>
              <a:gd name="connsiteY10" fmla="*/ 3338111 h 3349127"/>
              <a:gd name="connsiteX11" fmla="*/ 4924540 w 4924540"/>
              <a:gd name="connsiteY11" fmla="*/ 3338111 h 334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4540" h="3349127">
                <a:moveTo>
                  <a:pt x="0" y="0"/>
                </a:moveTo>
                <a:lnTo>
                  <a:pt x="264405" y="1773715"/>
                </a:lnTo>
                <a:lnTo>
                  <a:pt x="396608" y="2511845"/>
                </a:lnTo>
                <a:lnTo>
                  <a:pt x="561861" y="2875402"/>
                </a:lnTo>
                <a:lnTo>
                  <a:pt x="771181" y="2963537"/>
                </a:lnTo>
                <a:lnTo>
                  <a:pt x="1322024" y="3095739"/>
                </a:lnTo>
                <a:lnTo>
                  <a:pt x="1839817" y="3227942"/>
                </a:lnTo>
                <a:lnTo>
                  <a:pt x="2368627" y="3305060"/>
                </a:lnTo>
                <a:lnTo>
                  <a:pt x="3150824" y="3349127"/>
                </a:lnTo>
                <a:lnTo>
                  <a:pt x="3844887" y="3349127"/>
                </a:lnTo>
                <a:lnTo>
                  <a:pt x="4924540" y="3338111"/>
                </a:lnTo>
                <a:lnTo>
                  <a:pt x="4924540" y="333811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A8789-87F9-48A8-A6E9-0AC2031C5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Steady-State Rayleigh Wave Method</a:t>
            </a:r>
          </a:p>
        </p:txBody>
      </p:sp>
    </p:spTree>
    <p:extLst>
      <p:ext uri="{BB962C8B-B14F-4D97-AF65-F5344CB8AC3E}">
        <p14:creationId xmlns:p14="http://schemas.microsoft.com/office/powerpoint/2010/main" val="82063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58166D-EE40-4057-BD11-418918AF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Method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8AAA2A-D532-4B54-8221-480BB0B8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7"/>
            <a:ext cx="9144000" cy="4468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3F159-600A-40C0-A4B3-9272AF2C435C}"/>
              </a:ext>
            </a:extLst>
          </p:cNvPr>
          <p:cNvSpPr txBox="1"/>
          <p:nvPr/>
        </p:nvSpPr>
        <p:spPr>
          <a:xfrm>
            <a:off x="665018" y="1057619"/>
            <a:ext cx="275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Harmonic (sinusoidal) force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119404-CAA4-48D5-A3E8-A62356E53F8F}"/>
              </a:ext>
            </a:extLst>
          </p:cNvPr>
          <p:cNvCxnSpPr>
            <a:stCxn id="6" idx="2"/>
          </p:cNvCxnSpPr>
          <p:nvPr/>
        </p:nvCxnSpPr>
        <p:spPr>
          <a:xfrm flipH="1">
            <a:off x="1476260" y="1426951"/>
            <a:ext cx="568174" cy="710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3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199C-3C7C-4E90-956B-8BD3C69D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Method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34E980-66B1-41F1-A8AE-F2B247C5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8" y="1123719"/>
            <a:ext cx="6958283" cy="52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5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466C-331E-480A-8DFD-FCA20747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Method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2B9C92-D8EE-4EC7-B6AC-D314F2367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192305"/>
              </p:ext>
            </p:extLst>
          </p:nvPr>
        </p:nvGraphicFramePr>
        <p:xfrm>
          <a:off x="180276" y="1052196"/>
          <a:ext cx="4292572" cy="517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C28A6B-BF09-4E4D-8233-5A52E62BC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72902"/>
              </p:ext>
            </p:extLst>
          </p:nvPr>
        </p:nvGraphicFramePr>
        <p:xfrm>
          <a:off x="4391724" y="2265601"/>
          <a:ext cx="4572000" cy="31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19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A8789-87F9-48A8-A6E9-0AC2031C5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Spectral Analysis of Surface Waves (SASW) Method</a:t>
            </a:r>
          </a:p>
        </p:txBody>
      </p:sp>
    </p:spTree>
    <p:extLst>
      <p:ext uri="{BB962C8B-B14F-4D97-AF65-F5344CB8AC3E}">
        <p14:creationId xmlns:p14="http://schemas.microsoft.com/office/powerpoint/2010/main" val="380684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126B-4DE9-4861-9ED0-F4CA679C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Acquisition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725067-5C32-4E0A-A974-D7E536B06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742"/>
            <a:ext cx="9144000" cy="4319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820875-F4A2-4FCD-9B61-6621B5D6B8DA}"/>
              </a:ext>
            </a:extLst>
          </p:cNvPr>
          <p:cNvSpPr txBox="1"/>
          <p:nvPr/>
        </p:nvSpPr>
        <p:spPr>
          <a:xfrm>
            <a:off x="5473326" y="1089723"/>
            <a:ext cx="276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SASW method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 2 receivers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8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40ED-54A9-403D-ADEB-3362BF74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Acquisition</a:t>
            </a:r>
          </a:p>
        </p:txBody>
      </p:sp>
      <p:pic>
        <p:nvPicPr>
          <p:cNvPr id="5" name="Picture 4" descr="A picture containing group, drawing, boat, slope&#10;&#10;Description automatically generated">
            <a:extLst>
              <a:ext uri="{FF2B5EF4-FFF2-40B4-BE49-F238E27FC236}">
                <a16:creationId xmlns:a16="http://schemas.microsoft.com/office/drawing/2014/main" id="{250AC03F-A9DC-449F-9A9E-F6866DEF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0" y="849437"/>
            <a:ext cx="8481960" cy="451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11835-654E-4BE2-B7FE-98409CBCF3D9}"/>
              </a:ext>
            </a:extLst>
          </p:cNvPr>
          <p:cNvSpPr txBox="1"/>
          <p:nvPr/>
        </p:nvSpPr>
        <p:spPr>
          <a:xfrm>
            <a:off x="782198" y="5509257"/>
            <a:ext cx="336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Receiver Midpoint Array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905E8-DF3E-4B18-BE77-F01BE077556A}"/>
              </a:ext>
            </a:extLst>
          </p:cNvPr>
          <p:cNvSpPr txBox="1"/>
          <p:nvPr/>
        </p:nvSpPr>
        <p:spPr>
          <a:xfrm>
            <a:off x="5714706" y="5509257"/>
            <a:ext cx="228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Source Array</a:t>
            </a:r>
          </a:p>
        </p:txBody>
      </p:sp>
    </p:spTree>
    <p:extLst>
      <p:ext uri="{BB962C8B-B14F-4D97-AF65-F5344CB8AC3E}">
        <p14:creationId xmlns:p14="http://schemas.microsoft.com/office/powerpoint/2010/main" val="246961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633-6F39-4DF3-870A-C5141EFB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Two signals are </a:t>
                </a:r>
                <a:r>
                  <a:rPr lang="en-US"/>
                  <a:t>recorded:</a:t>
                </a:r>
                <a:endParaRPr lang="en-US" dirty="0"/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Take the Fourier transform* of both signals: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Express the Fourier transform in terms of magnitude and phase: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80010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657059-C7A4-4E34-943C-3F18A0BE79E2}"/>
              </a:ext>
            </a:extLst>
          </p:cNvPr>
          <p:cNvSpPr txBox="1"/>
          <p:nvPr/>
        </p:nvSpPr>
        <p:spPr>
          <a:xfrm>
            <a:off x="714594" y="57517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For simplicity, a continuous Fourier transform is shown, but the actual calculation is performed on digital (discrete) signals using the Fast Fourier Transform (FFT)</a:t>
            </a:r>
          </a:p>
        </p:txBody>
      </p:sp>
    </p:spTree>
    <p:extLst>
      <p:ext uri="{BB962C8B-B14F-4D97-AF65-F5344CB8AC3E}">
        <p14:creationId xmlns:p14="http://schemas.microsoft.com/office/powerpoint/2010/main" val="254483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227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Symbol</vt:lpstr>
      <vt:lpstr>Times New Roman</vt:lpstr>
      <vt:lpstr>Office Theme</vt:lpstr>
      <vt:lpstr>Custom Design</vt:lpstr>
      <vt:lpstr>1_Custom Design</vt:lpstr>
      <vt:lpstr>South Carolina DOT Training Workshop  Geophysics Field Testing Methods, Data Reduction, and Interpretation of Results</vt:lpstr>
      <vt:lpstr>PowerPoint Presentation</vt:lpstr>
      <vt:lpstr>Steady-State Method</vt:lpstr>
      <vt:lpstr>Steady-State Method</vt:lpstr>
      <vt:lpstr>Steady-State Method</vt:lpstr>
      <vt:lpstr>PowerPoint Presentation</vt:lpstr>
      <vt:lpstr>SASW Acquisition</vt:lpstr>
      <vt:lpstr>SASW Acquisition</vt:lpstr>
      <vt:lpstr>SASW Processing</vt:lpstr>
      <vt:lpstr>SASW Processing</vt:lpstr>
      <vt:lpstr>SASW Processing</vt:lpstr>
      <vt:lpstr>SASW Processing</vt:lpstr>
      <vt:lpstr>SASW Processing</vt:lpstr>
      <vt:lpstr>SASW Processing</vt:lpstr>
      <vt:lpstr>SASW Processing</vt:lpstr>
      <vt:lpstr>SASW Processing</vt:lpstr>
      <vt:lpstr>SASW Processing</vt:lpstr>
      <vt:lpstr>SASW Acquisition</vt:lpstr>
      <vt:lpstr>SASW Processing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2020-08-13T13:32:46Z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