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2" r:id="rId6"/>
  </p:sldMasterIdLst>
  <p:notesMasterIdLst>
    <p:notesMasterId r:id="rId30"/>
  </p:notesMasterIdLst>
  <p:sldIdLst>
    <p:sldId id="264" r:id="rId7"/>
    <p:sldId id="298" r:id="rId8"/>
    <p:sldId id="299" r:id="rId9"/>
    <p:sldId id="300" r:id="rId10"/>
    <p:sldId id="301" r:id="rId11"/>
    <p:sldId id="318" r:id="rId12"/>
    <p:sldId id="319" r:id="rId13"/>
    <p:sldId id="327" r:id="rId14"/>
    <p:sldId id="326" r:id="rId15"/>
    <p:sldId id="323" r:id="rId16"/>
    <p:sldId id="324" r:id="rId17"/>
    <p:sldId id="320" r:id="rId18"/>
    <p:sldId id="339" r:id="rId19"/>
    <p:sldId id="325" r:id="rId20"/>
    <p:sldId id="329" r:id="rId21"/>
    <p:sldId id="328" r:id="rId22"/>
    <p:sldId id="330" r:id="rId23"/>
    <p:sldId id="331" r:id="rId24"/>
    <p:sldId id="332" r:id="rId25"/>
    <p:sldId id="333" r:id="rId26"/>
    <p:sldId id="334" r:id="rId27"/>
    <p:sldId id="321" r:id="rId28"/>
    <p:sldId id="32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  <a:srgbClr val="FFCC66"/>
    <a:srgbClr val="003E7E"/>
    <a:srgbClr val="8CD2F4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6F8D4-EA18-4216-B68B-66A87DCBB615}" v="679" dt="2020-06-12T14:22:55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63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63EE1-4A13-4CA0-A724-A74ABB30FF65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D6F22-FAB6-4BE6-B7AB-2EA84C0C02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82" y="5350751"/>
            <a:ext cx="559000" cy="559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5350751"/>
            <a:ext cx="559000" cy="559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75" y="5350751"/>
            <a:ext cx="559000" cy="55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168" y="4114801"/>
            <a:ext cx="5372986" cy="762000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168" y="5029203"/>
            <a:ext cx="5404077" cy="256306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609168" y="5313076"/>
            <a:ext cx="5403705" cy="3326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601495" y="762000"/>
            <a:ext cx="8215312" cy="30749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horizontal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4678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35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0096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29161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5E973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49773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81599"/>
          </a:xfrm>
          <a:prstGeom prst="rect">
            <a:avLst/>
          </a:prstGeom>
          <a:solidFill>
            <a:srgbClr val="00689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39618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2469" r="-27514" b="3934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6" y="4305146"/>
            <a:ext cx="1972056" cy="629901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5848351" y="5417426"/>
            <a:ext cx="1972056" cy="559000"/>
            <a:chOff x="6791326" y="1369301"/>
            <a:chExt cx="1972056" cy="5590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382" y="1369301"/>
              <a:ext cx="559000" cy="559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326" y="1369301"/>
              <a:ext cx="559000" cy="559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375" y="136930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9595" y="1520457"/>
            <a:ext cx="4241372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15680" y="2831807"/>
            <a:ext cx="2689203" cy="25630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946421" y="3115680"/>
            <a:ext cx="3827721" cy="3326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6480" y="339725"/>
            <a:ext cx="3914775" cy="50212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Vertical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86907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210301" y="4267046"/>
            <a:ext cx="1972056" cy="1642705"/>
            <a:chOff x="6600826" y="4267046"/>
            <a:chExt cx="1972056" cy="164270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4267046"/>
              <a:ext cx="1972056" cy="6299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882" y="5350751"/>
              <a:ext cx="559000" cy="559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5350751"/>
              <a:ext cx="559000" cy="559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875" y="535075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530" y="1321983"/>
            <a:ext cx="5179505" cy="762000"/>
          </a:xfrm>
        </p:spPr>
        <p:txBody>
          <a:bodyPr>
            <a:no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832" y="2633333"/>
            <a:ext cx="2689203" cy="256306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442314" y="2917206"/>
            <a:ext cx="3827721" cy="33265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1530CC0A-4C6B-4F19-BB98-4776431B0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" y="5676421"/>
            <a:ext cx="1181578" cy="118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1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746"/>
            <a:ext cx="8229600" cy="514941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5374D0AF-46FF-430D-853C-7F9F9E255E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22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3692F97E-A272-4F31-B43B-00CFCEE11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46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8E55EF83-AA2D-4199-B674-F61FB4341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3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81599"/>
          </a:xfrm>
          <a:prstGeom prst="rect">
            <a:avLst/>
          </a:prstGeom>
          <a:solidFill>
            <a:srgbClr val="00689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222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218"/>
            <a:ext cx="8229600" cy="500394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720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041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36"/>
            <a:ext cx="8229600" cy="510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43118" y="173747"/>
            <a:ext cx="0" cy="4610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6695524"/>
            <a:ext cx="9143999" cy="162476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37859" y="6450006"/>
            <a:ext cx="1085710" cy="331172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779521" cy="78278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3999" cy="785931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38" y="223929"/>
            <a:ext cx="1190715" cy="3803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018" y="171450"/>
            <a:ext cx="6192982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72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  <p:sldLayoutId id="214748367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1436"/>
            <a:ext cx="8229600" cy="502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34244" r="7752" b="59545"/>
          <a:stretch/>
        </p:blipFill>
        <p:spPr>
          <a:xfrm>
            <a:off x="0" y="6559498"/>
            <a:ext cx="9144000" cy="29850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191000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31950" y="6563887"/>
            <a:ext cx="5861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6CAD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GEOSYNTEC CONSULTANTS</a:t>
            </a:r>
            <a:endParaRPr lang="en-US" sz="1050" dirty="0">
              <a:solidFill>
                <a:srgbClr val="6CAD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266001" y="6226987"/>
            <a:ext cx="1432522" cy="436959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0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3E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D260-7DB5-4B53-9E78-C3DE3154A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870" y="73634"/>
            <a:ext cx="8410260" cy="762000"/>
          </a:xfrm>
        </p:spPr>
        <p:txBody>
          <a:bodyPr/>
          <a:lstStyle/>
          <a:p>
            <a:r>
              <a:rPr lang="en-US" sz="2800" dirty="0"/>
              <a:t>South Carolina DOT Training Workshop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Geophysics Field Testing Methods, Data Reduction, and Interpretation of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89DE9-D9C7-4EBB-BD3B-579D10AAA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0832" y="2547608"/>
            <a:ext cx="2689203" cy="256306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E8B8D-C11E-4B1D-8A1B-76AFF3D36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2314" y="2819400"/>
            <a:ext cx="3827721" cy="1234687"/>
          </a:xfrm>
        </p:spPr>
        <p:txBody>
          <a:bodyPr>
            <a:normAutofit/>
          </a:bodyPr>
          <a:lstStyle/>
          <a:p>
            <a:r>
              <a:rPr lang="en-US" sz="1600" dirty="0"/>
              <a:t>Robert C. Bachus and Glenn J. Rix</a:t>
            </a:r>
          </a:p>
          <a:p>
            <a:r>
              <a:rPr lang="en-US" sz="1600" dirty="0"/>
              <a:t>June 5 – 26, 2020</a:t>
            </a:r>
          </a:p>
        </p:txBody>
      </p:sp>
    </p:spTree>
    <p:extLst>
      <p:ext uri="{BB962C8B-B14F-4D97-AF65-F5344CB8AC3E}">
        <p14:creationId xmlns:p14="http://schemas.microsoft.com/office/powerpoint/2010/main" val="114947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3F17AE-01E1-4B99-9BAF-2497D577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Method - Sources</a:t>
            </a:r>
          </a:p>
        </p:txBody>
      </p:sp>
      <p:pic>
        <p:nvPicPr>
          <p:cNvPr id="3074" name="Picture 2" descr="Cross-Hole BALLARD Source - Rent/Sale -Georeva">
            <a:extLst>
              <a:ext uri="{FF2B5EF4-FFF2-40B4-BE49-F238E27FC236}">
                <a16:creationId xmlns:a16="http://schemas.microsoft.com/office/drawing/2014/main" id="{D5A42D7F-690B-467F-A635-47C0BDEE1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1" b="14584"/>
          <a:stretch/>
        </p:blipFill>
        <p:spPr bwMode="auto">
          <a:xfrm>
            <a:off x="200024" y="1752854"/>
            <a:ext cx="4219575" cy="297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024AF-1FEC-4DC7-A851-7E024C3F8FAE}"/>
              </a:ext>
            </a:extLst>
          </p:cNvPr>
          <p:cNvSpPr txBox="1"/>
          <p:nvPr/>
        </p:nvSpPr>
        <p:spPr>
          <a:xfrm>
            <a:off x="1495425" y="4926822"/>
            <a:ext cx="208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“Ballard” source</a:t>
            </a:r>
          </a:p>
        </p:txBody>
      </p:sp>
      <p:pic>
        <p:nvPicPr>
          <p:cNvPr id="3078" name="Picture 6" descr="A borehole seismic source and its application to measure in-situ ...">
            <a:extLst>
              <a:ext uri="{FF2B5EF4-FFF2-40B4-BE49-F238E27FC236}">
                <a16:creationId xmlns:a16="http://schemas.microsoft.com/office/drawing/2014/main" id="{A4634E47-367C-4B54-B48B-3FCB64F53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2"/>
          <a:stretch/>
        </p:blipFill>
        <p:spPr bwMode="auto">
          <a:xfrm>
            <a:off x="5353050" y="1889453"/>
            <a:ext cx="3390900" cy="30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135DE3-A977-4930-9722-5770910DBCE2}"/>
              </a:ext>
            </a:extLst>
          </p:cNvPr>
          <p:cNvSpPr txBox="1"/>
          <p:nvPr/>
        </p:nvSpPr>
        <p:spPr>
          <a:xfrm>
            <a:off x="5095874" y="5296154"/>
            <a:ext cx="372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Mok</a:t>
            </a:r>
            <a:r>
              <a:rPr lang="en-US" dirty="0"/>
              <a:t> et al. (2016)</a:t>
            </a:r>
            <a:br>
              <a:rPr lang="en-US" dirty="0"/>
            </a:br>
            <a:r>
              <a:rPr lang="en-US" dirty="0"/>
              <a:t>Modern version of the “Texas Wedge”</a:t>
            </a:r>
          </a:p>
        </p:txBody>
      </p:sp>
    </p:spTree>
    <p:extLst>
      <p:ext uri="{BB962C8B-B14F-4D97-AF65-F5344CB8AC3E}">
        <p14:creationId xmlns:p14="http://schemas.microsoft.com/office/powerpoint/2010/main" val="366918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3F17AE-01E1-4B99-9BAF-2497D577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Method - Sources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C1FEF46-41A5-4682-A3D6-C9ACEEE5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1" y="1069421"/>
            <a:ext cx="6811207" cy="454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4795E5-BCA5-4505-A8BC-B0041B081956}"/>
              </a:ext>
            </a:extLst>
          </p:cNvPr>
          <p:cNvSpPr txBox="1"/>
          <p:nvPr/>
        </p:nvSpPr>
        <p:spPr>
          <a:xfrm>
            <a:off x="3617988" y="5536168"/>
            <a:ext cx="1908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Olson Instruments</a:t>
            </a:r>
          </a:p>
        </p:txBody>
      </p:sp>
    </p:spTree>
    <p:extLst>
      <p:ext uri="{BB962C8B-B14F-4D97-AF65-F5344CB8AC3E}">
        <p14:creationId xmlns:p14="http://schemas.microsoft.com/office/powerpoint/2010/main" val="122024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3BA4-927F-44E0-B72C-897AD2DC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Method - Receivers</a:t>
            </a:r>
          </a:p>
        </p:txBody>
      </p:sp>
      <p:pic>
        <p:nvPicPr>
          <p:cNvPr id="10244" name="Picture 4" descr="Borehole Receivers - Gisco">
            <a:extLst>
              <a:ext uri="{FF2B5EF4-FFF2-40B4-BE49-F238E27FC236}">
                <a16:creationId xmlns:a16="http://schemas.microsoft.com/office/drawing/2014/main" id="{7080D085-4C58-4517-9FD9-F2C692F81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7" y="950350"/>
            <a:ext cx="2536108" cy="23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Geostuff Triaxial BHG-3 Geophone">
            <a:extLst>
              <a:ext uri="{FF2B5EF4-FFF2-40B4-BE49-F238E27FC236}">
                <a16:creationId xmlns:a16="http://schemas.microsoft.com/office/drawing/2014/main" id="{813039F9-F0D4-429C-9129-0E48B6AB0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77" y="1073405"/>
            <a:ext cx="29241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hina Borehole Geophone, Land Geophones Seismic Sensors for 2D and ...">
            <a:extLst>
              <a:ext uri="{FF2B5EF4-FFF2-40B4-BE49-F238E27FC236}">
                <a16:creationId xmlns:a16="http://schemas.microsoft.com/office/drawing/2014/main" id="{7AD6B3C7-BF0A-484D-9403-BB12CCDE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8" y="3795253"/>
            <a:ext cx="2536108" cy="25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12A1F54C-0BF9-4EE3-AF00-4F4B2CFC9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87" y="3061674"/>
            <a:ext cx="3386280" cy="25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2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544A-8103-4A2F-A8AD-84B08D93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Method - Receivers</a:t>
            </a:r>
          </a:p>
        </p:txBody>
      </p:sp>
      <p:pic>
        <p:nvPicPr>
          <p:cNvPr id="5" name="Picture 4" descr="A picture containing grass, outdoor, sitting, small&#10;&#10;Description automatically generated">
            <a:extLst>
              <a:ext uri="{FF2B5EF4-FFF2-40B4-BE49-F238E27FC236}">
                <a16:creationId xmlns:a16="http://schemas.microsoft.com/office/drawing/2014/main" id="{26F43554-669B-4EB9-9ED9-D2F90CC98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8" y="1500809"/>
            <a:ext cx="5857460" cy="439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544510-12AA-43E6-BBF7-6E5F90A0B0CF}"/>
              </a:ext>
            </a:extLst>
          </p:cNvPr>
          <p:cNvSpPr txBox="1"/>
          <p:nvPr/>
        </p:nvSpPr>
        <p:spPr>
          <a:xfrm>
            <a:off x="6858000" y="2276062"/>
            <a:ext cx="16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lining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9E4ED-DFB4-4ED3-B19E-F7A892F31FC3}"/>
              </a:ext>
            </a:extLst>
          </p:cNvPr>
          <p:cNvSpPr txBox="1"/>
          <p:nvPr/>
        </p:nvSpPr>
        <p:spPr>
          <a:xfrm>
            <a:off x="6576673" y="4212607"/>
            <a:ext cx="219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Spring-supported coil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FECEFE-FABD-4D57-B4A5-9E308E12ABA2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3538330" y="3697356"/>
            <a:ext cx="3038343" cy="6999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3794F9-B5A4-466B-9F54-96E1C8EDA2FC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647661" y="2460728"/>
            <a:ext cx="3210339" cy="4406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07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30FD-CD30-461C-A815-E48B720D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Method - Orientation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58FAA-41E0-41AD-A839-5B70E25EE8CC}"/>
              </a:ext>
            </a:extLst>
          </p:cNvPr>
          <p:cNvSpPr/>
          <p:nvPr/>
        </p:nvSpPr>
        <p:spPr>
          <a:xfrm>
            <a:off x="2561359" y="1666875"/>
            <a:ext cx="1419225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94032-4565-48A5-97A4-AE4AC8BC7D8F}"/>
              </a:ext>
            </a:extLst>
          </p:cNvPr>
          <p:cNvSpPr/>
          <p:nvPr/>
        </p:nvSpPr>
        <p:spPr>
          <a:xfrm>
            <a:off x="2818534" y="2124075"/>
            <a:ext cx="904875" cy="476250"/>
          </a:xfrm>
          <a:prstGeom prst="rect">
            <a:avLst/>
          </a:prstGeom>
          <a:solidFill>
            <a:srgbClr val="0096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A06D11-3992-4C7D-8FB3-46CDC907C8BC}"/>
              </a:ext>
            </a:extLst>
          </p:cNvPr>
          <p:cNvSpPr/>
          <p:nvPr/>
        </p:nvSpPr>
        <p:spPr>
          <a:xfrm rot="5400000">
            <a:off x="2818534" y="3507582"/>
            <a:ext cx="904875" cy="476250"/>
          </a:xfrm>
          <a:prstGeom prst="rect">
            <a:avLst/>
          </a:prstGeom>
          <a:solidFill>
            <a:srgbClr val="0096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58EBA6-6B21-4D35-84EC-365A4972B2A1}"/>
              </a:ext>
            </a:extLst>
          </p:cNvPr>
          <p:cNvSpPr/>
          <p:nvPr/>
        </p:nvSpPr>
        <p:spPr>
          <a:xfrm>
            <a:off x="2999509" y="4891087"/>
            <a:ext cx="542925" cy="542925"/>
          </a:xfrm>
          <a:prstGeom prst="ellipse">
            <a:avLst/>
          </a:prstGeom>
          <a:solidFill>
            <a:srgbClr val="0096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3AF5DE-2812-4888-9DC0-532B05BD31DD}"/>
              </a:ext>
            </a:extLst>
          </p:cNvPr>
          <p:cNvCxnSpPr/>
          <p:nvPr/>
        </p:nvCxnSpPr>
        <p:spPr>
          <a:xfrm>
            <a:off x="2286000" y="2362200"/>
            <a:ext cx="20383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E8A59B-3239-4BC4-92ED-379904CF0D91}"/>
              </a:ext>
            </a:extLst>
          </p:cNvPr>
          <p:cNvCxnSpPr>
            <a:cxnSpLocks/>
          </p:cNvCxnSpPr>
          <p:nvPr/>
        </p:nvCxnSpPr>
        <p:spPr>
          <a:xfrm>
            <a:off x="3270971" y="3105150"/>
            <a:ext cx="0" cy="14287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55C09BE-4102-47B3-898E-7CB50A777803}"/>
              </a:ext>
            </a:extLst>
          </p:cNvPr>
          <p:cNvSpPr/>
          <p:nvPr/>
        </p:nvSpPr>
        <p:spPr>
          <a:xfrm>
            <a:off x="3204296" y="5095874"/>
            <a:ext cx="133350" cy="1333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0EDEA-B7C9-44C7-8464-8C0C0772E2D8}"/>
              </a:ext>
            </a:extLst>
          </p:cNvPr>
          <p:cNvSpPr txBox="1"/>
          <p:nvPr/>
        </p:nvSpPr>
        <p:spPr>
          <a:xfrm>
            <a:off x="1079526" y="2131367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Radial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724B3-DFB3-45A0-B748-F9D121B325E1}"/>
              </a:ext>
            </a:extLst>
          </p:cNvPr>
          <p:cNvSpPr txBox="1"/>
          <p:nvPr/>
        </p:nvSpPr>
        <p:spPr>
          <a:xfrm>
            <a:off x="992387" y="3514874"/>
            <a:ext cx="1123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Vertical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B2ED94-6F0C-4B31-B0D1-0E048BD3AC54}"/>
              </a:ext>
            </a:extLst>
          </p:cNvPr>
          <p:cNvSpPr txBox="1"/>
          <p:nvPr/>
        </p:nvSpPr>
        <p:spPr>
          <a:xfrm>
            <a:off x="799737" y="4950768"/>
            <a:ext cx="150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Transverse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DEE648-A099-4933-B328-166351EF0566}"/>
              </a:ext>
            </a:extLst>
          </p:cNvPr>
          <p:cNvGrpSpPr/>
          <p:nvPr/>
        </p:nvGrpSpPr>
        <p:grpSpPr>
          <a:xfrm>
            <a:off x="5638800" y="2362200"/>
            <a:ext cx="2038350" cy="0"/>
            <a:chOff x="4819650" y="2085975"/>
            <a:chExt cx="2038350" cy="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A956ABF-0E7D-4054-A7A6-D5F9582A55E1}"/>
                </a:ext>
              </a:extLst>
            </p:cNvPr>
            <p:cNvCxnSpPr/>
            <p:nvPr/>
          </p:nvCxnSpPr>
          <p:spPr>
            <a:xfrm>
              <a:off x="4819650" y="2085975"/>
              <a:ext cx="20383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6DB3E76-651B-4AE4-8F04-A7C475195AD6}"/>
                </a:ext>
              </a:extLst>
            </p:cNvPr>
            <p:cNvCxnSpPr>
              <a:cxnSpLocks/>
            </p:cNvCxnSpPr>
            <p:nvPr/>
          </p:nvCxnSpPr>
          <p:spPr>
            <a:xfrm>
              <a:off x="5353050" y="2085975"/>
              <a:ext cx="10191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F42FF2D-6E4A-4563-BB13-F0615AD77774}"/>
              </a:ext>
            </a:extLst>
          </p:cNvPr>
          <p:cNvSpPr txBox="1"/>
          <p:nvPr/>
        </p:nvSpPr>
        <p:spPr>
          <a:xfrm>
            <a:off x="6172200" y="2504256"/>
            <a:ext cx="1086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P-wave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A62EE8-A6BD-40F2-8414-69C1903F08B0}"/>
              </a:ext>
            </a:extLst>
          </p:cNvPr>
          <p:cNvGrpSpPr/>
          <p:nvPr/>
        </p:nvGrpSpPr>
        <p:grpSpPr>
          <a:xfrm>
            <a:off x="5662612" y="3362325"/>
            <a:ext cx="2038350" cy="695325"/>
            <a:chOff x="4843462" y="3086100"/>
            <a:chExt cx="2038350" cy="69532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B930716-7CC3-4835-AF4C-EC96826087A9}"/>
                </a:ext>
              </a:extLst>
            </p:cNvPr>
            <p:cNvCxnSpPr/>
            <p:nvPr/>
          </p:nvCxnSpPr>
          <p:spPr>
            <a:xfrm>
              <a:off x="4843462" y="3409950"/>
              <a:ext cx="20383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CCB8D9C-B367-4055-8ACD-EC7AF64697F5}"/>
                </a:ext>
              </a:extLst>
            </p:cNvPr>
            <p:cNvCxnSpPr>
              <a:cxnSpLocks/>
            </p:cNvCxnSpPr>
            <p:nvPr/>
          </p:nvCxnSpPr>
          <p:spPr>
            <a:xfrm>
              <a:off x="5838825" y="3086100"/>
              <a:ext cx="0" cy="6953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F7254E-7D6C-4F1C-B598-B702DE505371}"/>
              </a:ext>
            </a:extLst>
          </p:cNvPr>
          <p:cNvSpPr txBox="1"/>
          <p:nvPr/>
        </p:nvSpPr>
        <p:spPr>
          <a:xfrm>
            <a:off x="6114589" y="4072235"/>
            <a:ext cx="124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SV-wave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F1E661-7BDE-4C32-A420-D63C70F0053C}"/>
              </a:ext>
            </a:extLst>
          </p:cNvPr>
          <p:cNvGrpSpPr/>
          <p:nvPr/>
        </p:nvGrpSpPr>
        <p:grpSpPr>
          <a:xfrm>
            <a:off x="5691187" y="5095874"/>
            <a:ext cx="2038350" cy="133350"/>
            <a:chOff x="4872037" y="4819649"/>
            <a:chExt cx="2038350" cy="13335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D543255-14A5-4216-AC18-C4455C95E5F7}"/>
                </a:ext>
              </a:extLst>
            </p:cNvPr>
            <p:cNvCxnSpPr/>
            <p:nvPr/>
          </p:nvCxnSpPr>
          <p:spPr>
            <a:xfrm>
              <a:off x="4872037" y="4886325"/>
              <a:ext cx="20383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B4A88C-D203-4BB2-8829-02B02AD08E17}"/>
                </a:ext>
              </a:extLst>
            </p:cNvPr>
            <p:cNvSpPr/>
            <p:nvPr/>
          </p:nvSpPr>
          <p:spPr>
            <a:xfrm>
              <a:off x="5795194" y="4819649"/>
              <a:ext cx="133350" cy="1333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E54BECB-40D7-4E7F-BC77-875A9216BF06}"/>
              </a:ext>
            </a:extLst>
          </p:cNvPr>
          <p:cNvSpPr txBox="1"/>
          <p:nvPr/>
        </p:nvSpPr>
        <p:spPr>
          <a:xfrm>
            <a:off x="6089487" y="5403204"/>
            <a:ext cx="1261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SH-wave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74D0DB-0DC5-4AB9-9CC3-7CCB1E2A9E5E}"/>
              </a:ext>
            </a:extLst>
          </p:cNvPr>
          <p:cNvSpPr txBox="1"/>
          <p:nvPr/>
        </p:nvSpPr>
        <p:spPr>
          <a:xfrm>
            <a:off x="2172721" y="1157585"/>
            <a:ext cx="219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Triaxial Receiver</a:t>
            </a:r>
          </a:p>
        </p:txBody>
      </p:sp>
    </p:spTree>
    <p:extLst>
      <p:ext uri="{BB962C8B-B14F-4D97-AF65-F5344CB8AC3E}">
        <p14:creationId xmlns:p14="http://schemas.microsoft.com/office/powerpoint/2010/main" val="12707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2688-D62F-4DF0-B6A8-FC3BF4E3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7DFAF-FBD2-4AE1-81BA-9F11EE3A3C61}"/>
              </a:ext>
            </a:extLst>
          </p:cNvPr>
          <p:cNvSpPr txBox="1"/>
          <p:nvPr/>
        </p:nvSpPr>
        <p:spPr>
          <a:xfrm>
            <a:off x="3434197" y="1143000"/>
            <a:ext cx="2530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= 25 ft: S-R1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2B610FF-2E75-4065-8C4A-7C584F714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828800"/>
            <a:ext cx="8229617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6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2688-D62F-4DF0-B6A8-FC3BF4E3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Data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3C4F8C6-18C4-42C9-878B-203A2C27C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828800"/>
            <a:ext cx="8229617" cy="4572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F7DFAF-FBD2-4AE1-81BA-9F11EE3A3C61}"/>
              </a:ext>
            </a:extLst>
          </p:cNvPr>
          <p:cNvSpPr txBox="1"/>
          <p:nvPr/>
        </p:nvSpPr>
        <p:spPr>
          <a:xfrm>
            <a:off x="3434197" y="1143000"/>
            <a:ext cx="2530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= 25 ft: S-R2</a:t>
            </a:r>
          </a:p>
        </p:txBody>
      </p:sp>
    </p:spTree>
    <p:extLst>
      <p:ext uri="{BB962C8B-B14F-4D97-AF65-F5344CB8AC3E}">
        <p14:creationId xmlns:p14="http://schemas.microsoft.com/office/powerpoint/2010/main" val="5397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2688-D62F-4DF0-B6A8-FC3BF4E3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7DFAF-FBD2-4AE1-81BA-9F11EE3A3C61}"/>
              </a:ext>
            </a:extLst>
          </p:cNvPr>
          <p:cNvSpPr txBox="1"/>
          <p:nvPr/>
        </p:nvSpPr>
        <p:spPr>
          <a:xfrm>
            <a:off x="3434197" y="1143000"/>
            <a:ext cx="2711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= 25 ft: R1-R2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04E17E-DD26-431C-AED0-F77A352FB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828800"/>
            <a:ext cx="8229617" cy="45720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67D4D11-B79B-44E2-9BA5-B646ABC984F9}"/>
              </a:ext>
            </a:extLst>
          </p:cNvPr>
          <p:cNvGrpSpPr/>
          <p:nvPr/>
        </p:nvGrpSpPr>
        <p:grpSpPr>
          <a:xfrm>
            <a:off x="5419725" y="2952750"/>
            <a:ext cx="638175" cy="2009775"/>
            <a:chOff x="5419725" y="2952750"/>
            <a:chExt cx="638175" cy="200977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26EAA14-E1C4-4305-8032-9952692982E2}"/>
                </a:ext>
              </a:extLst>
            </p:cNvPr>
            <p:cNvCxnSpPr>
              <a:cxnSpLocks/>
            </p:cNvCxnSpPr>
            <p:nvPr/>
          </p:nvCxnSpPr>
          <p:spPr>
            <a:xfrm>
              <a:off x="5419725" y="2952750"/>
              <a:ext cx="0" cy="20097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C53AC6D-7240-4A34-995D-5101B9B06FD4}"/>
                </a:ext>
              </a:extLst>
            </p:cNvPr>
            <p:cNvCxnSpPr>
              <a:cxnSpLocks/>
            </p:cNvCxnSpPr>
            <p:nvPr/>
          </p:nvCxnSpPr>
          <p:spPr>
            <a:xfrm>
              <a:off x="6057900" y="4076700"/>
              <a:ext cx="0" cy="8858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953548A-022F-43E3-B9F9-388DD5607923}"/>
                    </a:ext>
                  </a:extLst>
                </p:cNvPr>
                <p:cNvSpPr txBox="1"/>
                <p:nvPr/>
              </p:nvSpPr>
              <p:spPr>
                <a:xfrm>
                  <a:off x="5548312" y="4334946"/>
                  <a:ext cx="38100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953548A-022F-43E3-B9F9-388DD56079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8312" y="4334946"/>
                  <a:ext cx="38100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7460" r="-14286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740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A67D-C78E-41CE-9043-464761E5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C63D0-762A-4B52-BE8A-AD458963C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contractor should always provide time history plots as part of their report as a QA/QC measure.</a:t>
            </a:r>
          </a:p>
        </p:txBody>
      </p:sp>
    </p:spTree>
    <p:extLst>
      <p:ext uri="{BB962C8B-B14F-4D97-AF65-F5344CB8AC3E}">
        <p14:creationId xmlns:p14="http://schemas.microsoft.com/office/powerpoint/2010/main" val="155410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B1CFBC-E67D-4E8D-BF7E-E09C1F86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Method - Refraction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1B858-05DC-4FFD-AD48-874E793F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1443038"/>
            <a:ext cx="7086600" cy="3797300"/>
          </a:xfrm>
          <a:prstGeom prst="rect">
            <a:avLst/>
          </a:prstGeom>
          <a:solidFill>
            <a:srgbClr val="FFCC66"/>
          </a:solidFill>
          <a:ln w="12700" cap="rnd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D08A42-BF17-4B44-830F-BDB7D2226D53}"/>
              </a:ext>
            </a:extLst>
          </p:cNvPr>
          <p:cNvSpPr/>
          <p:nvPr/>
        </p:nvSpPr>
        <p:spPr>
          <a:xfrm>
            <a:off x="1068388" y="3914776"/>
            <a:ext cx="7086600" cy="13573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3E346F3-EEF0-421E-B890-129B34A9AB31}"/>
              </a:ext>
            </a:extLst>
          </p:cNvPr>
          <p:cNvSpPr>
            <a:spLocks/>
          </p:cNvSpPr>
          <p:nvPr/>
        </p:nvSpPr>
        <p:spPr bwMode="auto">
          <a:xfrm>
            <a:off x="4291013" y="1444625"/>
            <a:ext cx="387350" cy="3679825"/>
          </a:xfrm>
          <a:custGeom>
            <a:avLst/>
            <a:gdLst>
              <a:gd name="T0" fmla="*/ 20638 w 244"/>
              <a:gd name="T1" fmla="*/ 0 h 2318"/>
              <a:gd name="T2" fmla="*/ 42863 w 244"/>
              <a:gd name="T3" fmla="*/ 161925 h 2318"/>
              <a:gd name="T4" fmla="*/ 20638 w 244"/>
              <a:gd name="T5" fmla="*/ 430213 h 2318"/>
              <a:gd name="T6" fmla="*/ 9525 w 244"/>
              <a:gd name="T7" fmla="*/ 612775 h 2318"/>
              <a:gd name="T8" fmla="*/ 9525 w 244"/>
              <a:gd name="T9" fmla="*/ 839788 h 2318"/>
              <a:gd name="T10" fmla="*/ 31750 w 244"/>
              <a:gd name="T11" fmla="*/ 1108075 h 2318"/>
              <a:gd name="T12" fmla="*/ 20638 w 244"/>
              <a:gd name="T13" fmla="*/ 1312863 h 2318"/>
              <a:gd name="T14" fmla="*/ 20638 w 244"/>
              <a:gd name="T15" fmla="*/ 1646238 h 2318"/>
              <a:gd name="T16" fmla="*/ 0 w 244"/>
              <a:gd name="T17" fmla="*/ 1936750 h 2318"/>
              <a:gd name="T18" fmla="*/ 31750 w 244"/>
              <a:gd name="T19" fmla="*/ 2162175 h 2318"/>
              <a:gd name="T20" fmla="*/ 9525 w 244"/>
              <a:gd name="T21" fmla="*/ 2441575 h 2318"/>
              <a:gd name="T22" fmla="*/ 42863 w 244"/>
              <a:gd name="T23" fmla="*/ 2646363 h 2318"/>
              <a:gd name="T24" fmla="*/ 9525 w 244"/>
              <a:gd name="T25" fmla="*/ 2990850 h 2318"/>
              <a:gd name="T26" fmla="*/ 31750 w 244"/>
              <a:gd name="T27" fmla="*/ 3227388 h 2318"/>
              <a:gd name="T28" fmla="*/ 20638 w 244"/>
              <a:gd name="T29" fmla="*/ 3486150 h 2318"/>
              <a:gd name="T30" fmla="*/ 31750 w 244"/>
              <a:gd name="T31" fmla="*/ 3657600 h 2318"/>
              <a:gd name="T32" fmla="*/ 160338 w 244"/>
              <a:gd name="T33" fmla="*/ 3679825 h 2318"/>
              <a:gd name="T34" fmla="*/ 268288 w 244"/>
              <a:gd name="T35" fmla="*/ 3668713 h 2318"/>
              <a:gd name="T36" fmla="*/ 387350 w 244"/>
              <a:gd name="T37" fmla="*/ 3603625 h 2318"/>
              <a:gd name="T38" fmla="*/ 376238 w 244"/>
              <a:gd name="T39" fmla="*/ 3421063 h 2318"/>
              <a:gd name="T40" fmla="*/ 354013 w 244"/>
              <a:gd name="T41" fmla="*/ 3087688 h 2318"/>
              <a:gd name="T42" fmla="*/ 365125 w 244"/>
              <a:gd name="T43" fmla="*/ 2871788 h 2318"/>
              <a:gd name="T44" fmla="*/ 344488 w 244"/>
              <a:gd name="T45" fmla="*/ 2495550 h 2318"/>
              <a:gd name="T46" fmla="*/ 365125 w 244"/>
              <a:gd name="T47" fmla="*/ 2184400 h 2318"/>
              <a:gd name="T48" fmla="*/ 344488 w 244"/>
              <a:gd name="T49" fmla="*/ 1968500 h 2318"/>
              <a:gd name="T50" fmla="*/ 365125 w 244"/>
              <a:gd name="T51" fmla="*/ 1785938 h 2318"/>
              <a:gd name="T52" fmla="*/ 322263 w 244"/>
              <a:gd name="T53" fmla="*/ 1463675 h 2318"/>
              <a:gd name="T54" fmla="*/ 354013 w 244"/>
              <a:gd name="T55" fmla="*/ 1119188 h 2318"/>
              <a:gd name="T56" fmla="*/ 333375 w 244"/>
              <a:gd name="T57" fmla="*/ 871538 h 2318"/>
              <a:gd name="T58" fmla="*/ 376238 w 244"/>
              <a:gd name="T59" fmla="*/ 484188 h 2318"/>
              <a:gd name="T60" fmla="*/ 333375 w 244"/>
              <a:gd name="T61" fmla="*/ 215900 h 2318"/>
              <a:gd name="T62" fmla="*/ 354013 w 244"/>
              <a:gd name="T63" fmla="*/ 0 h 2318"/>
              <a:gd name="T64" fmla="*/ 20638 w 244"/>
              <a:gd name="T65" fmla="*/ 0 h 23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44" h="2318">
                <a:moveTo>
                  <a:pt x="13" y="0"/>
                </a:moveTo>
                <a:lnTo>
                  <a:pt x="27" y="102"/>
                </a:lnTo>
                <a:lnTo>
                  <a:pt x="13" y="271"/>
                </a:lnTo>
                <a:lnTo>
                  <a:pt x="6" y="386"/>
                </a:lnTo>
                <a:lnTo>
                  <a:pt x="6" y="529"/>
                </a:lnTo>
                <a:lnTo>
                  <a:pt x="20" y="698"/>
                </a:lnTo>
                <a:lnTo>
                  <a:pt x="13" y="827"/>
                </a:lnTo>
                <a:lnTo>
                  <a:pt x="13" y="1037"/>
                </a:lnTo>
                <a:lnTo>
                  <a:pt x="0" y="1220"/>
                </a:lnTo>
                <a:lnTo>
                  <a:pt x="20" y="1362"/>
                </a:lnTo>
                <a:lnTo>
                  <a:pt x="6" y="1538"/>
                </a:lnTo>
                <a:lnTo>
                  <a:pt x="27" y="1667"/>
                </a:lnTo>
                <a:lnTo>
                  <a:pt x="6" y="1884"/>
                </a:lnTo>
                <a:lnTo>
                  <a:pt x="20" y="2033"/>
                </a:lnTo>
                <a:lnTo>
                  <a:pt x="13" y="2196"/>
                </a:lnTo>
                <a:lnTo>
                  <a:pt x="20" y="2304"/>
                </a:lnTo>
                <a:lnTo>
                  <a:pt x="101" y="2318"/>
                </a:lnTo>
                <a:lnTo>
                  <a:pt x="169" y="2311"/>
                </a:lnTo>
                <a:lnTo>
                  <a:pt x="244" y="2270"/>
                </a:lnTo>
                <a:lnTo>
                  <a:pt x="237" y="2155"/>
                </a:lnTo>
                <a:lnTo>
                  <a:pt x="223" y="1945"/>
                </a:lnTo>
                <a:lnTo>
                  <a:pt x="230" y="1809"/>
                </a:lnTo>
                <a:lnTo>
                  <a:pt x="217" y="1572"/>
                </a:lnTo>
                <a:lnTo>
                  <a:pt x="230" y="1376"/>
                </a:lnTo>
                <a:lnTo>
                  <a:pt x="217" y="1240"/>
                </a:lnTo>
                <a:lnTo>
                  <a:pt x="230" y="1125"/>
                </a:lnTo>
                <a:lnTo>
                  <a:pt x="203" y="922"/>
                </a:lnTo>
                <a:lnTo>
                  <a:pt x="223" y="705"/>
                </a:lnTo>
                <a:lnTo>
                  <a:pt x="210" y="549"/>
                </a:lnTo>
                <a:lnTo>
                  <a:pt x="237" y="305"/>
                </a:lnTo>
                <a:lnTo>
                  <a:pt x="210" y="136"/>
                </a:lnTo>
                <a:lnTo>
                  <a:pt x="223" y="0"/>
                </a:lnTo>
                <a:lnTo>
                  <a:pt x="13" y="0"/>
                </a:lnTo>
                <a:close/>
              </a:path>
            </a:pathLst>
          </a:custGeom>
          <a:solidFill>
            <a:srgbClr val="C0C0C0"/>
          </a:solidFill>
          <a:ln w="12700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3DE98B4-8754-4F0A-9D9E-61E384CF49DC}"/>
              </a:ext>
            </a:extLst>
          </p:cNvPr>
          <p:cNvSpPr>
            <a:spLocks/>
          </p:cNvSpPr>
          <p:nvPr/>
        </p:nvSpPr>
        <p:spPr bwMode="auto">
          <a:xfrm>
            <a:off x="6594475" y="1446213"/>
            <a:ext cx="387350" cy="3679825"/>
          </a:xfrm>
          <a:custGeom>
            <a:avLst/>
            <a:gdLst>
              <a:gd name="T0" fmla="*/ 20638 w 244"/>
              <a:gd name="T1" fmla="*/ 0 h 2318"/>
              <a:gd name="T2" fmla="*/ 42863 w 244"/>
              <a:gd name="T3" fmla="*/ 161925 h 2318"/>
              <a:gd name="T4" fmla="*/ 20638 w 244"/>
              <a:gd name="T5" fmla="*/ 430213 h 2318"/>
              <a:gd name="T6" fmla="*/ 9525 w 244"/>
              <a:gd name="T7" fmla="*/ 612775 h 2318"/>
              <a:gd name="T8" fmla="*/ 9525 w 244"/>
              <a:gd name="T9" fmla="*/ 839788 h 2318"/>
              <a:gd name="T10" fmla="*/ 31750 w 244"/>
              <a:gd name="T11" fmla="*/ 1108075 h 2318"/>
              <a:gd name="T12" fmla="*/ 20638 w 244"/>
              <a:gd name="T13" fmla="*/ 1312863 h 2318"/>
              <a:gd name="T14" fmla="*/ 20638 w 244"/>
              <a:gd name="T15" fmla="*/ 1646238 h 2318"/>
              <a:gd name="T16" fmla="*/ 0 w 244"/>
              <a:gd name="T17" fmla="*/ 1936750 h 2318"/>
              <a:gd name="T18" fmla="*/ 31750 w 244"/>
              <a:gd name="T19" fmla="*/ 2162175 h 2318"/>
              <a:gd name="T20" fmla="*/ 9525 w 244"/>
              <a:gd name="T21" fmla="*/ 2441575 h 2318"/>
              <a:gd name="T22" fmla="*/ 42863 w 244"/>
              <a:gd name="T23" fmla="*/ 2646363 h 2318"/>
              <a:gd name="T24" fmla="*/ 9525 w 244"/>
              <a:gd name="T25" fmla="*/ 2990850 h 2318"/>
              <a:gd name="T26" fmla="*/ 31750 w 244"/>
              <a:gd name="T27" fmla="*/ 3227388 h 2318"/>
              <a:gd name="T28" fmla="*/ 20638 w 244"/>
              <a:gd name="T29" fmla="*/ 3486150 h 2318"/>
              <a:gd name="T30" fmla="*/ 31750 w 244"/>
              <a:gd name="T31" fmla="*/ 3657600 h 2318"/>
              <a:gd name="T32" fmla="*/ 160338 w 244"/>
              <a:gd name="T33" fmla="*/ 3679825 h 2318"/>
              <a:gd name="T34" fmla="*/ 268288 w 244"/>
              <a:gd name="T35" fmla="*/ 3668713 h 2318"/>
              <a:gd name="T36" fmla="*/ 387350 w 244"/>
              <a:gd name="T37" fmla="*/ 3603625 h 2318"/>
              <a:gd name="T38" fmla="*/ 376238 w 244"/>
              <a:gd name="T39" fmla="*/ 3421063 h 2318"/>
              <a:gd name="T40" fmla="*/ 354013 w 244"/>
              <a:gd name="T41" fmla="*/ 3087688 h 2318"/>
              <a:gd name="T42" fmla="*/ 365125 w 244"/>
              <a:gd name="T43" fmla="*/ 2871788 h 2318"/>
              <a:gd name="T44" fmla="*/ 344488 w 244"/>
              <a:gd name="T45" fmla="*/ 2495550 h 2318"/>
              <a:gd name="T46" fmla="*/ 365125 w 244"/>
              <a:gd name="T47" fmla="*/ 2184400 h 2318"/>
              <a:gd name="T48" fmla="*/ 344488 w 244"/>
              <a:gd name="T49" fmla="*/ 1968500 h 2318"/>
              <a:gd name="T50" fmla="*/ 365125 w 244"/>
              <a:gd name="T51" fmla="*/ 1785938 h 2318"/>
              <a:gd name="T52" fmla="*/ 322263 w 244"/>
              <a:gd name="T53" fmla="*/ 1463675 h 2318"/>
              <a:gd name="T54" fmla="*/ 354013 w 244"/>
              <a:gd name="T55" fmla="*/ 1119188 h 2318"/>
              <a:gd name="T56" fmla="*/ 333375 w 244"/>
              <a:gd name="T57" fmla="*/ 871538 h 2318"/>
              <a:gd name="T58" fmla="*/ 376238 w 244"/>
              <a:gd name="T59" fmla="*/ 484188 h 2318"/>
              <a:gd name="T60" fmla="*/ 333375 w 244"/>
              <a:gd name="T61" fmla="*/ 215900 h 2318"/>
              <a:gd name="T62" fmla="*/ 354013 w 244"/>
              <a:gd name="T63" fmla="*/ 0 h 2318"/>
              <a:gd name="T64" fmla="*/ 20638 w 244"/>
              <a:gd name="T65" fmla="*/ 0 h 23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44" h="2318">
                <a:moveTo>
                  <a:pt x="13" y="0"/>
                </a:moveTo>
                <a:lnTo>
                  <a:pt x="27" y="102"/>
                </a:lnTo>
                <a:lnTo>
                  <a:pt x="13" y="271"/>
                </a:lnTo>
                <a:lnTo>
                  <a:pt x="6" y="386"/>
                </a:lnTo>
                <a:lnTo>
                  <a:pt x="6" y="529"/>
                </a:lnTo>
                <a:lnTo>
                  <a:pt x="20" y="698"/>
                </a:lnTo>
                <a:lnTo>
                  <a:pt x="13" y="827"/>
                </a:lnTo>
                <a:lnTo>
                  <a:pt x="13" y="1037"/>
                </a:lnTo>
                <a:lnTo>
                  <a:pt x="0" y="1220"/>
                </a:lnTo>
                <a:lnTo>
                  <a:pt x="20" y="1362"/>
                </a:lnTo>
                <a:lnTo>
                  <a:pt x="6" y="1538"/>
                </a:lnTo>
                <a:lnTo>
                  <a:pt x="27" y="1667"/>
                </a:lnTo>
                <a:lnTo>
                  <a:pt x="6" y="1884"/>
                </a:lnTo>
                <a:lnTo>
                  <a:pt x="20" y="2033"/>
                </a:lnTo>
                <a:lnTo>
                  <a:pt x="13" y="2196"/>
                </a:lnTo>
                <a:lnTo>
                  <a:pt x="20" y="2304"/>
                </a:lnTo>
                <a:lnTo>
                  <a:pt x="101" y="2318"/>
                </a:lnTo>
                <a:lnTo>
                  <a:pt x="169" y="2311"/>
                </a:lnTo>
                <a:lnTo>
                  <a:pt x="244" y="2270"/>
                </a:lnTo>
                <a:lnTo>
                  <a:pt x="237" y="2155"/>
                </a:lnTo>
                <a:lnTo>
                  <a:pt x="223" y="1945"/>
                </a:lnTo>
                <a:lnTo>
                  <a:pt x="230" y="1809"/>
                </a:lnTo>
                <a:lnTo>
                  <a:pt x="217" y="1572"/>
                </a:lnTo>
                <a:lnTo>
                  <a:pt x="230" y="1376"/>
                </a:lnTo>
                <a:lnTo>
                  <a:pt x="217" y="1240"/>
                </a:lnTo>
                <a:lnTo>
                  <a:pt x="230" y="1125"/>
                </a:lnTo>
                <a:lnTo>
                  <a:pt x="203" y="922"/>
                </a:lnTo>
                <a:lnTo>
                  <a:pt x="223" y="705"/>
                </a:lnTo>
                <a:lnTo>
                  <a:pt x="210" y="549"/>
                </a:lnTo>
                <a:lnTo>
                  <a:pt x="237" y="305"/>
                </a:lnTo>
                <a:lnTo>
                  <a:pt x="210" y="136"/>
                </a:lnTo>
                <a:lnTo>
                  <a:pt x="223" y="0"/>
                </a:lnTo>
                <a:lnTo>
                  <a:pt x="13" y="0"/>
                </a:lnTo>
                <a:close/>
              </a:path>
            </a:pathLst>
          </a:custGeom>
          <a:solidFill>
            <a:srgbClr val="C0C0C0"/>
          </a:solidFill>
          <a:ln w="12700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798ADA3-91CE-44FC-863F-866F2C608049}"/>
              </a:ext>
            </a:extLst>
          </p:cNvPr>
          <p:cNvSpPr>
            <a:spLocks/>
          </p:cNvSpPr>
          <p:nvPr/>
        </p:nvSpPr>
        <p:spPr bwMode="auto">
          <a:xfrm>
            <a:off x="2159000" y="1443038"/>
            <a:ext cx="387350" cy="3679825"/>
          </a:xfrm>
          <a:custGeom>
            <a:avLst/>
            <a:gdLst>
              <a:gd name="T0" fmla="*/ 20638 w 244"/>
              <a:gd name="T1" fmla="*/ 0 h 2318"/>
              <a:gd name="T2" fmla="*/ 42863 w 244"/>
              <a:gd name="T3" fmla="*/ 161925 h 2318"/>
              <a:gd name="T4" fmla="*/ 20638 w 244"/>
              <a:gd name="T5" fmla="*/ 430213 h 2318"/>
              <a:gd name="T6" fmla="*/ 9525 w 244"/>
              <a:gd name="T7" fmla="*/ 612775 h 2318"/>
              <a:gd name="T8" fmla="*/ 9525 w 244"/>
              <a:gd name="T9" fmla="*/ 839788 h 2318"/>
              <a:gd name="T10" fmla="*/ 31750 w 244"/>
              <a:gd name="T11" fmla="*/ 1108075 h 2318"/>
              <a:gd name="T12" fmla="*/ 20638 w 244"/>
              <a:gd name="T13" fmla="*/ 1312863 h 2318"/>
              <a:gd name="T14" fmla="*/ 20638 w 244"/>
              <a:gd name="T15" fmla="*/ 1646238 h 2318"/>
              <a:gd name="T16" fmla="*/ 0 w 244"/>
              <a:gd name="T17" fmla="*/ 1936750 h 2318"/>
              <a:gd name="T18" fmla="*/ 31750 w 244"/>
              <a:gd name="T19" fmla="*/ 2162175 h 2318"/>
              <a:gd name="T20" fmla="*/ 9525 w 244"/>
              <a:gd name="T21" fmla="*/ 2441575 h 2318"/>
              <a:gd name="T22" fmla="*/ 42863 w 244"/>
              <a:gd name="T23" fmla="*/ 2646363 h 2318"/>
              <a:gd name="T24" fmla="*/ 9525 w 244"/>
              <a:gd name="T25" fmla="*/ 2990850 h 2318"/>
              <a:gd name="T26" fmla="*/ 31750 w 244"/>
              <a:gd name="T27" fmla="*/ 3227388 h 2318"/>
              <a:gd name="T28" fmla="*/ 20638 w 244"/>
              <a:gd name="T29" fmla="*/ 3486150 h 2318"/>
              <a:gd name="T30" fmla="*/ 31750 w 244"/>
              <a:gd name="T31" fmla="*/ 3657600 h 2318"/>
              <a:gd name="T32" fmla="*/ 160338 w 244"/>
              <a:gd name="T33" fmla="*/ 3679825 h 2318"/>
              <a:gd name="T34" fmla="*/ 268288 w 244"/>
              <a:gd name="T35" fmla="*/ 3668713 h 2318"/>
              <a:gd name="T36" fmla="*/ 387350 w 244"/>
              <a:gd name="T37" fmla="*/ 3603625 h 2318"/>
              <a:gd name="T38" fmla="*/ 376238 w 244"/>
              <a:gd name="T39" fmla="*/ 3421063 h 2318"/>
              <a:gd name="T40" fmla="*/ 354013 w 244"/>
              <a:gd name="T41" fmla="*/ 3087688 h 2318"/>
              <a:gd name="T42" fmla="*/ 365125 w 244"/>
              <a:gd name="T43" fmla="*/ 2871788 h 2318"/>
              <a:gd name="T44" fmla="*/ 344488 w 244"/>
              <a:gd name="T45" fmla="*/ 2495550 h 2318"/>
              <a:gd name="T46" fmla="*/ 365125 w 244"/>
              <a:gd name="T47" fmla="*/ 2184400 h 2318"/>
              <a:gd name="T48" fmla="*/ 344488 w 244"/>
              <a:gd name="T49" fmla="*/ 1968500 h 2318"/>
              <a:gd name="T50" fmla="*/ 365125 w 244"/>
              <a:gd name="T51" fmla="*/ 1785938 h 2318"/>
              <a:gd name="T52" fmla="*/ 322263 w 244"/>
              <a:gd name="T53" fmla="*/ 1463675 h 2318"/>
              <a:gd name="T54" fmla="*/ 354013 w 244"/>
              <a:gd name="T55" fmla="*/ 1119188 h 2318"/>
              <a:gd name="T56" fmla="*/ 333375 w 244"/>
              <a:gd name="T57" fmla="*/ 871538 h 2318"/>
              <a:gd name="T58" fmla="*/ 376238 w 244"/>
              <a:gd name="T59" fmla="*/ 484188 h 2318"/>
              <a:gd name="T60" fmla="*/ 333375 w 244"/>
              <a:gd name="T61" fmla="*/ 215900 h 2318"/>
              <a:gd name="T62" fmla="*/ 354013 w 244"/>
              <a:gd name="T63" fmla="*/ 0 h 2318"/>
              <a:gd name="T64" fmla="*/ 20638 w 244"/>
              <a:gd name="T65" fmla="*/ 0 h 23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44" h="2318">
                <a:moveTo>
                  <a:pt x="13" y="0"/>
                </a:moveTo>
                <a:lnTo>
                  <a:pt x="27" y="102"/>
                </a:lnTo>
                <a:lnTo>
                  <a:pt x="13" y="271"/>
                </a:lnTo>
                <a:lnTo>
                  <a:pt x="6" y="386"/>
                </a:lnTo>
                <a:lnTo>
                  <a:pt x="6" y="529"/>
                </a:lnTo>
                <a:lnTo>
                  <a:pt x="20" y="698"/>
                </a:lnTo>
                <a:lnTo>
                  <a:pt x="13" y="827"/>
                </a:lnTo>
                <a:lnTo>
                  <a:pt x="13" y="1037"/>
                </a:lnTo>
                <a:lnTo>
                  <a:pt x="0" y="1220"/>
                </a:lnTo>
                <a:lnTo>
                  <a:pt x="20" y="1362"/>
                </a:lnTo>
                <a:lnTo>
                  <a:pt x="6" y="1538"/>
                </a:lnTo>
                <a:lnTo>
                  <a:pt x="27" y="1667"/>
                </a:lnTo>
                <a:lnTo>
                  <a:pt x="6" y="1884"/>
                </a:lnTo>
                <a:lnTo>
                  <a:pt x="20" y="2033"/>
                </a:lnTo>
                <a:lnTo>
                  <a:pt x="13" y="2196"/>
                </a:lnTo>
                <a:lnTo>
                  <a:pt x="20" y="2304"/>
                </a:lnTo>
                <a:lnTo>
                  <a:pt x="101" y="2318"/>
                </a:lnTo>
                <a:lnTo>
                  <a:pt x="169" y="2311"/>
                </a:lnTo>
                <a:lnTo>
                  <a:pt x="244" y="2270"/>
                </a:lnTo>
                <a:lnTo>
                  <a:pt x="237" y="2155"/>
                </a:lnTo>
                <a:lnTo>
                  <a:pt x="223" y="1945"/>
                </a:lnTo>
                <a:lnTo>
                  <a:pt x="230" y="1809"/>
                </a:lnTo>
                <a:lnTo>
                  <a:pt x="217" y="1572"/>
                </a:lnTo>
                <a:lnTo>
                  <a:pt x="230" y="1376"/>
                </a:lnTo>
                <a:lnTo>
                  <a:pt x="217" y="1240"/>
                </a:lnTo>
                <a:lnTo>
                  <a:pt x="230" y="1125"/>
                </a:lnTo>
                <a:lnTo>
                  <a:pt x="203" y="922"/>
                </a:lnTo>
                <a:lnTo>
                  <a:pt x="223" y="705"/>
                </a:lnTo>
                <a:lnTo>
                  <a:pt x="210" y="549"/>
                </a:lnTo>
                <a:lnTo>
                  <a:pt x="237" y="305"/>
                </a:lnTo>
                <a:lnTo>
                  <a:pt x="210" y="136"/>
                </a:lnTo>
                <a:lnTo>
                  <a:pt x="223" y="0"/>
                </a:lnTo>
                <a:lnTo>
                  <a:pt x="13" y="0"/>
                </a:lnTo>
                <a:close/>
              </a:path>
            </a:pathLst>
          </a:custGeom>
          <a:solidFill>
            <a:srgbClr val="C0C0C0"/>
          </a:solidFill>
          <a:ln w="12700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0A4A3781-8EF9-4282-B62B-AE385A500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4100" y="1443038"/>
            <a:ext cx="708660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E3372C14-F560-4073-9AE3-9F492EF5B41C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443038"/>
            <a:ext cx="557213" cy="157162"/>
            <a:chOff x="4710" y="3696"/>
            <a:chExt cx="351" cy="99"/>
          </a:xfrm>
        </p:grpSpPr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FC255CBD-D023-4282-B57F-12B4B2669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0" y="3696"/>
              <a:ext cx="119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536E2405-8374-4E20-8954-97B1D9D91C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9" y="3696"/>
              <a:ext cx="117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0ED270BC-FB39-441E-97D1-446D60590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6" y="3696"/>
              <a:ext cx="120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D7DF178F-BBD3-49CF-90AE-094E399ED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3753"/>
              <a:ext cx="32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4B514F62-8E1A-45DF-AA76-5D17AB0A2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" y="3736"/>
              <a:ext cx="52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DF0FE2EA-255C-442A-B15B-01D786A8F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0" y="3719"/>
              <a:ext cx="65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FBE8263E-40A8-4395-9A6A-6F7A20765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2" y="3701"/>
              <a:ext cx="87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06A6451D-9A62-4A89-A51B-E9DD7BDB72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4" y="3696"/>
              <a:ext cx="2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144FA9B1-E32E-43D5-92FB-83434FECD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5" y="3696"/>
              <a:ext cx="4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E10A452D-7931-43D9-8495-DC75B8365C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2" y="3696"/>
              <a:ext cx="56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01E0E24A-0250-4D3C-8631-51525AAEC2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5" y="3696"/>
              <a:ext cx="76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975CC8E9-65E4-4967-91B3-1560C701012B}"/>
              </a:ext>
            </a:extLst>
          </p:cNvPr>
          <p:cNvGrpSpPr>
            <a:grpSpLocks/>
          </p:cNvGrpSpPr>
          <p:nvPr/>
        </p:nvGrpSpPr>
        <p:grpSpPr bwMode="auto">
          <a:xfrm>
            <a:off x="5702300" y="1443038"/>
            <a:ext cx="557213" cy="157162"/>
            <a:chOff x="4710" y="3696"/>
            <a:chExt cx="351" cy="99"/>
          </a:xfrm>
        </p:grpSpPr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B37405C0-B974-4B22-85CD-9D4D575D60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0" y="3696"/>
              <a:ext cx="119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97C827E2-140C-4147-B5A6-E0F0506122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9" y="3696"/>
              <a:ext cx="117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CF5414E0-9C0C-41D4-8AC6-A2ABC74FF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6" y="3696"/>
              <a:ext cx="120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34071F49-05DD-4BD2-90C8-E6F3BF4BA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3753"/>
              <a:ext cx="32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9A638EB9-3332-42B8-BAEA-FD8C57B37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" y="3736"/>
              <a:ext cx="52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5BE60840-BE37-45E3-849E-75F947DD95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0" y="3719"/>
              <a:ext cx="65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FA329CA5-14A9-486E-8AB0-16A24B3FA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2" y="3701"/>
              <a:ext cx="87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1031CFF2-51C5-40E7-91E5-3FB6B83EB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4" y="3696"/>
              <a:ext cx="2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1BA42DE8-6299-4C95-92A3-2814B95D7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5" y="3696"/>
              <a:ext cx="4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F0196AF2-5B27-41F7-B9D0-C62D452FD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2" y="3696"/>
              <a:ext cx="56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8A42B0EF-ACB5-4285-B705-7870BB57B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5" y="3696"/>
              <a:ext cx="76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BF9B7841-017B-4080-90F9-DE8E94D1E4E2}"/>
              </a:ext>
            </a:extLst>
          </p:cNvPr>
          <p:cNvGrpSpPr>
            <a:grpSpLocks/>
          </p:cNvGrpSpPr>
          <p:nvPr/>
        </p:nvGrpSpPr>
        <p:grpSpPr bwMode="auto">
          <a:xfrm>
            <a:off x="7531100" y="1443038"/>
            <a:ext cx="557213" cy="157162"/>
            <a:chOff x="4710" y="3696"/>
            <a:chExt cx="351" cy="99"/>
          </a:xfrm>
        </p:grpSpPr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CA85BA25-4A48-48B0-9D3B-E188585CB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0" y="3696"/>
              <a:ext cx="119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A19A517A-47A3-44CF-B185-4AFFADA23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9" y="3696"/>
              <a:ext cx="117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6F469B54-0DA0-449A-89B4-755AD83048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6" y="3696"/>
              <a:ext cx="120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D8C4E67D-4499-4260-884D-EC633AD4E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3753"/>
              <a:ext cx="32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8087603-68BC-4C63-A67A-BA3E2024E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" y="3736"/>
              <a:ext cx="52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207C805-2773-40F8-85EA-6729D64CF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0" y="3719"/>
              <a:ext cx="65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209330B8-2043-4E9D-BB28-6FBEA5458F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2" y="3701"/>
              <a:ext cx="87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7055B221-CDC3-4B4F-9053-A9AB72751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4" y="3696"/>
              <a:ext cx="2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01A65FA7-9757-443C-9D84-D6433FF54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5" y="3696"/>
              <a:ext cx="4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3577B8C3-CDBB-44CD-8453-F25FF090E0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2" y="3696"/>
              <a:ext cx="56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61367BC9-C954-453D-A638-A5FC4AE6E1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5" y="3696"/>
              <a:ext cx="76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5" name="Rectangle 45">
            <a:extLst>
              <a:ext uri="{FF2B5EF4-FFF2-40B4-BE49-F238E27FC236}">
                <a16:creationId xmlns:a16="http://schemas.microsoft.com/office/drawing/2014/main" id="{C1337B5D-6D5B-4B12-A3F2-D5FE6F63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1443038"/>
            <a:ext cx="152400" cy="3581400"/>
          </a:xfrm>
          <a:prstGeom prst="rect">
            <a:avLst/>
          </a:prstGeom>
          <a:solidFill>
            <a:schemeClr val="bg1"/>
          </a:solidFill>
          <a:ln w="127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DCE0BC25-AB93-4500-A444-7A905E125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443038"/>
            <a:ext cx="152400" cy="3581400"/>
          </a:xfrm>
          <a:prstGeom prst="rect">
            <a:avLst/>
          </a:prstGeom>
          <a:solidFill>
            <a:schemeClr val="bg1"/>
          </a:solidFill>
          <a:ln w="127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7" name="Rectangle 47">
            <a:extLst>
              <a:ext uri="{FF2B5EF4-FFF2-40B4-BE49-F238E27FC236}">
                <a16:creationId xmlns:a16="http://schemas.microsoft.com/office/drawing/2014/main" id="{9C0717D5-1FA3-4AD3-8CE7-6F39CEDD9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1443038"/>
            <a:ext cx="152400" cy="3581400"/>
          </a:xfrm>
          <a:prstGeom prst="rect">
            <a:avLst/>
          </a:prstGeom>
          <a:solidFill>
            <a:schemeClr val="bg1"/>
          </a:solidFill>
          <a:ln w="127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8" name="AutoShape 48">
            <a:extLst>
              <a:ext uri="{FF2B5EF4-FFF2-40B4-BE49-F238E27FC236}">
                <a16:creationId xmlns:a16="http://schemas.microsoft.com/office/drawing/2014/main" id="{E4D95008-6625-4DB2-9335-DB51AFDA2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31115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B84B8BE9-AF00-4EE2-8CAE-DB6DC4B66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3111500"/>
            <a:ext cx="150813" cy="301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0" name="Rectangle 50">
            <a:extLst>
              <a:ext uri="{FF2B5EF4-FFF2-40B4-BE49-F238E27FC236}">
                <a16:creationId xmlns:a16="http://schemas.microsoft.com/office/drawing/2014/main" id="{AB09A82A-1A29-457D-8EDF-8D4FFC3B9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3111500"/>
            <a:ext cx="150813" cy="301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AF0F2EB-CE37-435B-9C81-B6B887CD7695}"/>
              </a:ext>
            </a:extLst>
          </p:cNvPr>
          <p:cNvGrpSpPr/>
          <p:nvPr/>
        </p:nvGrpSpPr>
        <p:grpSpPr>
          <a:xfrm>
            <a:off x="2603500" y="3240088"/>
            <a:ext cx="3911600" cy="11112"/>
            <a:chOff x="2603500" y="3240088"/>
            <a:chExt cx="3911600" cy="11112"/>
          </a:xfrm>
        </p:grpSpPr>
        <p:sp>
          <p:nvSpPr>
            <p:cNvPr id="51" name="Line 51">
              <a:extLst>
                <a:ext uri="{FF2B5EF4-FFF2-40B4-BE49-F238E27FC236}">
                  <a16:creationId xmlns:a16="http://schemas.microsoft.com/office/drawing/2014/main" id="{4EDEE8E7-8BC3-495A-A20B-6336CFE9B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3500" y="3251200"/>
              <a:ext cx="1636713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10B61E33-95A7-4FBC-8337-A6B16B3FB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275" y="3240088"/>
              <a:ext cx="1774825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7" name="Line 57">
            <a:extLst>
              <a:ext uri="{FF2B5EF4-FFF2-40B4-BE49-F238E27FC236}">
                <a16:creationId xmlns:a16="http://schemas.microsoft.com/office/drawing/2014/main" id="{9B79DCA4-4F43-47CF-88CC-25FAF8128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9500" y="1069975"/>
            <a:ext cx="0" cy="301625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8" name="Line 58">
            <a:extLst>
              <a:ext uri="{FF2B5EF4-FFF2-40B4-BE49-F238E27FC236}">
                <a16:creationId xmlns:a16="http://schemas.microsoft.com/office/drawing/2014/main" id="{6BC69291-8E87-4EED-8DAA-9C96949977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3100" y="1069975"/>
            <a:ext cx="0" cy="301625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" name="Line 59">
            <a:extLst>
              <a:ext uri="{FF2B5EF4-FFF2-40B4-BE49-F238E27FC236}">
                <a16:creationId xmlns:a16="http://schemas.microsoft.com/office/drawing/2014/main" id="{799A0AFD-57DB-4080-8A02-7B2A3A3981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9500" y="1220788"/>
            <a:ext cx="515938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0" name="Line 60">
            <a:extLst>
              <a:ext uri="{FF2B5EF4-FFF2-40B4-BE49-F238E27FC236}">
                <a16:creationId xmlns:a16="http://schemas.microsoft.com/office/drawing/2014/main" id="{C074E35D-57CC-475B-B5C1-DE7AF9B79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9700" y="1220788"/>
            <a:ext cx="515938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" name="Text Box 61">
            <a:extLst>
              <a:ext uri="{FF2B5EF4-FFF2-40B4-BE49-F238E27FC236}">
                <a16:creationId xmlns:a16="http://schemas.microsoft.com/office/drawing/2014/main" id="{0D048B20-F6FB-4028-B920-BB1C3E2C8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892" y="1082675"/>
            <a:ext cx="4844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xmlns="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15 ft</a:t>
            </a:r>
          </a:p>
        </p:txBody>
      </p:sp>
      <p:sp>
        <p:nvSpPr>
          <p:cNvPr id="65" name="Line 58">
            <a:extLst>
              <a:ext uri="{FF2B5EF4-FFF2-40B4-BE49-F238E27FC236}">
                <a16:creationId xmlns:a16="http://schemas.microsoft.com/office/drawing/2014/main" id="{FD62AE13-934C-4657-BFCC-19E019EF9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3105" y="1069975"/>
            <a:ext cx="0" cy="301625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6" name="Line 59">
            <a:extLst>
              <a:ext uri="{FF2B5EF4-FFF2-40B4-BE49-F238E27FC236}">
                <a16:creationId xmlns:a16="http://schemas.microsoft.com/office/drawing/2014/main" id="{29B6E8C4-84C1-44AD-A367-440F604EF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3100" y="1220788"/>
            <a:ext cx="652343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" name="Line 60">
            <a:extLst>
              <a:ext uri="{FF2B5EF4-FFF2-40B4-BE49-F238E27FC236}">
                <a16:creationId xmlns:a16="http://schemas.microsoft.com/office/drawing/2014/main" id="{F8DF8396-B754-4CE9-BE32-DE4B8DA51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9705" y="1220788"/>
            <a:ext cx="515938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" name="Text Box 61">
            <a:extLst>
              <a:ext uri="{FF2B5EF4-FFF2-40B4-BE49-F238E27FC236}">
                <a16:creationId xmlns:a16="http://schemas.microsoft.com/office/drawing/2014/main" id="{0E5CFA4F-73F4-4E8E-9CB7-C2863B499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897" y="1082675"/>
            <a:ext cx="4844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xmlns="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15 ft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41EA3B-A52B-4781-991A-EFF1C52782A8}"/>
              </a:ext>
            </a:extLst>
          </p:cNvPr>
          <p:cNvSpPr txBox="1"/>
          <p:nvPr/>
        </p:nvSpPr>
        <p:spPr>
          <a:xfrm>
            <a:off x="4875559" y="2143649"/>
            <a:ext cx="155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s</a:t>
            </a:r>
            <a:r>
              <a:rPr lang="en-US" dirty="0"/>
              <a:t> = 750 ft/sec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1FE604-16E7-43AD-BAEA-098A4C413D96}"/>
              </a:ext>
            </a:extLst>
          </p:cNvPr>
          <p:cNvSpPr txBox="1"/>
          <p:nvPr/>
        </p:nvSpPr>
        <p:spPr>
          <a:xfrm>
            <a:off x="4836331" y="4474102"/>
            <a:ext cx="170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s</a:t>
            </a:r>
            <a:r>
              <a:rPr lang="en-US" dirty="0"/>
              <a:t> = 1,500 ft/sec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1C33D3B-27D4-4017-8C6E-FA1F1CE19906}"/>
              </a:ext>
            </a:extLst>
          </p:cNvPr>
          <p:cNvCxnSpPr>
            <a:cxnSpLocks/>
          </p:cNvCxnSpPr>
          <p:nvPr/>
        </p:nvCxnSpPr>
        <p:spPr>
          <a:xfrm>
            <a:off x="1312664" y="3240088"/>
            <a:ext cx="615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61">
            <a:extLst>
              <a:ext uri="{FF2B5EF4-FFF2-40B4-BE49-F238E27FC236}">
                <a16:creationId xmlns:a16="http://schemas.microsoft.com/office/drawing/2014/main" id="{FA39B545-DEEA-490A-98AB-E8DABD0F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905" y="3442900"/>
            <a:ext cx="3994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xmlns="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3 ft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E9E5FA6-CB3B-497B-9E5F-AB081EF49551}"/>
              </a:ext>
            </a:extLst>
          </p:cNvPr>
          <p:cNvCxnSpPr/>
          <p:nvPr/>
        </p:nvCxnSpPr>
        <p:spPr>
          <a:xfrm>
            <a:off x="1620639" y="3262312"/>
            <a:ext cx="0" cy="128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09A9F6C-FFB1-45A3-AB11-2C26D0BF69D3}"/>
              </a:ext>
            </a:extLst>
          </p:cNvPr>
          <p:cNvCxnSpPr/>
          <p:nvPr/>
        </p:nvCxnSpPr>
        <p:spPr>
          <a:xfrm>
            <a:off x="1620639" y="3776662"/>
            <a:ext cx="0" cy="128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F7FCB77-F11C-4BF1-B8D7-A9A15F8C2272}"/>
              </a:ext>
            </a:extLst>
          </p:cNvPr>
          <p:cNvGrpSpPr/>
          <p:nvPr/>
        </p:nvGrpSpPr>
        <p:grpSpPr>
          <a:xfrm>
            <a:off x="2546350" y="3323701"/>
            <a:ext cx="4048125" cy="669913"/>
            <a:chOff x="2546350" y="3323701"/>
            <a:chExt cx="4048125" cy="669913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49FD5DB-6CA3-461D-86C9-0CA5E6581574}"/>
                </a:ext>
              </a:extLst>
            </p:cNvPr>
            <p:cNvCxnSpPr/>
            <p:nvPr/>
          </p:nvCxnSpPr>
          <p:spPr>
            <a:xfrm>
              <a:off x="2546350" y="3341688"/>
              <a:ext cx="309563" cy="6519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F5441D8-C702-4C5C-B0E6-D4D3E3EE2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2400" y="3323701"/>
              <a:ext cx="309563" cy="6519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0AFE2C2-3A46-45EA-9011-351CB006F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5438" y="3975629"/>
              <a:ext cx="341947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36B5B261-5DFD-4E60-906C-229A5AF24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4912" y="3323701"/>
              <a:ext cx="309563" cy="6519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CC5B346-2F4B-4CB0-AB03-B0999B84D206}"/>
              </a:ext>
            </a:extLst>
          </p:cNvPr>
          <p:cNvCxnSpPr>
            <a:cxnSpLocks/>
          </p:cNvCxnSpPr>
          <p:nvPr/>
        </p:nvCxnSpPr>
        <p:spPr>
          <a:xfrm>
            <a:off x="1312664" y="3897312"/>
            <a:ext cx="615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F3AEA-15F3-4EE7-B8D5-D232DF9A8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Situ Seismic Methods</a:t>
            </a:r>
          </a:p>
        </p:txBody>
      </p:sp>
    </p:spTree>
    <p:extLst>
      <p:ext uri="{BB962C8B-B14F-4D97-AF65-F5344CB8AC3E}">
        <p14:creationId xmlns:p14="http://schemas.microsoft.com/office/powerpoint/2010/main" val="145944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54563-5386-40B7-9564-3BE164262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Method -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BE18-DFA5-4E8E-BAF2-D0635BC57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wave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Refracted wave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09239F-7E0C-4DE5-B9FC-D3D6B111F693}"/>
                  </a:ext>
                </a:extLst>
              </p:cNvPr>
              <p:cNvSpPr txBox="1"/>
              <p:nvPr/>
            </p:nvSpPr>
            <p:spPr>
              <a:xfrm>
                <a:off x="1191296" y="1662112"/>
                <a:ext cx="3357971" cy="1423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ft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=0.02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sec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ft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750 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ft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sec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=0.0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sec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09239F-7E0C-4DE5-B9FC-D3D6B111F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96" y="1662112"/>
                <a:ext cx="3357971" cy="14234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1B4F14-463E-4DEB-8EC7-12669EEE1AB0}"/>
                  </a:ext>
                </a:extLst>
              </p:cNvPr>
              <p:cNvSpPr txBox="1"/>
              <p:nvPr/>
            </p:nvSpPr>
            <p:spPr>
              <a:xfrm>
                <a:off x="1191296" y="4724484"/>
                <a:ext cx="691913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𝑟𝑒𝑓𝑟𝑎𝑐𝑡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750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=0.017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sec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1B4F14-463E-4DEB-8EC7-12669EEE1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96" y="4724484"/>
                <a:ext cx="6919137" cy="8183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78DA9D-E822-4901-AA4A-819BA9DE6800}"/>
                  </a:ext>
                </a:extLst>
              </p:cNvPr>
              <p:cNvSpPr txBox="1"/>
              <p:nvPr/>
            </p:nvSpPr>
            <p:spPr>
              <a:xfrm>
                <a:off x="1191296" y="5683024"/>
                <a:ext cx="691913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𝑟𝑒𝑓𝑟𝑎𝑐𝑡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750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=0.027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sec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78DA9D-E822-4901-AA4A-819BA9DE6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96" y="5683024"/>
                <a:ext cx="6919137" cy="818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FE7423-EA1E-4461-BB4F-E72C5E1F6B36}"/>
                  </a:ext>
                </a:extLst>
              </p:cNvPr>
              <p:cNvSpPr txBox="1"/>
              <p:nvPr/>
            </p:nvSpPr>
            <p:spPr>
              <a:xfrm>
                <a:off x="1191296" y="3836031"/>
                <a:ext cx="3521220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𝑟𝑒𝑓𝑟𝑎𝑐𝑡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FE7423-EA1E-4461-BB4F-E72C5E1F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96" y="3836031"/>
                <a:ext cx="3521220" cy="818366"/>
              </a:xfrm>
              <a:prstGeom prst="rect">
                <a:avLst/>
              </a:prstGeom>
              <a:blipFill>
                <a:blip r:embed="rId5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121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78F9-25CB-4D0F-AB33-D86D47D6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Method -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75EED-3D04-45CD-96F5-368EA12F2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Apparent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1B59DC-C765-4938-A1B9-47DC2BC1A04E}"/>
                  </a:ext>
                </a:extLst>
              </p:cNvPr>
              <p:cNvSpPr txBox="1"/>
              <p:nvPr/>
            </p:nvSpPr>
            <p:spPr>
              <a:xfrm>
                <a:off x="1495425" y="1890712"/>
                <a:ext cx="4464556" cy="702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ft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0.017 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=882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ft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sec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1B59DC-C765-4938-A1B9-47DC2BC1A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1890712"/>
                <a:ext cx="4464556" cy="702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5C6C0-A9BC-4ACF-A02F-3BC3918DECB9}"/>
                  </a:ext>
                </a:extLst>
              </p:cNvPr>
              <p:cNvSpPr txBox="1"/>
              <p:nvPr/>
            </p:nvSpPr>
            <p:spPr>
              <a:xfrm>
                <a:off x="1495425" y="3047874"/>
                <a:ext cx="4569136" cy="702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30 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ft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0.027 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=1,111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ft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sec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5C6C0-A9BC-4ACF-A02F-3BC3918D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3047874"/>
                <a:ext cx="4569136" cy="702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5EECD-3D16-4818-A324-7D9971EB2248}"/>
                  </a:ext>
                </a:extLst>
              </p:cNvPr>
              <p:cNvSpPr txBox="1"/>
              <p:nvPr/>
            </p:nvSpPr>
            <p:spPr>
              <a:xfrm>
                <a:off x="1495425" y="4205035"/>
                <a:ext cx="6185411" cy="702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ft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0.027 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− 0.017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=1,500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ft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sec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5EECD-3D16-4818-A324-7D9971EB2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4205035"/>
                <a:ext cx="6185411" cy="702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4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A51B-2C88-4D18-83F2-2DB714CC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Method - Refraction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63380-F4D5-4A91-95DA-C6D13E74E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Borehole spacing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= 10 ft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&lt; 1,500 ft/sec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= 15 ft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&gt; 1,500 ft/sec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63380-F4D5-4A91-95DA-C6D13E74E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312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1583-7555-479E-98E0-EB54A3AD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Method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647CE-CA81-42BB-B0BB-10B84CD350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Simple concept and calculations</a:t>
            </a:r>
          </a:p>
          <a:p>
            <a:pPr lvl="1"/>
            <a:r>
              <a:rPr lang="en-US" dirty="0"/>
              <a:t>Detection and resolution are independent of penetration (i.e., depth)</a:t>
            </a:r>
          </a:p>
          <a:p>
            <a:pPr lvl="1"/>
            <a:r>
              <a:rPr lang="en-US" dirty="0"/>
              <a:t>For many, the </a:t>
            </a:r>
            <a:r>
              <a:rPr lang="en-US" dirty="0" err="1"/>
              <a:t>crosshole</a:t>
            </a:r>
            <a:r>
              <a:rPr lang="en-US" dirty="0"/>
              <a:t> test is the “gold standard” against which other test results are judged.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832B63-42FE-4E6A-B18E-D0DC5ECCC8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Expensive</a:t>
            </a:r>
          </a:p>
          <a:p>
            <a:pPr lvl="1"/>
            <a:r>
              <a:rPr lang="en-US" dirty="0"/>
              <a:t>Borehole verticality measurements required</a:t>
            </a:r>
          </a:p>
        </p:txBody>
      </p:sp>
    </p:spTree>
    <p:extLst>
      <p:ext uri="{BB962C8B-B14F-4D97-AF65-F5344CB8AC3E}">
        <p14:creationId xmlns:p14="http://schemas.microsoft.com/office/powerpoint/2010/main" val="137990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A75B5E-468A-447A-A128-37FE6906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A1C42-CBDE-4528-861F-B87F4CA6DA42}"/>
                  </a:ext>
                </a:extLst>
              </p:cNvPr>
              <p:cNvSpPr txBox="1"/>
              <p:nvPr/>
            </p:nvSpPr>
            <p:spPr>
              <a:xfrm>
                <a:off x="2050026" y="1901130"/>
                <a:ext cx="2307427" cy="1226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𝑠𝑖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A1C42-CBDE-4528-861F-B87F4CA6D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026" y="1901130"/>
                <a:ext cx="2307427" cy="1226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5A18AF6-7015-4244-B309-C53E514F0798}"/>
              </a:ext>
            </a:extLst>
          </p:cNvPr>
          <p:cNvSpPr txBox="1"/>
          <p:nvPr/>
        </p:nvSpPr>
        <p:spPr>
          <a:xfrm>
            <a:off x="4955459" y="2105505"/>
            <a:ext cx="3058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GDM Equation 12-2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4FDA5D-35FB-4388-B983-93407F59D9BE}"/>
                  </a:ext>
                </a:extLst>
              </p:cNvPr>
              <p:cNvSpPr txBox="1"/>
              <p:nvPr/>
            </p:nvSpPr>
            <p:spPr>
              <a:xfrm>
                <a:off x="1155937" y="3834118"/>
                <a:ext cx="3416063" cy="980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,100,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,100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4FDA5D-35FB-4388-B983-93407F59D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37" y="3834118"/>
                <a:ext cx="3416063" cy="9804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36BC2D3-7526-4300-AA17-3389375CF725}"/>
              </a:ext>
            </a:extLst>
          </p:cNvPr>
          <p:cNvSpPr txBox="1"/>
          <p:nvPr/>
        </p:nvSpPr>
        <p:spPr>
          <a:xfrm>
            <a:off x="4955458" y="4062738"/>
            <a:ext cx="3241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GDM Equation 12-18</a:t>
            </a:r>
          </a:p>
        </p:txBody>
      </p:sp>
    </p:spTree>
    <p:extLst>
      <p:ext uri="{BB962C8B-B14F-4D97-AF65-F5344CB8AC3E}">
        <p14:creationId xmlns:p14="http://schemas.microsoft.com/office/powerpoint/2010/main" val="290885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A75B5E-468A-447A-A128-37FE6906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13EB2-5743-48CB-9878-88687FE7A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92" y="1838632"/>
            <a:ext cx="5469514" cy="358012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AB8D591-807D-44B8-82AC-1F26DE92ABB7}"/>
              </a:ext>
            </a:extLst>
          </p:cNvPr>
          <p:cNvSpPr/>
          <p:nvPr/>
        </p:nvSpPr>
        <p:spPr>
          <a:xfrm>
            <a:off x="2330245" y="2025445"/>
            <a:ext cx="1179871" cy="904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2C7E6-3B7E-4FDC-9EF5-472DC9CBA339}"/>
              </a:ext>
            </a:extLst>
          </p:cNvPr>
          <p:cNvSpPr txBox="1"/>
          <p:nvPr/>
        </p:nvSpPr>
        <p:spPr>
          <a:xfrm>
            <a:off x="6858000" y="3167390"/>
            <a:ext cx="149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</a:t>
            </a:r>
            <a:r>
              <a:rPr lang="en-US" sz="2800" baseline="-25000" dirty="0"/>
              <a:t>s</a:t>
            </a:r>
            <a:r>
              <a:rPr lang="en-US" sz="2800" dirty="0"/>
              <a:t> profile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31A246-0FCD-4957-9308-D20BFA8C10C5}"/>
              </a:ext>
            </a:extLst>
          </p:cNvPr>
          <p:cNvCxnSpPr>
            <a:stCxn id="4" idx="1"/>
            <a:endCxn id="2" idx="6"/>
          </p:cNvCxnSpPr>
          <p:nvPr/>
        </p:nvCxnSpPr>
        <p:spPr>
          <a:xfrm flipH="1" flipV="1">
            <a:off x="3510116" y="2477729"/>
            <a:ext cx="3347884" cy="951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A47DB6-F720-4446-AC34-880340B3767E}"/>
              </a:ext>
            </a:extLst>
          </p:cNvPr>
          <p:cNvSpPr txBox="1"/>
          <p:nvPr/>
        </p:nvSpPr>
        <p:spPr>
          <a:xfrm>
            <a:off x="2090872" y="5501710"/>
            <a:ext cx="248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DEEPSOIL User’s Manual</a:t>
            </a:r>
          </a:p>
        </p:txBody>
      </p:sp>
    </p:spTree>
    <p:extLst>
      <p:ext uri="{BB962C8B-B14F-4D97-AF65-F5344CB8AC3E}">
        <p14:creationId xmlns:p14="http://schemas.microsoft.com/office/powerpoint/2010/main" val="340126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0F54-F763-446F-8A5E-F8D5C0A7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Situ Seismic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16239-79EA-4F97-901D-FAB2A919B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Invasive</a:t>
            </a:r>
          </a:p>
          <a:p>
            <a:pPr lvl="1"/>
            <a:r>
              <a:rPr lang="en-US" dirty="0" err="1"/>
              <a:t>Crosshole</a:t>
            </a:r>
            <a:r>
              <a:rPr lang="en-US" dirty="0"/>
              <a:t> method (ASTM D4428)</a:t>
            </a:r>
          </a:p>
          <a:p>
            <a:pPr lvl="1"/>
            <a:r>
              <a:rPr lang="en-US" dirty="0"/>
              <a:t>Downhole method (ASTM D7400)</a:t>
            </a:r>
          </a:p>
          <a:p>
            <a:pPr lvl="2"/>
            <a:r>
              <a:rPr lang="en-US" dirty="0"/>
              <a:t>Cased borehole</a:t>
            </a:r>
          </a:p>
          <a:p>
            <a:pPr lvl="2"/>
            <a:r>
              <a:rPr lang="en-US" dirty="0"/>
              <a:t>Seismic cone penetrometer (</a:t>
            </a:r>
            <a:r>
              <a:rPr lang="en-US" dirty="0" err="1"/>
              <a:t>SCPTu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Suspension logging</a:t>
            </a:r>
          </a:p>
          <a:p>
            <a:r>
              <a:rPr lang="en-US" dirty="0"/>
              <a:t>Non-invasive</a:t>
            </a:r>
          </a:p>
          <a:p>
            <a:pPr lvl="1"/>
            <a:r>
              <a:rPr lang="en-US" dirty="0"/>
              <a:t>Surface wave methods</a:t>
            </a:r>
          </a:p>
          <a:p>
            <a:pPr lvl="2"/>
            <a:r>
              <a:rPr lang="en-US" dirty="0"/>
              <a:t>Spectral Analysis of Surface Waves (SASW)</a:t>
            </a:r>
          </a:p>
          <a:p>
            <a:pPr lvl="2"/>
            <a:r>
              <a:rPr lang="en-US" dirty="0"/>
              <a:t>Multi-channel Analysis of Surface Waves (MASW)</a:t>
            </a:r>
          </a:p>
          <a:p>
            <a:pPr lvl="2"/>
            <a:r>
              <a:rPr lang="en-US" dirty="0"/>
              <a:t>Microtremor Array Measurements (MAM)</a:t>
            </a:r>
          </a:p>
          <a:p>
            <a:pPr lvl="1"/>
            <a:r>
              <a:rPr lang="en-US" dirty="0"/>
              <a:t>Seismic refraction (ASTM D5777)</a:t>
            </a:r>
          </a:p>
          <a:p>
            <a:pPr lvl="1"/>
            <a:r>
              <a:rPr lang="en-US" dirty="0"/>
              <a:t>Seismic reflection (ASTM D7128)</a:t>
            </a:r>
          </a:p>
        </p:txBody>
      </p:sp>
    </p:spTree>
    <p:extLst>
      <p:ext uri="{BB962C8B-B14F-4D97-AF65-F5344CB8AC3E}">
        <p14:creationId xmlns:p14="http://schemas.microsoft.com/office/powerpoint/2010/main" val="130914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E3B29-5616-416C-B459-38D1EC344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128847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B1CFBC-E67D-4E8D-BF7E-E09C1F86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Method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1B858-05DC-4FFD-AD48-874E793F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1443038"/>
            <a:ext cx="7086600" cy="3797300"/>
          </a:xfrm>
          <a:prstGeom prst="rect">
            <a:avLst/>
          </a:prstGeom>
          <a:solidFill>
            <a:srgbClr val="FFCC66"/>
          </a:solidFill>
          <a:ln w="12700" cap="rnd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3E346F3-EEF0-421E-B890-129B34A9AB31}"/>
              </a:ext>
            </a:extLst>
          </p:cNvPr>
          <p:cNvSpPr>
            <a:spLocks/>
          </p:cNvSpPr>
          <p:nvPr/>
        </p:nvSpPr>
        <p:spPr bwMode="auto">
          <a:xfrm>
            <a:off x="4291013" y="1444625"/>
            <a:ext cx="387350" cy="3679825"/>
          </a:xfrm>
          <a:custGeom>
            <a:avLst/>
            <a:gdLst>
              <a:gd name="T0" fmla="*/ 20638 w 244"/>
              <a:gd name="T1" fmla="*/ 0 h 2318"/>
              <a:gd name="T2" fmla="*/ 42863 w 244"/>
              <a:gd name="T3" fmla="*/ 161925 h 2318"/>
              <a:gd name="T4" fmla="*/ 20638 w 244"/>
              <a:gd name="T5" fmla="*/ 430213 h 2318"/>
              <a:gd name="T6" fmla="*/ 9525 w 244"/>
              <a:gd name="T7" fmla="*/ 612775 h 2318"/>
              <a:gd name="T8" fmla="*/ 9525 w 244"/>
              <a:gd name="T9" fmla="*/ 839788 h 2318"/>
              <a:gd name="T10" fmla="*/ 31750 w 244"/>
              <a:gd name="T11" fmla="*/ 1108075 h 2318"/>
              <a:gd name="T12" fmla="*/ 20638 w 244"/>
              <a:gd name="T13" fmla="*/ 1312863 h 2318"/>
              <a:gd name="T14" fmla="*/ 20638 w 244"/>
              <a:gd name="T15" fmla="*/ 1646238 h 2318"/>
              <a:gd name="T16" fmla="*/ 0 w 244"/>
              <a:gd name="T17" fmla="*/ 1936750 h 2318"/>
              <a:gd name="T18" fmla="*/ 31750 w 244"/>
              <a:gd name="T19" fmla="*/ 2162175 h 2318"/>
              <a:gd name="T20" fmla="*/ 9525 w 244"/>
              <a:gd name="T21" fmla="*/ 2441575 h 2318"/>
              <a:gd name="T22" fmla="*/ 42863 w 244"/>
              <a:gd name="T23" fmla="*/ 2646363 h 2318"/>
              <a:gd name="T24" fmla="*/ 9525 w 244"/>
              <a:gd name="T25" fmla="*/ 2990850 h 2318"/>
              <a:gd name="T26" fmla="*/ 31750 w 244"/>
              <a:gd name="T27" fmla="*/ 3227388 h 2318"/>
              <a:gd name="T28" fmla="*/ 20638 w 244"/>
              <a:gd name="T29" fmla="*/ 3486150 h 2318"/>
              <a:gd name="T30" fmla="*/ 31750 w 244"/>
              <a:gd name="T31" fmla="*/ 3657600 h 2318"/>
              <a:gd name="T32" fmla="*/ 160338 w 244"/>
              <a:gd name="T33" fmla="*/ 3679825 h 2318"/>
              <a:gd name="T34" fmla="*/ 268288 w 244"/>
              <a:gd name="T35" fmla="*/ 3668713 h 2318"/>
              <a:gd name="T36" fmla="*/ 387350 w 244"/>
              <a:gd name="T37" fmla="*/ 3603625 h 2318"/>
              <a:gd name="T38" fmla="*/ 376238 w 244"/>
              <a:gd name="T39" fmla="*/ 3421063 h 2318"/>
              <a:gd name="T40" fmla="*/ 354013 w 244"/>
              <a:gd name="T41" fmla="*/ 3087688 h 2318"/>
              <a:gd name="T42" fmla="*/ 365125 w 244"/>
              <a:gd name="T43" fmla="*/ 2871788 h 2318"/>
              <a:gd name="T44" fmla="*/ 344488 w 244"/>
              <a:gd name="T45" fmla="*/ 2495550 h 2318"/>
              <a:gd name="T46" fmla="*/ 365125 w 244"/>
              <a:gd name="T47" fmla="*/ 2184400 h 2318"/>
              <a:gd name="T48" fmla="*/ 344488 w 244"/>
              <a:gd name="T49" fmla="*/ 1968500 h 2318"/>
              <a:gd name="T50" fmla="*/ 365125 w 244"/>
              <a:gd name="T51" fmla="*/ 1785938 h 2318"/>
              <a:gd name="T52" fmla="*/ 322263 w 244"/>
              <a:gd name="T53" fmla="*/ 1463675 h 2318"/>
              <a:gd name="T54" fmla="*/ 354013 w 244"/>
              <a:gd name="T55" fmla="*/ 1119188 h 2318"/>
              <a:gd name="T56" fmla="*/ 333375 w 244"/>
              <a:gd name="T57" fmla="*/ 871538 h 2318"/>
              <a:gd name="T58" fmla="*/ 376238 w 244"/>
              <a:gd name="T59" fmla="*/ 484188 h 2318"/>
              <a:gd name="T60" fmla="*/ 333375 w 244"/>
              <a:gd name="T61" fmla="*/ 215900 h 2318"/>
              <a:gd name="T62" fmla="*/ 354013 w 244"/>
              <a:gd name="T63" fmla="*/ 0 h 2318"/>
              <a:gd name="T64" fmla="*/ 20638 w 244"/>
              <a:gd name="T65" fmla="*/ 0 h 23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44" h="2318">
                <a:moveTo>
                  <a:pt x="13" y="0"/>
                </a:moveTo>
                <a:lnTo>
                  <a:pt x="27" y="102"/>
                </a:lnTo>
                <a:lnTo>
                  <a:pt x="13" y="271"/>
                </a:lnTo>
                <a:lnTo>
                  <a:pt x="6" y="386"/>
                </a:lnTo>
                <a:lnTo>
                  <a:pt x="6" y="529"/>
                </a:lnTo>
                <a:lnTo>
                  <a:pt x="20" y="698"/>
                </a:lnTo>
                <a:lnTo>
                  <a:pt x="13" y="827"/>
                </a:lnTo>
                <a:lnTo>
                  <a:pt x="13" y="1037"/>
                </a:lnTo>
                <a:lnTo>
                  <a:pt x="0" y="1220"/>
                </a:lnTo>
                <a:lnTo>
                  <a:pt x="20" y="1362"/>
                </a:lnTo>
                <a:lnTo>
                  <a:pt x="6" y="1538"/>
                </a:lnTo>
                <a:lnTo>
                  <a:pt x="27" y="1667"/>
                </a:lnTo>
                <a:lnTo>
                  <a:pt x="6" y="1884"/>
                </a:lnTo>
                <a:lnTo>
                  <a:pt x="20" y="2033"/>
                </a:lnTo>
                <a:lnTo>
                  <a:pt x="13" y="2196"/>
                </a:lnTo>
                <a:lnTo>
                  <a:pt x="20" y="2304"/>
                </a:lnTo>
                <a:lnTo>
                  <a:pt x="101" y="2318"/>
                </a:lnTo>
                <a:lnTo>
                  <a:pt x="169" y="2311"/>
                </a:lnTo>
                <a:lnTo>
                  <a:pt x="244" y="2270"/>
                </a:lnTo>
                <a:lnTo>
                  <a:pt x="237" y="2155"/>
                </a:lnTo>
                <a:lnTo>
                  <a:pt x="223" y="1945"/>
                </a:lnTo>
                <a:lnTo>
                  <a:pt x="230" y="1809"/>
                </a:lnTo>
                <a:lnTo>
                  <a:pt x="217" y="1572"/>
                </a:lnTo>
                <a:lnTo>
                  <a:pt x="230" y="1376"/>
                </a:lnTo>
                <a:lnTo>
                  <a:pt x="217" y="1240"/>
                </a:lnTo>
                <a:lnTo>
                  <a:pt x="230" y="1125"/>
                </a:lnTo>
                <a:lnTo>
                  <a:pt x="203" y="922"/>
                </a:lnTo>
                <a:lnTo>
                  <a:pt x="223" y="705"/>
                </a:lnTo>
                <a:lnTo>
                  <a:pt x="210" y="549"/>
                </a:lnTo>
                <a:lnTo>
                  <a:pt x="237" y="305"/>
                </a:lnTo>
                <a:lnTo>
                  <a:pt x="210" y="136"/>
                </a:lnTo>
                <a:lnTo>
                  <a:pt x="223" y="0"/>
                </a:lnTo>
                <a:lnTo>
                  <a:pt x="13" y="0"/>
                </a:lnTo>
                <a:close/>
              </a:path>
            </a:pathLst>
          </a:custGeom>
          <a:solidFill>
            <a:srgbClr val="C0C0C0"/>
          </a:solidFill>
          <a:ln w="12700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3DE98B4-8754-4F0A-9D9E-61E384CF49DC}"/>
              </a:ext>
            </a:extLst>
          </p:cNvPr>
          <p:cNvSpPr>
            <a:spLocks/>
          </p:cNvSpPr>
          <p:nvPr/>
        </p:nvSpPr>
        <p:spPr bwMode="auto">
          <a:xfrm>
            <a:off x="6594475" y="1446213"/>
            <a:ext cx="387350" cy="3679825"/>
          </a:xfrm>
          <a:custGeom>
            <a:avLst/>
            <a:gdLst>
              <a:gd name="T0" fmla="*/ 20638 w 244"/>
              <a:gd name="T1" fmla="*/ 0 h 2318"/>
              <a:gd name="T2" fmla="*/ 42863 w 244"/>
              <a:gd name="T3" fmla="*/ 161925 h 2318"/>
              <a:gd name="T4" fmla="*/ 20638 w 244"/>
              <a:gd name="T5" fmla="*/ 430213 h 2318"/>
              <a:gd name="T6" fmla="*/ 9525 w 244"/>
              <a:gd name="T7" fmla="*/ 612775 h 2318"/>
              <a:gd name="T8" fmla="*/ 9525 w 244"/>
              <a:gd name="T9" fmla="*/ 839788 h 2318"/>
              <a:gd name="T10" fmla="*/ 31750 w 244"/>
              <a:gd name="T11" fmla="*/ 1108075 h 2318"/>
              <a:gd name="T12" fmla="*/ 20638 w 244"/>
              <a:gd name="T13" fmla="*/ 1312863 h 2318"/>
              <a:gd name="T14" fmla="*/ 20638 w 244"/>
              <a:gd name="T15" fmla="*/ 1646238 h 2318"/>
              <a:gd name="T16" fmla="*/ 0 w 244"/>
              <a:gd name="T17" fmla="*/ 1936750 h 2318"/>
              <a:gd name="T18" fmla="*/ 31750 w 244"/>
              <a:gd name="T19" fmla="*/ 2162175 h 2318"/>
              <a:gd name="T20" fmla="*/ 9525 w 244"/>
              <a:gd name="T21" fmla="*/ 2441575 h 2318"/>
              <a:gd name="T22" fmla="*/ 42863 w 244"/>
              <a:gd name="T23" fmla="*/ 2646363 h 2318"/>
              <a:gd name="T24" fmla="*/ 9525 w 244"/>
              <a:gd name="T25" fmla="*/ 2990850 h 2318"/>
              <a:gd name="T26" fmla="*/ 31750 w 244"/>
              <a:gd name="T27" fmla="*/ 3227388 h 2318"/>
              <a:gd name="T28" fmla="*/ 20638 w 244"/>
              <a:gd name="T29" fmla="*/ 3486150 h 2318"/>
              <a:gd name="T30" fmla="*/ 31750 w 244"/>
              <a:gd name="T31" fmla="*/ 3657600 h 2318"/>
              <a:gd name="T32" fmla="*/ 160338 w 244"/>
              <a:gd name="T33" fmla="*/ 3679825 h 2318"/>
              <a:gd name="T34" fmla="*/ 268288 w 244"/>
              <a:gd name="T35" fmla="*/ 3668713 h 2318"/>
              <a:gd name="T36" fmla="*/ 387350 w 244"/>
              <a:gd name="T37" fmla="*/ 3603625 h 2318"/>
              <a:gd name="T38" fmla="*/ 376238 w 244"/>
              <a:gd name="T39" fmla="*/ 3421063 h 2318"/>
              <a:gd name="T40" fmla="*/ 354013 w 244"/>
              <a:gd name="T41" fmla="*/ 3087688 h 2318"/>
              <a:gd name="T42" fmla="*/ 365125 w 244"/>
              <a:gd name="T43" fmla="*/ 2871788 h 2318"/>
              <a:gd name="T44" fmla="*/ 344488 w 244"/>
              <a:gd name="T45" fmla="*/ 2495550 h 2318"/>
              <a:gd name="T46" fmla="*/ 365125 w 244"/>
              <a:gd name="T47" fmla="*/ 2184400 h 2318"/>
              <a:gd name="T48" fmla="*/ 344488 w 244"/>
              <a:gd name="T49" fmla="*/ 1968500 h 2318"/>
              <a:gd name="T50" fmla="*/ 365125 w 244"/>
              <a:gd name="T51" fmla="*/ 1785938 h 2318"/>
              <a:gd name="T52" fmla="*/ 322263 w 244"/>
              <a:gd name="T53" fmla="*/ 1463675 h 2318"/>
              <a:gd name="T54" fmla="*/ 354013 w 244"/>
              <a:gd name="T55" fmla="*/ 1119188 h 2318"/>
              <a:gd name="T56" fmla="*/ 333375 w 244"/>
              <a:gd name="T57" fmla="*/ 871538 h 2318"/>
              <a:gd name="T58" fmla="*/ 376238 w 244"/>
              <a:gd name="T59" fmla="*/ 484188 h 2318"/>
              <a:gd name="T60" fmla="*/ 333375 w 244"/>
              <a:gd name="T61" fmla="*/ 215900 h 2318"/>
              <a:gd name="T62" fmla="*/ 354013 w 244"/>
              <a:gd name="T63" fmla="*/ 0 h 2318"/>
              <a:gd name="T64" fmla="*/ 20638 w 244"/>
              <a:gd name="T65" fmla="*/ 0 h 23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44" h="2318">
                <a:moveTo>
                  <a:pt x="13" y="0"/>
                </a:moveTo>
                <a:lnTo>
                  <a:pt x="27" y="102"/>
                </a:lnTo>
                <a:lnTo>
                  <a:pt x="13" y="271"/>
                </a:lnTo>
                <a:lnTo>
                  <a:pt x="6" y="386"/>
                </a:lnTo>
                <a:lnTo>
                  <a:pt x="6" y="529"/>
                </a:lnTo>
                <a:lnTo>
                  <a:pt x="20" y="698"/>
                </a:lnTo>
                <a:lnTo>
                  <a:pt x="13" y="827"/>
                </a:lnTo>
                <a:lnTo>
                  <a:pt x="13" y="1037"/>
                </a:lnTo>
                <a:lnTo>
                  <a:pt x="0" y="1220"/>
                </a:lnTo>
                <a:lnTo>
                  <a:pt x="20" y="1362"/>
                </a:lnTo>
                <a:lnTo>
                  <a:pt x="6" y="1538"/>
                </a:lnTo>
                <a:lnTo>
                  <a:pt x="27" y="1667"/>
                </a:lnTo>
                <a:lnTo>
                  <a:pt x="6" y="1884"/>
                </a:lnTo>
                <a:lnTo>
                  <a:pt x="20" y="2033"/>
                </a:lnTo>
                <a:lnTo>
                  <a:pt x="13" y="2196"/>
                </a:lnTo>
                <a:lnTo>
                  <a:pt x="20" y="2304"/>
                </a:lnTo>
                <a:lnTo>
                  <a:pt x="101" y="2318"/>
                </a:lnTo>
                <a:lnTo>
                  <a:pt x="169" y="2311"/>
                </a:lnTo>
                <a:lnTo>
                  <a:pt x="244" y="2270"/>
                </a:lnTo>
                <a:lnTo>
                  <a:pt x="237" y="2155"/>
                </a:lnTo>
                <a:lnTo>
                  <a:pt x="223" y="1945"/>
                </a:lnTo>
                <a:lnTo>
                  <a:pt x="230" y="1809"/>
                </a:lnTo>
                <a:lnTo>
                  <a:pt x="217" y="1572"/>
                </a:lnTo>
                <a:lnTo>
                  <a:pt x="230" y="1376"/>
                </a:lnTo>
                <a:lnTo>
                  <a:pt x="217" y="1240"/>
                </a:lnTo>
                <a:lnTo>
                  <a:pt x="230" y="1125"/>
                </a:lnTo>
                <a:lnTo>
                  <a:pt x="203" y="922"/>
                </a:lnTo>
                <a:lnTo>
                  <a:pt x="223" y="705"/>
                </a:lnTo>
                <a:lnTo>
                  <a:pt x="210" y="549"/>
                </a:lnTo>
                <a:lnTo>
                  <a:pt x="237" y="305"/>
                </a:lnTo>
                <a:lnTo>
                  <a:pt x="210" y="136"/>
                </a:lnTo>
                <a:lnTo>
                  <a:pt x="223" y="0"/>
                </a:lnTo>
                <a:lnTo>
                  <a:pt x="13" y="0"/>
                </a:lnTo>
                <a:close/>
              </a:path>
            </a:pathLst>
          </a:custGeom>
          <a:solidFill>
            <a:srgbClr val="C0C0C0"/>
          </a:solidFill>
          <a:ln w="12700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798ADA3-91CE-44FC-863F-866F2C608049}"/>
              </a:ext>
            </a:extLst>
          </p:cNvPr>
          <p:cNvSpPr>
            <a:spLocks/>
          </p:cNvSpPr>
          <p:nvPr/>
        </p:nvSpPr>
        <p:spPr bwMode="auto">
          <a:xfrm>
            <a:off x="2159000" y="1443038"/>
            <a:ext cx="387350" cy="3679825"/>
          </a:xfrm>
          <a:custGeom>
            <a:avLst/>
            <a:gdLst>
              <a:gd name="T0" fmla="*/ 20638 w 244"/>
              <a:gd name="T1" fmla="*/ 0 h 2318"/>
              <a:gd name="T2" fmla="*/ 42863 w 244"/>
              <a:gd name="T3" fmla="*/ 161925 h 2318"/>
              <a:gd name="T4" fmla="*/ 20638 w 244"/>
              <a:gd name="T5" fmla="*/ 430213 h 2318"/>
              <a:gd name="T6" fmla="*/ 9525 w 244"/>
              <a:gd name="T7" fmla="*/ 612775 h 2318"/>
              <a:gd name="T8" fmla="*/ 9525 w 244"/>
              <a:gd name="T9" fmla="*/ 839788 h 2318"/>
              <a:gd name="T10" fmla="*/ 31750 w 244"/>
              <a:gd name="T11" fmla="*/ 1108075 h 2318"/>
              <a:gd name="T12" fmla="*/ 20638 w 244"/>
              <a:gd name="T13" fmla="*/ 1312863 h 2318"/>
              <a:gd name="T14" fmla="*/ 20638 w 244"/>
              <a:gd name="T15" fmla="*/ 1646238 h 2318"/>
              <a:gd name="T16" fmla="*/ 0 w 244"/>
              <a:gd name="T17" fmla="*/ 1936750 h 2318"/>
              <a:gd name="T18" fmla="*/ 31750 w 244"/>
              <a:gd name="T19" fmla="*/ 2162175 h 2318"/>
              <a:gd name="T20" fmla="*/ 9525 w 244"/>
              <a:gd name="T21" fmla="*/ 2441575 h 2318"/>
              <a:gd name="T22" fmla="*/ 42863 w 244"/>
              <a:gd name="T23" fmla="*/ 2646363 h 2318"/>
              <a:gd name="T24" fmla="*/ 9525 w 244"/>
              <a:gd name="T25" fmla="*/ 2990850 h 2318"/>
              <a:gd name="T26" fmla="*/ 31750 w 244"/>
              <a:gd name="T27" fmla="*/ 3227388 h 2318"/>
              <a:gd name="T28" fmla="*/ 20638 w 244"/>
              <a:gd name="T29" fmla="*/ 3486150 h 2318"/>
              <a:gd name="T30" fmla="*/ 31750 w 244"/>
              <a:gd name="T31" fmla="*/ 3657600 h 2318"/>
              <a:gd name="T32" fmla="*/ 160338 w 244"/>
              <a:gd name="T33" fmla="*/ 3679825 h 2318"/>
              <a:gd name="T34" fmla="*/ 268288 w 244"/>
              <a:gd name="T35" fmla="*/ 3668713 h 2318"/>
              <a:gd name="T36" fmla="*/ 387350 w 244"/>
              <a:gd name="T37" fmla="*/ 3603625 h 2318"/>
              <a:gd name="T38" fmla="*/ 376238 w 244"/>
              <a:gd name="T39" fmla="*/ 3421063 h 2318"/>
              <a:gd name="T40" fmla="*/ 354013 w 244"/>
              <a:gd name="T41" fmla="*/ 3087688 h 2318"/>
              <a:gd name="T42" fmla="*/ 365125 w 244"/>
              <a:gd name="T43" fmla="*/ 2871788 h 2318"/>
              <a:gd name="T44" fmla="*/ 344488 w 244"/>
              <a:gd name="T45" fmla="*/ 2495550 h 2318"/>
              <a:gd name="T46" fmla="*/ 365125 w 244"/>
              <a:gd name="T47" fmla="*/ 2184400 h 2318"/>
              <a:gd name="T48" fmla="*/ 344488 w 244"/>
              <a:gd name="T49" fmla="*/ 1968500 h 2318"/>
              <a:gd name="T50" fmla="*/ 365125 w 244"/>
              <a:gd name="T51" fmla="*/ 1785938 h 2318"/>
              <a:gd name="T52" fmla="*/ 322263 w 244"/>
              <a:gd name="T53" fmla="*/ 1463675 h 2318"/>
              <a:gd name="T54" fmla="*/ 354013 w 244"/>
              <a:gd name="T55" fmla="*/ 1119188 h 2318"/>
              <a:gd name="T56" fmla="*/ 333375 w 244"/>
              <a:gd name="T57" fmla="*/ 871538 h 2318"/>
              <a:gd name="T58" fmla="*/ 376238 w 244"/>
              <a:gd name="T59" fmla="*/ 484188 h 2318"/>
              <a:gd name="T60" fmla="*/ 333375 w 244"/>
              <a:gd name="T61" fmla="*/ 215900 h 2318"/>
              <a:gd name="T62" fmla="*/ 354013 w 244"/>
              <a:gd name="T63" fmla="*/ 0 h 2318"/>
              <a:gd name="T64" fmla="*/ 20638 w 244"/>
              <a:gd name="T65" fmla="*/ 0 h 23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44" h="2318">
                <a:moveTo>
                  <a:pt x="13" y="0"/>
                </a:moveTo>
                <a:lnTo>
                  <a:pt x="27" y="102"/>
                </a:lnTo>
                <a:lnTo>
                  <a:pt x="13" y="271"/>
                </a:lnTo>
                <a:lnTo>
                  <a:pt x="6" y="386"/>
                </a:lnTo>
                <a:lnTo>
                  <a:pt x="6" y="529"/>
                </a:lnTo>
                <a:lnTo>
                  <a:pt x="20" y="698"/>
                </a:lnTo>
                <a:lnTo>
                  <a:pt x="13" y="827"/>
                </a:lnTo>
                <a:lnTo>
                  <a:pt x="13" y="1037"/>
                </a:lnTo>
                <a:lnTo>
                  <a:pt x="0" y="1220"/>
                </a:lnTo>
                <a:lnTo>
                  <a:pt x="20" y="1362"/>
                </a:lnTo>
                <a:lnTo>
                  <a:pt x="6" y="1538"/>
                </a:lnTo>
                <a:lnTo>
                  <a:pt x="27" y="1667"/>
                </a:lnTo>
                <a:lnTo>
                  <a:pt x="6" y="1884"/>
                </a:lnTo>
                <a:lnTo>
                  <a:pt x="20" y="2033"/>
                </a:lnTo>
                <a:lnTo>
                  <a:pt x="13" y="2196"/>
                </a:lnTo>
                <a:lnTo>
                  <a:pt x="20" y="2304"/>
                </a:lnTo>
                <a:lnTo>
                  <a:pt x="101" y="2318"/>
                </a:lnTo>
                <a:lnTo>
                  <a:pt x="169" y="2311"/>
                </a:lnTo>
                <a:lnTo>
                  <a:pt x="244" y="2270"/>
                </a:lnTo>
                <a:lnTo>
                  <a:pt x="237" y="2155"/>
                </a:lnTo>
                <a:lnTo>
                  <a:pt x="223" y="1945"/>
                </a:lnTo>
                <a:lnTo>
                  <a:pt x="230" y="1809"/>
                </a:lnTo>
                <a:lnTo>
                  <a:pt x="217" y="1572"/>
                </a:lnTo>
                <a:lnTo>
                  <a:pt x="230" y="1376"/>
                </a:lnTo>
                <a:lnTo>
                  <a:pt x="217" y="1240"/>
                </a:lnTo>
                <a:lnTo>
                  <a:pt x="230" y="1125"/>
                </a:lnTo>
                <a:lnTo>
                  <a:pt x="203" y="922"/>
                </a:lnTo>
                <a:lnTo>
                  <a:pt x="223" y="705"/>
                </a:lnTo>
                <a:lnTo>
                  <a:pt x="210" y="549"/>
                </a:lnTo>
                <a:lnTo>
                  <a:pt x="237" y="305"/>
                </a:lnTo>
                <a:lnTo>
                  <a:pt x="210" y="136"/>
                </a:lnTo>
                <a:lnTo>
                  <a:pt x="223" y="0"/>
                </a:lnTo>
                <a:lnTo>
                  <a:pt x="13" y="0"/>
                </a:lnTo>
                <a:close/>
              </a:path>
            </a:pathLst>
          </a:custGeom>
          <a:solidFill>
            <a:srgbClr val="C0C0C0"/>
          </a:solidFill>
          <a:ln w="12700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0A4A3781-8EF9-4282-B62B-AE385A500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4100" y="1443038"/>
            <a:ext cx="708660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E3372C14-F560-4073-9AE3-9F492EF5B41C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443038"/>
            <a:ext cx="557213" cy="157162"/>
            <a:chOff x="4710" y="3696"/>
            <a:chExt cx="351" cy="99"/>
          </a:xfrm>
        </p:grpSpPr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FC255CBD-D023-4282-B57F-12B4B2669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0" y="3696"/>
              <a:ext cx="119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536E2405-8374-4E20-8954-97B1D9D91C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9" y="3696"/>
              <a:ext cx="117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0ED270BC-FB39-441E-97D1-446D60590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6" y="3696"/>
              <a:ext cx="120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D7DF178F-BBD3-49CF-90AE-094E399ED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3753"/>
              <a:ext cx="32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4B514F62-8E1A-45DF-AA76-5D17AB0A2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" y="3736"/>
              <a:ext cx="52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DF0FE2EA-255C-442A-B15B-01D786A8F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0" y="3719"/>
              <a:ext cx="65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FBE8263E-40A8-4395-9A6A-6F7A20765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2" y="3701"/>
              <a:ext cx="87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06A6451D-9A62-4A89-A51B-E9DD7BDB72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4" y="3696"/>
              <a:ext cx="2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144FA9B1-E32E-43D5-92FB-83434FECD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5" y="3696"/>
              <a:ext cx="4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E10A452D-7931-43D9-8495-DC75B8365C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2" y="3696"/>
              <a:ext cx="56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01E0E24A-0250-4D3C-8631-51525AAEC2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5" y="3696"/>
              <a:ext cx="76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975CC8E9-65E4-4967-91B3-1560C701012B}"/>
              </a:ext>
            </a:extLst>
          </p:cNvPr>
          <p:cNvGrpSpPr>
            <a:grpSpLocks/>
          </p:cNvGrpSpPr>
          <p:nvPr/>
        </p:nvGrpSpPr>
        <p:grpSpPr bwMode="auto">
          <a:xfrm>
            <a:off x="5702300" y="1443038"/>
            <a:ext cx="557213" cy="157162"/>
            <a:chOff x="4710" y="3696"/>
            <a:chExt cx="351" cy="99"/>
          </a:xfrm>
        </p:grpSpPr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B37405C0-B974-4B22-85CD-9D4D575D60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0" y="3696"/>
              <a:ext cx="119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97C827E2-140C-4147-B5A6-E0F0506122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9" y="3696"/>
              <a:ext cx="117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CF5414E0-9C0C-41D4-8AC6-A2ABC74FF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6" y="3696"/>
              <a:ext cx="120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34071F49-05DD-4BD2-90C8-E6F3BF4BA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3753"/>
              <a:ext cx="32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9A638EB9-3332-42B8-BAEA-FD8C57B37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" y="3736"/>
              <a:ext cx="52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5BE60840-BE37-45E3-849E-75F947DD95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0" y="3719"/>
              <a:ext cx="65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FA329CA5-14A9-486E-8AB0-16A24B3FA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2" y="3701"/>
              <a:ext cx="87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1031CFF2-51C5-40E7-91E5-3FB6B83EB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4" y="3696"/>
              <a:ext cx="2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1BA42DE8-6299-4C95-92A3-2814B95D7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5" y="3696"/>
              <a:ext cx="4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F0196AF2-5B27-41F7-B9D0-C62D452FD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2" y="3696"/>
              <a:ext cx="56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8A42B0EF-ACB5-4285-B705-7870BB57B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5" y="3696"/>
              <a:ext cx="76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BF9B7841-017B-4080-90F9-DE8E94D1E4E2}"/>
              </a:ext>
            </a:extLst>
          </p:cNvPr>
          <p:cNvGrpSpPr>
            <a:grpSpLocks/>
          </p:cNvGrpSpPr>
          <p:nvPr/>
        </p:nvGrpSpPr>
        <p:grpSpPr bwMode="auto">
          <a:xfrm>
            <a:off x="7531100" y="1443038"/>
            <a:ext cx="557213" cy="157162"/>
            <a:chOff x="4710" y="3696"/>
            <a:chExt cx="351" cy="99"/>
          </a:xfrm>
        </p:grpSpPr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CA85BA25-4A48-48B0-9D3B-E188585CB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0" y="3696"/>
              <a:ext cx="119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A19A517A-47A3-44CF-B185-4AFFADA23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9" y="3696"/>
              <a:ext cx="117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6F469B54-0DA0-449A-89B4-755AD83048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6" y="3696"/>
              <a:ext cx="120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D8C4E67D-4499-4260-884D-EC633AD4E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3753"/>
              <a:ext cx="32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8087603-68BC-4C63-A67A-BA3E2024E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" y="3736"/>
              <a:ext cx="52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207C805-2773-40F8-85EA-6729D64CF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0" y="3719"/>
              <a:ext cx="65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209330B8-2043-4E9D-BB28-6FBEA5458F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2" y="3701"/>
              <a:ext cx="87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7055B221-CDC3-4B4F-9053-A9AB72751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4" y="3696"/>
              <a:ext cx="2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01A65FA7-9757-443C-9D84-D6433FF54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5" y="3696"/>
              <a:ext cx="4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3577B8C3-CDBB-44CD-8453-F25FF090E0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2" y="3696"/>
              <a:ext cx="56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61367BC9-C954-453D-A638-A5FC4AE6E1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5" y="3696"/>
              <a:ext cx="76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5" name="Rectangle 45">
            <a:extLst>
              <a:ext uri="{FF2B5EF4-FFF2-40B4-BE49-F238E27FC236}">
                <a16:creationId xmlns:a16="http://schemas.microsoft.com/office/drawing/2014/main" id="{C1337B5D-6D5B-4B12-A3F2-D5FE6F63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1443038"/>
            <a:ext cx="152400" cy="3581400"/>
          </a:xfrm>
          <a:prstGeom prst="rect">
            <a:avLst/>
          </a:prstGeom>
          <a:solidFill>
            <a:schemeClr val="bg1"/>
          </a:solidFill>
          <a:ln w="127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DCE0BC25-AB93-4500-A444-7A905E125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443038"/>
            <a:ext cx="152400" cy="3581400"/>
          </a:xfrm>
          <a:prstGeom prst="rect">
            <a:avLst/>
          </a:prstGeom>
          <a:solidFill>
            <a:schemeClr val="bg1"/>
          </a:solidFill>
          <a:ln w="127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7" name="Rectangle 47">
            <a:extLst>
              <a:ext uri="{FF2B5EF4-FFF2-40B4-BE49-F238E27FC236}">
                <a16:creationId xmlns:a16="http://schemas.microsoft.com/office/drawing/2014/main" id="{9C0717D5-1FA3-4AD3-8CE7-6F39CEDD9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1443038"/>
            <a:ext cx="152400" cy="3581400"/>
          </a:xfrm>
          <a:prstGeom prst="rect">
            <a:avLst/>
          </a:prstGeom>
          <a:solidFill>
            <a:schemeClr val="bg1"/>
          </a:solidFill>
          <a:ln w="127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8" name="AutoShape 48">
            <a:extLst>
              <a:ext uri="{FF2B5EF4-FFF2-40B4-BE49-F238E27FC236}">
                <a16:creationId xmlns:a16="http://schemas.microsoft.com/office/drawing/2014/main" id="{E4D95008-6625-4DB2-9335-DB51AFDA2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31115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B84B8BE9-AF00-4EE2-8CAE-DB6DC4B66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3111500"/>
            <a:ext cx="150813" cy="301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0" name="Rectangle 50">
            <a:extLst>
              <a:ext uri="{FF2B5EF4-FFF2-40B4-BE49-F238E27FC236}">
                <a16:creationId xmlns:a16="http://schemas.microsoft.com/office/drawing/2014/main" id="{AB09A82A-1A29-457D-8EDF-8D4FFC3B9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3111500"/>
            <a:ext cx="150813" cy="301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1" name="Line 51">
            <a:extLst>
              <a:ext uri="{FF2B5EF4-FFF2-40B4-BE49-F238E27FC236}">
                <a16:creationId xmlns:a16="http://schemas.microsoft.com/office/drawing/2014/main" id="{4EDEE8E7-8BC3-495A-A20B-6336CFE9B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0" y="3251200"/>
            <a:ext cx="1636713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2" name="Line 52">
            <a:extLst>
              <a:ext uri="{FF2B5EF4-FFF2-40B4-BE49-F238E27FC236}">
                <a16:creationId xmlns:a16="http://schemas.microsoft.com/office/drawing/2014/main" id="{10B61E33-95A7-4FBC-8337-A6B16B3FB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0275" y="3240088"/>
            <a:ext cx="1774825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" name="Text Box 53">
            <a:extLst>
              <a:ext uri="{FF2B5EF4-FFF2-40B4-BE49-F238E27FC236}">
                <a16:creationId xmlns:a16="http://schemas.microsoft.com/office/drawing/2014/main" id="{38940460-DBCA-4730-8EE1-508700B99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2851150"/>
            <a:ext cx="665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xmlns="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Source</a:t>
            </a:r>
          </a:p>
        </p:txBody>
      </p:sp>
      <p:sp>
        <p:nvSpPr>
          <p:cNvPr id="54" name="Text Box 54">
            <a:extLst>
              <a:ext uri="{FF2B5EF4-FFF2-40B4-BE49-F238E27FC236}">
                <a16:creationId xmlns:a16="http://schemas.microsoft.com/office/drawing/2014/main" id="{ED710D41-2EF1-4BFD-97D0-9E7B99516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2559050"/>
            <a:ext cx="858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xmlns="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Triaxial</a:t>
            </a:r>
          </a:p>
          <a:p>
            <a:pPr algn="ctr"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Receivers</a:t>
            </a:r>
          </a:p>
        </p:txBody>
      </p:sp>
      <p:sp>
        <p:nvSpPr>
          <p:cNvPr id="55" name="Text Box 55">
            <a:extLst>
              <a:ext uri="{FF2B5EF4-FFF2-40B4-BE49-F238E27FC236}">
                <a16:creationId xmlns:a16="http://schemas.microsoft.com/office/drawing/2014/main" id="{16B85F0A-7889-441E-B483-D26846AD3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2462213"/>
            <a:ext cx="10779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xmlns="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Shear and</a:t>
            </a:r>
            <a:br>
              <a:rPr lang="en-US" sz="1200">
                <a:latin typeface="Arial" charset="0"/>
                <a:ea typeface="ＭＳ Ｐゴシック" charset="0"/>
              </a:rPr>
            </a:br>
            <a:r>
              <a:rPr lang="en-US" sz="1200">
                <a:latin typeface="Arial" charset="0"/>
                <a:ea typeface="ＭＳ Ｐゴシック" charset="0"/>
              </a:rPr>
              <a:t>Compression</a:t>
            </a:r>
          </a:p>
          <a:p>
            <a:pPr algn="ctr"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Waves</a:t>
            </a:r>
          </a:p>
        </p:txBody>
      </p:sp>
      <p:graphicFrame>
        <p:nvGraphicFramePr>
          <p:cNvPr id="56" name="Object 56">
            <a:extLst>
              <a:ext uri="{FF2B5EF4-FFF2-40B4-BE49-F238E27FC236}">
                <a16:creationId xmlns:a16="http://schemas.microsoft.com/office/drawing/2014/main" id="{7CCF0750-72D9-4F8B-881B-822E5F5D3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566908"/>
              </p:ext>
            </p:extLst>
          </p:nvPr>
        </p:nvGraphicFramePr>
        <p:xfrm>
          <a:off x="2955925" y="3895725"/>
          <a:ext cx="96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965200" imgH="787400" progId="Equation.3">
                  <p:embed/>
                </p:oleObj>
              </mc:Choice>
              <mc:Fallback>
                <p:oleObj name="Equation" r:id="rId3" imgW="965200" imgH="787400" progId="Equation.3">
                  <p:embed/>
                  <p:pic>
                    <p:nvPicPr>
                      <p:cNvPr id="56" name="Object 56">
                        <a:extLst>
                          <a:ext uri="{FF2B5EF4-FFF2-40B4-BE49-F238E27FC236}">
                            <a16:creationId xmlns:a16="http://schemas.microsoft.com/office/drawing/2014/main" id="{7CCF0750-72D9-4F8B-881B-822E5F5D3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3895725"/>
                        <a:ext cx="965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Line 57">
            <a:extLst>
              <a:ext uri="{FF2B5EF4-FFF2-40B4-BE49-F238E27FC236}">
                <a16:creationId xmlns:a16="http://schemas.microsoft.com/office/drawing/2014/main" id="{9B79DCA4-4F43-47CF-88CC-25FAF8128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9500" y="1069975"/>
            <a:ext cx="0" cy="301625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8" name="Line 58">
            <a:extLst>
              <a:ext uri="{FF2B5EF4-FFF2-40B4-BE49-F238E27FC236}">
                <a16:creationId xmlns:a16="http://schemas.microsoft.com/office/drawing/2014/main" id="{6BC69291-8E87-4EED-8DAA-9C96949977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3100" y="1069975"/>
            <a:ext cx="0" cy="301625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" name="Line 59">
            <a:extLst>
              <a:ext uri="{FF2B5EF4-FFF2-40B4-BE49-F238E27FC236}">
                <a16:creationId xmlns:a16="http://schemas.microsoft.com/office/drawing/2014/main" id="{799A0AFD-57DB-4080-8A02-7B2A3A3981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9500" y="1220788"/>
            <a:ext cx="515938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0" name="Line 60">
            <a:extLst>
              <a:ext uri="{FF2B5EF4-FFF2-40B4-BE49-F238E27FC236}">
                <a16:creationId xmlns:a16="http://schemas.microsoft.com/office/drawing/2014/main" id="{C074E35D-57CC-475B-B5C1-DE7AF9B79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9700" y="1220788"/>
            <a:ext cx="515938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" name="Text Box 61">
            <a:extLst>
              <a:ext uri="{FF2B5EF4-FFF2-40B4-BE49-F238E27FC236}">
                <a16:creationId xmlns:a16="http://schemas.microsoft.com/office/drawing/2014/main" id="{0D048B20-F6FB-4028-B920-BB1C3E2C8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1082675"/>
            <a:ext cx="86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xmlns="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10 to 15 ft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D2230C4-66A0-4080-A12C-36EE35F5D539}"/>
              </a:ext>
            </a:extLst>
          </p:cNvPr>
          <p:cNvGrpSpPr/>
          <p:nvPr/>
        </p:nvGrpSpPr>
        <p:grpSpPr>
          <a:xfrm>
            <a:off x="992514" y="3861355"/>
            <a:ext cx="7371698" cy="2182257"/>
            <a:chOff x="992514" y="3861355"/>
            <a:chExt cx="7371698" cy="218225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2E81A63-B40B-47DE-98CD-E1D4FC64E690}"/>
                </a:ext>
              </a:extLst>
            </p:cNvPr>
            <p:cNvSpPr/>
            <p:nvPr/>
          </p:nvSpPr>
          <p:spPr>
            <a:xfrm>
              <a:off x="6313488" y="3861355"/>
              <a:ext cx="923925" cy="923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955481F-4D99-46DE-B222-28B098E099A8}"/>
                </a:ext>
              </a:extLst>
            </p:cNvPr>
            <p:cNvSpPr txBox="1"/>
            <p:nvPr/>
          </p:nvSpPr>
          <p:spPr>
            <a:xfrm>
              <a:off x="992514" y="5674280"/>
              <a:ext cx="7371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Typically 3-in. to 4-in ID PVC casing grouted in place using a high-slump grout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0E03D76-1832-4C12-BBBC-F0A5976A8660}"/>
                </a:ext>
              </a:extLst>
            </p:cNvPr>
            <p:cNvCxnSpPr>
              <a:cxnSpLocks/>
              <a:stCxn id="63" idx="0"/>
              <a:endCxn id="62" idx="3"/>
            </p:cNvCxnSpPr>
            <p:nvPr/>
          </p:nvCxnSpPr>
          <p:spPr>
            <a:xfrm flipV="1">
              <a:off x="4678363" y="4649974"/>
              <a:ext cx="1770431" cy="10243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33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A51B-2C88-4D18-83F2-2DB714CC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3380-F4D5-4A91-95DA-C6D13E74E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boreholes</a:t>
            </a:r>
          </a:p>
          <a:p>
            <a:pPr lvl="1"/>
            <a:r>
              <a:rPr lang="en-US" dirty="0"/>
              <a:t>3 (ASTM “Preferred)</a:t>
            </a:r>
          </a:p>
          <a:p>
            <a:pPr lvl="1"/>
            <a:r>
              <a:rPr lang="en-US" dirty="0"/>
              <a:t>2 (ASTM “Optional”)</a:t>
            </a:r>
          </a:p>
          <a:p>
            <a:r>
              <a:rPr lang="en-US" dirty="0"/>
              <a:t>Three boreholes enables interval measurements between two receivers, avoiding the need for an accurate source trigger</a:t>
            </a:r>
          </a:p>
        </p:txBody>
      </p:sp>
    </p:spTree>
    <p:extLst>
      <p:ext uri="{BB962C8B-B14F-4D97-AF65-F5344CB8AC3E}">
        <p14:creationId xmlns:p14="http://schemas.microsoft.com/office/powerpoint/2010/main" val="263247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34BC-FE4C-41C5-9CAF-473D71E1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Crosshole</a:t>
            </a:r>
            <a:r>
              <a:rPr lang="en-US" dirty="0"/>
              <a:t> Method - Verticality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BCD28-DDFB-4FC5-ADE2-78D025C3E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1364161"/>
            <a:ext cx="4171951" cy="4632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DE670E-873A-4CC0-BA17-FD65BCC35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471" y="1364161"/>
            <a:ext cx="4178878" cy="46325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8D22137-6CBC-4C6F-877F-1A543D3D52D3}"/>
              </a:ext>
            </a:extLst>
          </p:cNvPr>
          <p:cNvSpPr/>
          <p:nvPr/>
        </p:nvSpPr>
        <p:spPr>
          <a:xfrm>
            <a:off x="5257800" y="5153025"/>
            <a:ext cx="12954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7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FDDAE17164748BD4832F608A13B10" ma:contentTypeVersion="15" ma:contentTypeDescription="Create a new document." ma:contentTypeScope="" ma:versionID="16e4ab232bfc76cabfd9121b7cadc11f">
  <xsd:schema xmlns:xsd="http://www.w3.org/2001/XMLSchema" xmlns:xs="http://www.w3.org/2001/XMLSchema" xmlns:p="http://schemas.microsoft.com/office/2006/metadata/properties" xmlns:ns1="http://schemas.microsoft.com/sharepoint/v3" xmlns:ns3="ff117338-9936-483e-a275-435402ea6faa" xmlns:ns4="de65d845-ddab-4257-bea9-79c35f1463a6" targetNamespace="http://schemas.microsoft.com/office/2006/metadata/properties" ma:root="true" ma:fieldsID="4630aaec381e1e8c6a8f38cf1a014cd9" ns1:_="" ns3:_="" ns4:_="">
    <xsd:import namespace="http://schemas.microsoft.com/sharepoint/v3"/>
    <xsd:import namespace="ff117338-9936-483e-a275-435402ea6faa"/>
    <xsd:import namespace="de65d845-ddab-4257-bea9-79c35f1463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7338-9936-483e-a275-435402ea6f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5d845-ddab-4257-bea9-79c35f146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609E0D-03AB-4E70-9984-E57567295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117338-9936-483e-a275-435402ea6faa"/>
    <ds:schemaRef ds:uri="de65d845-ddab-4257-bea9-79c35f146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995AF7-0A55-4423-97DE-AD2C1500687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7FF4F2D-DBE4-45EB-B368-4A77ABFDF3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5133</TotalTime>
  <Words>350</Words>
  <Application>Microsoft Office PowerPoint</Application>
  <PresentationFormat>On-screen Show (4:3)</PresentationFormat>
  <Paragraphs>103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Cambria Math</vt:lpstr>
      <vt:lpstr>Helvetica</vt:lpstr>
      <vt:lpstr>Office Theme</vt:lpstr>
      <vt:lpstr>Custom Design</vt:lpstr>
      <vt:lpstr>1_Custom Design</vt:lpstr>
      <vt:lpstr>Equation</vt:lpstr>
      <vt:lpstr>South Carolina DOT Training Workshop  Geophysics Field Testing Methods, Data Reduction, and Interpretation of Results</vt:lpstr>
      <vt:lpstr>PowerPoint Presentation</vt:lpstr>
      <vt:lpstr>Typical Applications</vt:lpstr>
      <vt:lpstr>Typical Applications</vt:lpstr>
      <vt:lpstr>In Situ Seismic Methods</vt:lpstr>
      <vt:lpstr>PowerPoint Presentation</vt:lpstr>
      <vt:lpstr>Crosshole Method</vt:lpstr>
      <vt:lpstr>Crosshole Method</vt:lpstr>
      <vt:lpstr>Crosshole Method - Verticality</vt:lpstr>
      <vt:lpstr>Crosshole Method - Sources</vt:lpstr>
      <vt:lpstr>Crosshole Method - Sources</vt:lpstr>
      <vt:lpstr>Crosshole Method - Receivers</vt:lpstr>
      <vt:lpstr>Crosshole Method - Receivers</vt:lpstr>
      <vt:lpstr>Crosshole Method - Orientation</vt:lpstr>
      <vt:lpstr>Crosshole Data</vt:lpstr>
      <vt:lpstr>Crosshole Data</vt:lpstr>
      <vt:lpstr>Crosshole Data</vt:lpstr>
      <vt:lpstr>Crosshole Data</vt:lpstr>
      <vt:lpstr>Crosshole Method - Refraction</vt:lpstr>
      <vt:lpstr>Crosshole Method - Refraction</vt:lpstr>
      <vt:lpstr>Crosshole Method - Refraction</vt:lpstr>
      <vt:lpstr>Crosshole Method - Refraction</vt:lpstr>
      <vt:lpstr>Crosshole Method</vt:lpstr>
    </vt:vector>
  </TitlesOfParts>
  <Company>GEOSYNTEC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Wood</dc:creator>
  <cp:lastModifiedBy>Harman, Nicholas E.</cp:lastModifiedBy>
  <cp:revision>42</cp:revision>
  <dcterms:created xsi:type="dcterms:W3CDTF">2016-09-26T17:42:06Z</dcterms:created>
  <dcterms:modified xsi:type="dcterms:W3CDTF">2020-08-13T13:17:34Z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0x010100F1CFDDAE17164748BD4832F608A13B10</vt:lpwstr>
  </property>
  <property fmtid="{D5CDD505-2E9C-101B-9397-08002B2CF9AE}" pid="3" name="_dlc_DocIdItemGuid">
    <vt:lpwstr>97bac5ae-71a8-4c37-8e55-5f0292be4a21</vt:lpwstr>
  </property>
</Properties>
</file>