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30"/>
  </p:notesMasterIdLst>
  <p:sldIdLst>
    <p:sldId id="264" r:id="rId7"/>
    <p:sldId id="279" r:id="rId8"/>
    <p:sldId id="280" r:id="rId9"/>
    <p:sldId id="320" r:id="rId10"/>
    <p:sldId id="281" r:id="rId11"/>
    <p:sldId id="282" r:id="rId12"/>
    <p:sldId id="283" r:id="rId13"/>
    <p:sldId id="32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3E7E"/>
    <a:srgbClr val="8CD2F4"/>
    <a:srgbClr val="5F6062"/>
    <a:srgbClr val="00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Rix" userId="24ec8e34-bf9f-4f9b-a2c7-839b93b63bc7" providerId="ADAL" clId="{293D6BCE-9FD7-489D-8A24-D04A718FE27D}"/>
    <pc:docChg chg="delSld">
      <pc:chgData name="Glenn Rix" userId="24ec8e34-bf9f-4f9b-a2c7-839b93b63bc7" providerId="ADAL" clId="{293D6BCE-9FD7-489D-8A24-D04A718FE27D}" dt="2020-06-05T15:50:33.048" v="32" actId="2696"/>
      <pc:docMkLst>
        <pc:docMk/>
      </pc:docMkLst>
      <pc:sldChg chg="del">
        <pc:chgData name="Glenn Rix" userId="24ec8e34-bf9f-4f9b-a2c7-839b93b63bc7" providerId="ADAL" clId="{293D6BCE-9FD7-489D-8A24-D04A718FE27D}" dt="2020-06-05T15:50:21.428" v="2" actId="2696"/>
        <pc:sldMkLst>
          <pc:docMk/>
          <pc:sldMk cId="2029067704" sldId="266"/>
        </pc:sldMkLst>
      </pc:sldChg>
      <pc:sldChg chg="del">
        <pc:chgData name="Glenn Rix" userId="24ec8e34-bf9f-4f9b-a2c7-839b93b63bc7" providerId="ADAL" clId="{293D6BCE-9FD7-489D-8A24-D04A718FE27D}" dt="2020-06-05T15:50:21.467" v="7" actId="2696"/>
        <pc:sldMkLst>
          <pc:docMk/>
          <pc:sldMk cId="2746839331" sldId="267"/>
        </pc:sldMkLst>
      </pc:sldChg>
      <pc:sldChg chg="del">
        <pc:chgData name="Glenn Rix" userId="24ec8e34-bf9f-4f9b-a2c7-839b93b63bc7" providerId="ADAL" clId="{293D6BCE-9FD7-489D-8A24-D04A718FE27D}" dt="2020-06-05T15:50:21.475" v="8" actId="2696"/>
        <pc:sldMkLst>
          <pc:docMk/>
          <pc:sldMk cId="3823130911" sldId="268"/>
        </pc:sldMkLst>
      </pc:sldChg>
      <pc:sldChg chg="del">
        <pc:chgData name="Glenn Rix" userId="24ec8e34-bf9f-4f9b-a2c7-839b93b63bc7" providerId="ADAL" clId="{293D6BCE-9FD7-489D-8A24-D04A718FE27D}" dt="2020-06-05T15:50:21.436" v="3" actId="2696"/>
        <pc:sldMkLst>
          <pc:docMk/>
          <pc:sldMk cId="278544547" sldId="269"/>
        </pc:sldMkLst>
      </pc:sldChg>
      <pc:sldChg chg="del">
        <pc:chgData name="Glenn Rix" userId="24ec8e34-bf9f-4f9b-a2c7-839b93b63bc7" providerId="ADAL" clId="{293D6BCE-9FD7-489D-8A24-D04A718FE27D}" dt="2020-06-05T15:50:21.445" v="4" actId="2696"/>
        <pc:sldMkLst>
          <pc:docMk/>
          <pc:sldMk cId="3376318369" sldId="270"/>
        </pc:sldMkLst>
      </pc:sldChg>
      <pc:sldChg chg="del">
        <pc:chgData name="Glenn Rix" userId="24ec8e34-bf9f-4f9b-a2c7-839b93b63bc7" providerId="ADAL" clId="{293D6BCE-9FD7-489D-8A24-D04A718FE27D}" dt="2020-06-05T15:50:21.452" v="5" actId="2696"/>
        <pc:sldMkLst>
          <pc:docMk/>
          <pc:sldMk cId="3124681086" sldId="271"/>
        </pc:sldMkLst>
      </pc:sldChg>
      <pc:sldChg chg="del">
        <pc:chgData name="Glenn Rix" userId="24ec8e34-bf9f-4f9b-a2c7-839b93b63bc7" providerId="ADAL" clId="{293D6BCE-9FD7-489D-8A24-D04A718FE27D}" dt="2020-06-05T15:50:21.457" v="6" actId="2696"/>
        <pc:sldMkLst>
          <pc:docMk/>
          <pc:sldMk cId="263947221" sldId="272"/>
        </pc:sldMkLst>
      </pc:sldChg>
      <pc:sldChg chg="del">
        <pc:chgData name="Glenn Rix" userId="24ec8e34-bf9f-4f9b-a2c7-839b93b63bc7" providerId="ADAL" clId="{293D6BCE-9FD7-489D-8A24-D04A718FE27D}" dt="2020-06-05T15:50:21.480" v="9" actId="2696"/>
        <pc:sldMkLst>
          <pc:docMk/>
          <pc:sldMk cId="470253514" sldId="273"/>
        </pc:sldMkLst>
      </pc:sldChg>
      <pc:sldChg chg="del">
        <pc:chgData name="Glenn Rix" userId="24ec8e34-bf9f-4f9b-a2c7-839b93b63bc7" providerId="ADAL" clId="{293D6BCE-9FD7-489D-8A24-D04A718FE27D}" dt="2020-06-05T15:50:21.486" v="10" actId="2696"/>
        <pc:sldMkLst>
          <pc:docMk/>
          <pc:sldMk cId="2624135197" sldId="274"/>
        </pc:sldMkLst>
      </pc:sldChg>
      <pc:sldChg chg="del">
        <pc:chgData name="Glenn Rix" userId="24ec8e34-bf9f-4f9b-a2c7-839b93b63bc7" providerId="ADAL" clId="{293D6BCE-9FD7-489D-8A24-D04A718FE27D}" dt="2020-06-05T15:50:21.490" v="11" actId="2696"/>
        <pc:sldMkLst>
          <pc:docMk/>
          <pc:sldMk cId="3866296925" sldId="275"/>
        </pc:sldMkLst>
      </pc:sldChg>
      <pc:sldChg chg="del">
        <pc:chgData name="Glenn Rix" userId="24ec8e34-bf9f-4f9b-a2c7-839b93b63bc7" providerId="ADAL" clId="{293D6BCE-9FD7-489D-8A24-D04A718FE27D}" dt="2020-06-05T15:50:21.514" v="12" actId="2696"/>
        <pc:sldMkLst>
          <pc:docMk/>
          <pc:sldMk cId="344028877" sldId="276"/>
        </pc:sldMkLst>
      </pc:sldChg>
      <pc:sldChg chg="del">
        <pc:chgData name="Glenn Rix" userId="24ec8e34-bf9f-4f9b-a2c7-839b93b63bc7" providerId="ADAL" clId="{293D6BCE-9FD7-489D-8A24-D04A718FE27D}" dt="2020-06-05T15:50:21.530" v="13" actId="2696"/>
        <pc:sldMkLst>
          <pc:docMk/>
          <pc:sldMk cId="60200101" sldId="277"/>
        </pc:sldMkLst>
      </pc:sldChg>
      <pc:sldChg chg="del">
        <pc:chgData name="Glenn Rix" userId="24ec8e34-bf9f-4f9b-a2c7-839b93b63bc7" providerId="ADAL" clId="{293D6BCE-9FD7-489D-8A24-D04A718FE27D}" dt="2020-06-05T15:50:21.552" v="14" actId="2696"/>
        <pc:sldMkLst>
          <pc:docMk/>
          <pc:sldMk cId="2301477299" sldId="278"/>
        </pc:sldMkLst>
      </pc:sldChg>
      <pc:sldChg chg="del">
        <pc:chgData name="Glenn Rix" userId="24ec8e34-bf9f-4f9b-a2c7-839b93b63bc7" providerId="ADAL" clId="{293D6BCE-9FD7-489D-8A24-D04A718FE27D}" dt="2020-06-05T15:50:32.787" v="15" actId="2696"/>
        <pc:sldMkLst>
          <pc:docMk/>
          <pc:sldMk cId="145944551" sldId="298"/>
        </pc:sldMkLst>
      </pc:sldChg>
      <pc:sldChg chg="del">
        <pc:chgData name="Glenn Rix" userId="24ec8e34-bf9f-4f9b-a2c7-839b93b63bc7" providerId="ADAL" clId="{293D6BCE-9FD7-489D-8A24-D04A718FE27D}" dt="2020-06-05T15:50:32.843" v="16" actId="2696"/>
        <pc:sldMkLst>
          <pc:docMk/>
          <pc:sldMk cId="2908857821" sldId="299"/>
        </pc:sldMkLst>
      </pc:sldChg>
      <pc:sldChg chg="del">
        <pc:chgData name="Glenn Rix" userId="24ec8e34-bf9f-4f9b-a2c7-839b93b63bc7" providerId="ADAL" clId="{293D6BCE-9FD7-489D-8A24-D04A718FE27D}" dt="2020-06-05T15:50:32.853" v="17" actId="2696"/>
        <pc:sldMkLst>
          <pc:docMk/>
          <pc:sldMk cId="3401268798" sldId="300"/>
        </pc:sldMkLst>
      </pc:sldChg>
      <pc:sldChg chg="del">
        <pc:chgData name="Glenn Rix" userId="24ec8e34-bf9f-4f9b-a2c7-839b93b63bc7" providerId="ADAL" clId="{293D6BCE-9FD7-489D-8A24-D04A718FE27D}" dt="2020-06-05T15:50:32.859" v="18" actId="2696"/>
        <pc:sldMkLst>
          <pc:docMk/>
          <pc:sldMk cId="1309141252" sldId="301"/>
        </pc:sldMkLst>
      </pc:sldChg>
      <pc:sldChg chg="del">
        <pc:chgData name="Glenn Rix" userId="24ec8e34-bf9f-4f9b-a2c7-839b93b63bc7" providerId="ADAL" clId="{293D6BCE-9FD7-489D-8A24-D04A718FE27D}" dt="2020-06-05T15:50:32.887" v="19" actId="2696"/>
        <pc:sldMkLst>
          <pc:docMk/>
          <pc:sldMk cId="522863523" sldId="302"/>
        </pc:sldMkLst>
      </pc:sldChg>
      <pc:sldChg chg="del">
        <pc:chgData name="Glenn Rix" userId="24ec8e34-bf9f-4f9b-a2c7-839b93b63bc7" providerId="ADAL" clId="{293D6BCE-9FD7-489D-8A24-D04A718FE27D}" dt="2020-06-05T15:50:32.920" v="20" actId="2696"/>
        <pc:sldMkLst>
          <pc:docMk/>
          <pc:sldMk cId="2124138731" sldId="303"/>
        </pc:sldMkLst>
      </pc:sldChg>
      <pc:sldChg chg="del">
        <pc:chgData name="Glenn Rix" userId="24ec8e34-bf9f-4f9b-a2c7-839b93b63bc7" providerId="ADAL" clId="{293D6BCE-9FD7-489D-8A24-D04A718FE27D}" dt="2020-06-05T15:50:32.925" v="21" actId="2696"/>
        <pc:sldMkLst>
          <pc:docMk/>
          <pc:sldMk cId="1424467361" sldId="304"/>
        </pc:sldMkLst>
      </pc:sldChg>
      <pc:sldChg chg="del">
        <pc:chgData name="Glenn Rix" userId="24ec8e34-bf9f-4f9b-a2c7-839b93b63bc7" providerId="ADAL" clId="{293D6BCE-9FD7-489D-8A24-D04A718FE27D}" dt="2020-06-05T15:50:32.929" v="22" actId="2696"/>
        <pc:sldMkLst>
          <pc:docMk/>
          <pc:sldMk cId="2140078948" sldId="305"/>
        </pc:sldMkLst>
      </pc:sldChg>
      <pc:sldChg chg="del">
        <pc:chgData name="Glenn Rix" userId="24ec8e34-bf9f-4f9b-a2c7-839b93b63bc7" providerId="ADAL" clId="{293D6BCE-9FD7-489D-8A24-D04A718FE27D}" dt="2020-06-05T15:50:32.933" v="23" actId="2696"/>
        <pc:sldMkLst>
          <pc:docMk/>
          <pc:sldMk cId="229061606" sldId="306"/>
        </pc:sldMkLst>
      </pc:sldChg>
      <pc:sldChg chg="del">
        <pc:chgData name="Glenn Rix" userId="24ec8e34-bf9f-4f9b-a2c7-839b93b63bc7" providerId="ADAL" clId="{293D6BCE-9FD7-489D-8A24-D04A718FE27D}" dt="2020-06-05T15:50:32.956" v="28" actId="2696"/>
        <pc:sldMkLst>
          <pc:docMk/>
          <pc:sldMk cId="767517511" sldId="307"/>
        </pc:sldMkLst>
      </pc:sldChg>
      <pc:sldChg chg="del">
        <pc:chgData name="Glenn Rix" userId="24ec8e34-bf9f-4f9b-a2c7-839b93b63bc7" providerId="ADAL" clId="{293D6BCE-9FD7-489D-8A24-D04A718FE27D}" dt="2020-06-05T15:50:32.951" v="27" actId="2696"/>
        <pc:sldMkLst>
          <pc:docMk/>
          <pc:sldMk cId="3917056515" sldId="309"/>
        </pc:sldMkLst>
      </pc:sldChg>
      <pc:sldChg chg="del">
        <pc:chgData name="Glenn Rix" userId="24ec8e34-bf9f-4f9b-a2c7-839b93b63bc7" providerId="ADAL" clId="{293D6BCE-9FD7-489D-8A24-D04A718FE27D}" dt="2020-06-05T15:50:32.937" v="24" actId="2696"/>
        <pc:sldMkLst>
          <pc:docMk/>
          <pc:sldMk cId="2142855260" sldId="311"/>
        </pc:sldMkLst>
      </pc:sldChg>
      <pc:sldChg chg="del">
        <pc:chgData name="Glenn Rix" userId="24ec8e34-bf9f-4f9b-a2c7-839b93b63bc7" providerId="ADAL" clId="{293D6BCE-9FD7-489D-8A24-D04A718FE27D}" dt="2020-06-05T15:50:32.943" v="25" actId="2696"/>
        <pc:sldMkLst>
          <pc:docMk/>
          <pc:sldMk cId="3263318012" sldId="312"/>
        </pc:sldMkLst>
      </pc:sldChg>
      <pc:sldChg chg="del">
        <pc:chgData name="Glenn Rix" userId="24ec8e34-bf9f-4f9b-a2c7-839b93b63bc7" providerId="ADAL" clId="{293D6BCE-9FD7-489D-8A24-D04A718FE27D}" dt="2020-06-05T15:50:32.947" v="26" actId="2696"/>
        <pc:sldMkLst>
          <pc:docMk/>
          <pc:sldMk cId="3365585948" sldId="313"/>
        </pc:sldMkLst>
      </pc:sldChg>
      <pc:sldChg chg="del">
        <pc:chgData name="Glenn Rix" userId="24ec8e34-bf9f-4f9b-a2c7-839b93b63bc7" providerId="ADAL" clId="{293D6BCE-9FD7-489D-8A24-D04A718FE27D}" dt="2020-06-05T15:50:32.977" v="29" actId="2696"/>
        <pc:sldMkLst>
          <pc:docMk/>
          <pc:sldMk cId="2609932655" sldId="314"/>
        </pc:sldMkLst>
      </pc:sldChg>
      <pc:sldChg chg="del">
        <pc:chgData name="Glenn Rix" userId="24ec8e34-bf9f-4f9b-a2c7-839b93b63bc7" providerId="ADAL" clId="{293D6BCE-9FD7-489D-8A24-D04A718FE27D}" dt="2020-06-05T15:50:32.993" v="30" actId="2696"/>
        <pc:sldMkLst>
          <pc:docMk/>
          <pc:sldMk cId="3225990825" sldId="315"/>
        </pc:sldMkLst>
      </pc:sldChg>
      <pc:sldChg chg="del">
        <pc:chgData name="Glenn Rix" userId="24ec8e34-bf9f-4f9b-a2c7-839b93b63bc7" providerId="ADAL" clId="{293D6BCE-9FD7-489D-8A24-D04A718FE27D}" dt="2020-06-05T15:50:33.013" v="31" actId="2696"/>
        <pc:sldMkLst>
          <pc:docMk/>
          <pc:sldMk cId="3897658031" sldId="316"/>
        </pc:sldMkLst>
      </pc:sldChg>
      <pc:sldChg chg="del">
        <pc:chgData name="Glenn Rix" userId="24ec8e34-bf9f-4f9b-a2c7-839b93b63bc7" providerId="ADAL" clId="{293D6BCE-9FD7-489D-8A24-D04A718FE27D}" dt="2020-06-05T15:50:33.048" v="32" actId="2696"/>
        <pc:sldMkLst>
          <pc:docMk/>
          <pc:sldMk cId="2734239374" sldId="317"/>
        </pc:sldMkLst>
      </pc:sldChg>
      <pc:sldChg chg="del">
        <pc:chgData name="Glenn Rix" userId="24ec8e34-bf9f-4f9b-a2c7-839b93b63bc7" providerId="ADAL" clId="{293D6BCE-9FD7-489D-8A24-D04A718FE27D}" dt="2020-06-05T15:50:21.416" v="0" actId="2696"/>
        <pc:sldMkLst>
          <pc:docMk/>
          <pc:sldMk cId="2805898121" sldId="318"/>
        </pc:sldMkLst>
      </pc:sldChg>
      <pc:sldChg chg="del">
        <pc:chgData name="Glenn Rix" userId="24ec8e34-bf9f-4f9b-a2c7-839b93b63bc7" providerId="ADAL" clId="{293D6BCE-9FD7-489D-8A24-D04A718FE27D}" dt="2020-06-05T15:50:21.421" v="1" actId="2696"/>
        <pc:sldMkLst>
          <pc:docMk/>
          <pc:sldMk cId="217751963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waves/wavemotion.html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cs.psu.edu/drussell/Demos/waves/wavemotion.html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waves/wavemoti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E5E-7BD7-4234-A47A-74ED353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Velocities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3207B-FF6E-4923-AFC7-22C356802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28888" r="5080" b="27000"/>
          <a:stretch/>
        </p:blipFill>
        <p:spPr bwMode="auto">
          <a:xfrm>
            <a:off x="818351" y="1371600"/>
            <a:ext cx="7315200" cy="4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04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E5E-7BD7-4234-A47A-74ED353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Velocities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EC66C-61EC-4323-B1C2-286D6B82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28332" r="5525" b="27448"/>
          <a:stretch/>
        </p:blipFill>
        <p:spPr bwMode="auto">
          <a:xfrm>
            <a:off x="822960" y="1371600"/>
            <a:ext cx="7315200" cy="4643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9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B673-564B-4463-8854-2997F02B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A55B6-6CB6-4E0A-B94C-0FD8A8CE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80" y="1189876"/>
            <a:ext cx="6263992" cy="4748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5C199A-70FE-4679-8015-A6B2F17AA9C4}"/>
                  </a:ext>
                </a:extLst>
              </p:cNvPr>
              <p:cNvSpPr txBox="1"/>
              <p:nvPr/>
            </p:nvSpPr>
            <p:spPr>
              <a:xfrm>
                <a:off x="2979712" y="2000864"/>
                <a:ext cx="185326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5C199A-70FE-4679-8015-A6B2F17A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12" y="2000864"/>
                <a:ext cx="1853264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4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ECC3-125C-4E0E-9252-81CAF731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31879-4B71-40B8-AB8D-D52D4A7B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36072"/>
            <a:ext cx="4016375" cy="1752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94620-BA99-4799-8117-21465229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3588672"/>
            <a:ext cx="4016375" cy="1752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CB28D69-B29E-44D6-BCE9-A27B9B40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80" y="1934497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Soil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9D45AF8-A5EE-41E9-94EA-6499E012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18" y="3652172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Rock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CC417E4-E69B-473D-AC00-3D678572E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0" y="2078960"/>
            <a:ext cx="0" cy="2928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CC1E910C-261E-4CB8-BDA9-78C5BA95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458" y="2389207"/>
            <a:ext cx="12069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Incident</a:t>
            </a:r>
            <a:br>
              <a:rPr lang="en-US" altLang="en-US" sz="1200" dirty="0"/>
            </a:br>
            <a:r>
              <a:rPr lang="en-US" altLang="en-US" sz="1200" dirty="0"/>
              <a:t>Compression (P)</a:t>
            </a:r>
            <a:br>
              <a:rPr lang="en-US" altLang="en-US" sz="1200" dirty="0"/>
            </a:br>
            <a:r>
              <a:rPr lang="en-US" altLang="en-US" sz="1200" dirty="0"/>
              <a:t>Motion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90BA45-789C-4879-B225-7D6FCE5D62B8}"/>
              </a:ext>
            </a:extLst>
          </p:cNvPr>
          <p:cNvGrpSpPr/>
          <p:nvPr/>
        </p:nvGrpSpPr>
        <p:grpSpPr>
          <a:xfrm>
            <a:off x="2502356" y="2071816"/>
            <a:ext cx="12509" cy="1498024"/>
            <a:chOff x="2361795" y="2078960"/>
            <a:chExt cx="12509" cy="1498024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572A8A32-8C04-4857-9EA2-6B02DDA04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795" y="2078960"/>
              <a:ext cx="12509" cy="14980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FBEF011E-E75E-4861-A8D0-4118BC747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795" y="2415381"/>
              <a:ext cx="2" cy="457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C7898-03FD-4175-8803-876187E8ECBF}"/>
              </a:ext>
            </a:extLst>
          </p:cNvPr>
          <p:cNvGrpSpPr/>
          <p:nvPr/>
        </p:nvGrpSpPr>
        <p:grpSpPr>
          <a:xfrm>
            <a:off x="1468165" y="3600360"/>
            <a:ext cx="1265174" cy="1498024"/>
            <a:chOff x="1468165" y="3600360"/>
            <a:chExt cx="1265174" cy="14980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50C4F5-C142-4A0D-B6A2-0F448CD98B74}"/>
                </a:ext>
              </a:extLst>
            </p:cNvPr>
            <p:cNvGrpSpPr/>
            <p:nvPr/>
          </p:nvGrpSpPr>
          <p:grpSpPr>
            <a:xfrm>
              <a:off x="2720830" y="3600360"/>
              <a:ext cx="12509" cy="1498024"/>
              <a:chOff x="2361795" y="2078960"/>
              <a:chExt cx="12509" cy="1498024"/>
            </a:xfrm>
          </p:grpSpPr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521866C3-5408-4FA1-B14A-B7C045D49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078960"/>
                <a:ext cx="12509" cy="1498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1FE3F868-C269-4B4C-BFC8-109B36D7A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415381"/>
                <a:ext cx="2" cy="457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E9448DD3-F6EE-44C6-94D7-01C184367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165" y="3971705"/>
              <a:ext cx="12069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/>
                <a:t>Transmitted</a:t>
              </a:r>
              <a:br>
                <a:rPr lang="en-US" altLang="en-US" sz="1200" dirty="0"/>
              </a:br>
              <a:r>
                <a:rPr lang="en-US" altLang="en-US" sz="1200" dirty="0"/>
                <a:t>Compression (P)</a:t>
              </a:r>
              <a:br>
                <a:rPr lang="en-US" altLang="en-US" sz="1200" dirty="0"/>
              </a:br>
              <a:r>
                <a:rPr lang="en-US" altLang="en-US" sz="1200" dirty="0"/>
                <a:t>Motion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A33BD-BBA9-4AAA-8C26-2D0494BA9C53}"/>
              </a:ext>
            </a:extLst>
          </p:cNvPr>
          <p:cNvGrpSpPr/>
          <p:nvPr/>
        </p:nvGrpSpPr>
        <p:grpSpPr>
          <a:xfrm>
            <a:off x="2926796" y="2045404"/>
            <a:ext cx="1412898" cy="1498024"/>
            <a:chOff x="2926796" y="2045404"/>
            <a:chExt cx="1412898" cy="14980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A8BB82-6061-4605-91EA-9F53CA4BA7ED}"/>
                </a:ext>
              </a:extLst>
            </p:cNvPr>
            <p:cNvGrpSpPr/>
            <p:nvPr/>
          </p:nvGrpSpPr>
          <p:grpSpPr>
            <a:xfrm flipV="1">
              <a:off x="2926796" y="2045404"/>
              <a:ext cx="12509" cy="1498024"/>
              <a:chOff x="2361795" y="2078960"/>
              <a:chExt cx="12509" cy="1498024"/>
            </a:xfrm>
          </p:grpSpPr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5C313076-4CF9-4B07-9C7D-26C19DED1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078960"/>
                <a:ext cx="12509" cy="14980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F9C41E33-86BC-4CC7-877D-80D991850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795" y="2415381"/>
                <a:ext cx="2" cy="457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FF09B3EF-6BF3-4FBE-9A86-C3D4DAAEE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762" y="2209135"/>
              <a:ext cx="120693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br>
                <a:rPr lang="en-US" altLang="en-US" sz="1200" dirty="0"/>
              </a:br>
              <a:r>
                <a:rPr lang="en-US" altLang="en-US" sz="1200" dirty="0"/>
                <a:t>Reflected</a:t>
              </a:r>
              <a:br>
                <a:rPr lang="en-US" altLang="en-US" sz="1200" dirty="0"/>
              </a:br>
              <a:r>
                <a:rPr lang="en-US" altLang="en-US" sz="1200" dirty="0"/>
                <a:t>Compression (P)</a:t>
              </a:r>
              <a:br>
                <a:rPr lang="en-US" altLang="en-US" sz="1200" dirty="0"/>
              </a:br>
              <a:r>
                <a:rPr lang="en-US" altLang="en-US" sz="1200" dirty="0"/>
                <a:t>Motion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417B86-80AE-4F4C-A34C-244A12C69BE0}"/>
              </a:ext>
            </a:extLst>
          </p:cNvPr>
          <p:cNvGrpSpPr/>
          <p:nvPr/>
        </p:nvGrpSpPr>
        <p:grpSpPr>
          <a:xfrm>
            <a:off x="5248572" y="2078960"/>
            <a:ext cx="3471015" cy="2664474"/>
            <a:chOff x="5248572" y="2078960"/>
            <a:chExt cx="3471015" cy="2664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44AA4C-D587-4208-BCD7-B49150D0955D}"/>
                </a:ext>
              </a:extLst>
            </p:cNvPr>
            <p:cNvSpPr txBox="1"/>
            <p:nvPr/>
          </p:nvSpPr>
          <p:spPr>
            <a:xfrm>
              <a:off x="5938517" y="2078960"/>
              <a:ext cx="202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Normal Incidence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F4E7E71-4905-4F6A-8189-1E3E62A389A8}"/>
                    </a:ext>
                  </a:extLst>
                </p:cNvPr>
                <p:cNvSpPr txBox="1"/>
                <p:nvPr/>
              </p:nvSpPr>
              <p:spPr>
                <a:xfrm>
                  <a:off x="5248572" y="2925006"/>
                  <a:ext cx="3389198" cy="6698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F4E7E71-4905-4F6A-8189-1E3E62A38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572" y="2925006"/>
                  <a:ext cx="3389198" cy="6698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BD54296-E55F-450C-BD45-C2F599C80AC9}"/>
                    </a:ext>
                  </a:extLst>
                </p:cNvPr>
                <p:cNvSpPr txBox="1"/>
                <p:nvPr/>
              </p:nvSpPr>
              <p:spPr>
                <a:xfrm>
                  <a:off x="5248572" y="4071583"/>
                  <a:ext cx="3471015" cy="6718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𝑠𝑜𝑖𝑙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𝑟𝑜𝑐𝑘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BD54296-E55F-450C-BD45-C2F599C80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572" y="4071583"/>
                  <a:ext cx="3471015" cy="6718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26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6B0E-49B9-4E74-95F7-4802FD40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6492E-643C-4121-99FB-483980513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45903"/>
            <a:ext cx="4016375" cy="1752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4549A-F5A5-40EA-AF8D-2A031583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3598503"/>
            <a:ext cx="4016375" cy="1752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CE871F3-E6C5-486D-835B-F12165F9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80" y="1944328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Soil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C0C9BDA-3297-4CC7-829A-8D3120F1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18" y="3662003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Rock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6A405BD-D675-48A5-B88C-F9FD11A28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418" y="2074503"/>
            <a:ext cx="1143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AD94C75A-1961-4488-A588-155331B9F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0" y="2088791"/>
            <a:ext cx="0" cy="2928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994D127A-0595-4A97-8FCB-B2D3A140B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9718" y="2071328"/>
            <a:ext cx="1143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3E9B8E79-4A95-40FF-82BF-C96B5364D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1943" y="3595328"/>
            <a:ext cx="1674812" cy="841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BC071F0C-EF4B-44F5-A61C-F1219737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55" y="2774591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Compression (P)</a:t>
            </a:r>
            <a:br>
              <a:rPr lang="en-US" altLang="en-US" sz="1200"/>
            </a:br>
            <a:r>
              <a:rPr lang="en-US" altLang="en-US" sz="1200"/>
              <a:t>Motion</a:t>
            </a: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FAD30E0D-9058-4759-94B2-25B478DB6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943" y="2412641"/>
            <a:ext cx="312737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0AD2C5BC-CF82-4D85-9466-101C27CB7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1855" y="2528528"/>
            <a:ext cx="2190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F53996EC-9C6C-4C46-A952-FA699BF7B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005" y="3847741"/>
            <a:ext cx="39370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9150EB12-B9A8-41DF-940B-E7499B844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830" y="2053866"/>
            <a:ext cx="428625" cy="1536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46EAC1F5-5222-4C47-BC8A-38C5EAB4F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255" y="2471378"/>
            <a:ext cx="358775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18F5DB5E-3040-4B65-8DC8-7E3837BBB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418" y="3593741"/>
            <a:ext cx="763587" cy="1330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340FDD1A-B32C-4CFE-B400-4F6B1B296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143" y="4160478"/>
            <a:ext cx="369887" cy="22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5F0F4D6-7D16-4A42-92B9-7FBA7DEB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980" y="2298341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P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07ACFD00-38F0-4013-8C5A-B536B291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230" y="3839803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P</a:t>
            </a:r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EA53F3C6-3B40-4A6F-8989-C86DC200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168" y="4490678"/>
            <a:ext cx="38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SV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E774A30A-CA4B-43FC-B4E1-0C86BF78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418" y="1923691"/>
            <a:ext cx="38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SV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BABA5E-C3AB-4534-8563-AEB608FCE859}"/>
              </a:ext>
            </a:extLst>
          </p:cNvPr>
          <p:cNvGrpSpPr/>
          <p:nvPr/>
        </p:nvGrpSpPr>
        <p:grpSpPr>
          <a:xfrm>
            <a:off x="5042727" y="2136713"/>
            <a:ext cx="3630546" cy="1381620"/>
            <a:chOff x="5042727" y="2136713"/>
            <a:chExt cx="3630546" cy="13816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507D1D-BE94-4BFB-9AC7-7466821E76E7}"/>
                </a:ext>
              </a:extLst>
            </p:cNvPr>
            <p:cNvSpPr txBox="1"/>
            <p:nvPr/>
          </p:nvSpPr>
          <p:spPr>
            <a:xfrm>
              <a:off x="6095643" y="2136713"/>
              <a:ext cx="1524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Snell’s Law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3BCD9C-414F-428B-BAFA-981E9D388F81}"/>
                    </a:ext>
                  </a:extLst>
                </p:cNvPr>
                <p:cNvSpPr txBox="1"/>
                <p:nvPr/>
              </p:nvSpPr>
              <p:spPr>
                <a:xfrm>
                  <a:off x="5042727" y="2893610"/>
                  <a:ext cx="3630546" cy="6247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3BCD9C-414F-428B-BAFA-981E9D388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727" y="2893610"/>
                  <a:ext cx="3630546" cy="624723"/>
                </a:xfrm>
                <a:prstGeom prst="rect">
                  <a:avLst/>
                </a:prstGeom>
                <a:blipFill>
                  <a:blip r:embed="rId2"/>
                  <a:stretch>
                    <a:fillRect t="-980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5DB2D2-2507-4262-A9C5-4B382C766DAF}"/>
              </a:ext>
            </a:extLst>
          </p:cNvPr>
          <p:cNvGrpSpPr/>
          <p:nvPr/>
        </p:nvGrpSpPr>
        <p:grpSpPr>
          <a:xfrm>
            <a:off x="2026224" y="2066327"/>
            <a:ext cx="1948507" cy="3042405"/>
            <a:chOff x="2026224" y="2066327"/>
            <a:chExt cx="1948507" cy="304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1DCB71-5B86-4EFC-A74F-DF240E76FF2B}"/>
                    </a:ext>
                  </a:extLst>
                </p:cNvPr>
                <p:cNvSpPr txBox="1"/>
                <p:nvPr/>
              </p:nvSpPr>
              <p:spPr>
                <a:xfrm>
                  <a:off x="2719243" y="2485555"/>
                  <a:ext cx="2625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1DCB71-5B86-4EFC-A74F-DF240E76F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243" y="2485555"/>
                  <a:ext cx="2625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953" r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18A1CD-0E4B-4425-8034-599EDC5770E1}"/>
                    </a:ext>
                  </a:extLst>
                </p:cNvPr>
                <p:cNvSpPr txBox="1"/>
                <p:nvPr/>
              </p:nvSpPr>
              <p:spPr>
                <a:xfrm>
                  <a:off x="2859535" y="4739400"/>
                  <a:ext cx="2625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418A1CD-0E4B-4425-8034-599EDC577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535" y="4739400"/>
                  <a:ext cx="26257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9535" r="-39535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BFBD57-B052-43B3-8D2C-F41331B7CB1B}"/>
                    </a:ext>
                  </a:extLst>
                </p:cNvPr>
                <p:cNvSpPr txBox="1"/>
                <p:nvPr/>
              </p:nvSpPr>
              <p:spPr>
                <a:xfrm>
                  <a:off x="2026224" y="2066327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BBFBD57-B052-43B3-8D2C-F41331B7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224" y="2066327"/>
                  <a:ext cx="28552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6170" r="-34043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94CFBD0-804D-4346-9DD8-B0696C65A743}"/>
                    </a:ext>
                  </a:extLst>
                </p:cNvPr>
                <p:cNvSpPr txBox="1"/>
                <p:nvPr/>
              </p:nvSpPr>
              <p:spPr>
                <a:xfrm>
                  <a:off x="3312142" y="2068153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94CFBD0-804D-4346-9DD8-B0696C65A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142" y="2068153"/>
                  <a:ext cx="28552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170" r="-34043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09CDB8-0FD1-43C0-A8A9-23C1D35BA4A8}"/>
                    </a:ext>
                  </a:extLst>
                </p:cNvPr>
                <p:cNvSpPr txBox="1"/>
                <p:nvPr/>
              </p:nvSpPr>
              <p:spPr>
                <a:xfrm>
                  <a:off x="3689205" y="4270809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09CDB8-0FD1-43C0-A8A9-23C1D35BA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205" y="4270809"/>
                  <a:ext cx="28552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7021" r="-1702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58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391D-721F-4333-9286-14A6BCCD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Refraction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59274-7B67-4EB2-8C31-0F0A0A3F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1840577"/>
            <a:ext cx="4016375" cy="1752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BB9D6-56B6-418F-91C2-DF6F39A18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" y="3593177"/>
            <a:ext cx="4016375" cy="1752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16BE2CA-1152-4E23-9E0F-3E2350C1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80" y="193900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Soil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17AA60A-D7CE-4855-9BA2-305A2995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18" y="3656677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Rock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759D00E-3220-47F9-A417-D106210F5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418" y="2069177"/>
            <a:ext cx="1143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4C5696F-B020-434B-9DBA-C16989BF8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830" y="2083465"/>
            <a:ext cx="0" cy="2928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90725DA-B5A3-4E87-91E9-BBECA332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55" y="2769265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Compression (P)</a:t>
            </a:r>
            <a:br>
              <a:rPr lang="en-US" altLang="en-US" sz="1200"/>
            </a:br>
            <a:r>
              <a:rPr lang="en-US" altLang="en-US" sz="1200"/>
              <a:t>Motion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1FD6AD48-8B04-4670-B1C7-9CF65C99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943" y="2407315"/>
            <a:ext cx="312737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1F7A24D6-C159-4C7A-B231-527D5179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393" y="245176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i</a:t>
            </a:r>
            <a:r>
              <a:rPr lang="en-US" altLang="en-US" sz="1800" baseline="-25000"/>
              <a:t>c</a:t>
            </a:r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A2711357-CFFF-4CDD-830F-AECB04CC8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530" y="3599527"/>
            <a:ext cx="1319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8230FFC4-0B52-45A8-94E2-04C723476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5968" y="3599527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E7BA297F-319B-4E51-A609-A86D47B5D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418" y="3934490"/>
            <a:ext cx="31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4">
            <a:extLst>
              <a:ext uri="{FF2B5EF4-FFF2-40B4-BE49-F238E27FC236}">
                <a16:creationId xmlns:a16="http://schemas.microsoft.com/office/drawing/2014/main" id="{7D3686B6-8321-4CE2-BEFB-E3DD605F81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7218" y="3610640"/>
            <a:ext cx="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25BA5-4E39-44CF-9245-D945BF5EC54F}"/>
              </a:ext>
            </a:extLst>
          </p:cNvPr>
          <p:cNvSpPr txBox="1"/>
          <p:nvPr/>
        </p:nvSpPr>
        <p:spPr>
          <a:xfrm>
            <a:off x="6228438" y="2136713"/>
            <a:ext cx="152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Snell’s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591774-EDB6-4350-AC47-F3785B3FB5E4}"/>
                  </a:ext>
                </a:extLst>
              </p:cNvPr>
              <p:cNvSpPr txBox="1"/>
              <p:nvPr/>
            </p:nvSpPr>
            <p:spPr>
              <a:xfrm>
                <a:off x="5936339" y="3032962"/>
                <a:ext cx="2108911" cy="85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𝑟𝑜𝑐𝑘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591774-EDB6-4350-AC47-F3785B3FB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39" y="3032962"/>
                <a:ext cx="2108911" cy="853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3080F6-F966-4A7F-AA16-11F7E141DC0B}"/>
                  </a:ext>
                </a:extLst>
              </p:cNvPr>
              <p:cNvSpPr txBox="1"/>
              <p:nvPr/>
            </p:nvSpPr>
            <p:spPr>
              <a:xfrm>
                <a:off x="5642733" y="4321113"/>
                <a:ext cx="2696123" cy="83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𝑠𝑜𝑖𝑙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𝑟𝑜𝑐𝑘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3080F6-F966-4A7F-AA16-11F7E141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33" y="4321113"/>
                <a:ext cx="2696123" cy="836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7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BC96-6B9C-405D-B73A-F7DF463B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Waves</a:t>
            </a:r>
          </a:p>
        </p:txBody>
      </p:sp>
      <p:sp>
        <p:nvSpPr>
          <p:cNvPr id="4" name="AutoShape 1029">
            <a:extLst>
              <a:ext uri="{FF2B5EF4-FFF2-40B4-BE49-F238E27FC236}">
                <a16:creationId xmlns:a16="http://schemas.microsoft.com/office/drawing/2014/main" id="{F296C792-8C28-45B1-AC78-F2365F19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35" y="2341715"/>
            <a:ext cx="4025955" cy="2436762"/>
          </a:xfrm>
          <a:prstGeom prst="flowChartDocumen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039">
            <a:extLst>
              <a:ext uri="{FF2B5EF4-FFF2-40B4-BE49-F238E27FC236}">
                <a16:creationId xmlns:a16="http://schemas.microsoft.com/office/drawing/2014/main" id="{F52773AB-4CA6-4147-8463-BAE10B82960B}"/>
              </a:ext>
            </a:extLst>
          </p:cNvPr>
          <p:cNvGrpSpPr>
            <a:grpSpLocks/>
          </p:cNvGrpSpPr>
          <p:nvPr/>
        </p:nvGrpSpPr>
        <p:grpSpPr bwMode="auto">
          <a:xfrm>
            <a:off x="816999" y="2341715"/>
            <a:ext cx="498475" cy="158750"/>
            <a:chOff x="3648" y="1968"/>
            <a:chExt cx="314" cy="100"/>
          </a:xfrm>
        </p:grpSpPr>
        <p:sp>
          <p:nvSpPr>
            <p:cNvPr id="6" name="Line 1031">
              <a:extLst>
                <a:ext uri="{FF2B5EF4-FFF2-40B4-BE49-F238E27FC236}">
                  <a16:creationId xmlns:a16="http://schemas.microsoft.com/office/drawing/2014/main" id="{8B001E52-3D03-4E21-AF3E-728D23C1D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32">
              <a:extLst>
                <a:ext uri="{FF2B5EF4-FFF2-40B4-BE49-F238E27FC236}">
                  <a16:creationId xmlns:a16="http://schemas.microsoft.com/office/drawing/2014/main" id="{4915FC72-3A95-4E00-B22A-4A383C8AD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3">
              <a:extLst>
                <a:ext uri="{FF2B5EF4-FFF2-40B4-BE49-F238E27FC236}">
                  <a16:creationId xmlns:a16="http://schemas.microsoft.com/office/drawing/2014/main" id="{9230313C-3EC2-423F-931A-81366D92D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34">
              <a:extLst>
                <a:ext uri="{FF2B5EF4-FFF2-40B4-BE49-F238E27FC236}">
                  <a16:creationId xmlns:a16="http://schemas.microsoft.com/office/drawing/2014/main" id="{10456102-0E38-49B7-A327-8D83A0726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5" y="2010"/>
              <a:ext cx="29" cy="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35">
              <a:extLst>
                <a:ext uri="{FF2B5EF4-FFF2-40B4-BE49-F238E27FC236}">
                  <a16:creationId xmlns:a16="http://schemas.microsoft.com/office/drawing/2014/main" id="{C861D89E-F102-4356-A57D-94581F89E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36">
              <a:extLst>
                <a:ext uri="{FF2B5EF4-FFF2-40B4-BE49-F238E27FC236}">
                  <a16:creationId xmlns:a16="http://schemas.microsoft.com/office/drawing/2014/main" id="{F0F263A8-7CC1-4A25-9F3B-3CE50E4AF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37">
              <a:extLst>
                <a:ext uri="{FF2B5EF4-FFF2-40B4-BE49-F238E27FC236}">
                  <a16:creationId xmlns:a16="http://schemas.microsoft.com/office/drawing/2014/main" id="{2932D028-AAF1-47AF-BD8A-CF535456D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39">
            <a:extLst>
              <a:ext uri="{FF2B5EF4-FFF2-40B4-BE49-F238E27FC236}">
                <a16:creationId xmlns:a16="http://schemas.microsoft.com/office/drawing/2014/main" id="{065123BD-A1D4-48DF-AB04-7EEC24C9157A}"/>
              </a:ext>
            </a:extLst>
          </p:cNvPr>
          <p:cNvGrpSpPr>
            <a:grpSpLocks/>
          </p:cNvGrpSpPr>
          <p:nvPr/>
        </p:nvGrpSpPr>
        <p:grpSpPr bwMode="auto">
          <a:xfrm>
            <a:off x="3512271" y="2335365"/>
            <a:ext cx="498475" cy="158750"/>
            <a:chOff x="3648" y="1968"/>
            <a:chExt cx="314" cy="100"/>
          </a:xfrm>
        </p:grpSpPr>
        <p:sp>
          <p:nvSpPr>
            <p:cNvPr id="14" name="Line 1031">
              <a:extLst>
                <a:ext uri="{FF2B5EF4-FFF2-40B4-BE49-F238E27FC236}">
                  <a16:creationId xmlns:a16="http://schemas.microsoft.com/office/drawing/2014/main" id="{08B667A8-0F9E-44E3-B9B6-C181AFD80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32">
              <a:extLst>
                <a:ext uri="{FF2B5EF4-FFF2-40B4-BE49-F238E27FC236}">
                  <a16:creationId xmlns:a16="http://schemas.microsoft.com/office/drawing/2014/main" id="{B8B7963F-8F08-487E-B91C-5402EAFEA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33">
              <a:extLst>
                <a:ext uri="{FF2B5EF4-FFF2-40B4-BE49-F238E27FC236}">
                  <a16:creationId xmlns:a16="http://schemas.microsoft.com/office/drawing/2014/main" id="{B7E712E5-8207-4960-8E1D-80686C076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34">
              <a:extLst>
                <a:ext uri="{FF2B5EF4-FFF2-40B4-BE49-F238E27FC236}">
                  <a16:creationId xmlns:a16="http://schemas.microsoft.com/office/drawing/2014/main" id="{F205FC93-1880-437D-A3C1-2AAF0DA96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5" y="2010"/>
              <a:ext cx="29" cy="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35">
              <a:extLst>
                <a:ext uri="{FF2B5EF4-FFF2-40B4-BE49-F238E27FC236}">
                  <a16:creationId xmlns:a16="http://schemas.microsoft.com/office/drawing/2014/main" id="{CE46CF09-02A3-4B84-BABE-BC99F1938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36">
              <a:extLst>
                <a:ext uri="{FF2B5EF4-FFF2-40B4-BE49-F238E27FC236}">
                  <a16:creationId xmlns:a16="http://schemas.microsoft.com/office/drawing/2014/main" id="{BC7FB7C2-CA76-42C1-8B3D-B3D8F7D24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37">
              <a:extLst>
                <a:ext uri="{FF2B5EF4-FFF2-40B4-BE49-F238E27FC236}">
                  <a16:creationId xmlns:a16="http://schemas.microsoft.com/office/drawing/2014/main" id="{46901E56-47E7-4CAF-A604-09C8C10F6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1968"/>
              <a:ext cx="48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BE8901A-36D3-4433-A7CD-B697D074400F}"/>
              </a:ext>
            </a:extLst>
          </p:cNvPr>
          <p:cNvSpPr txBox="1"/>
          <p:nvPr/>
        </p:nvSpPr>
        <p:spPr>
          <a:xfrm>
            <a:off x="1299370" y="1868129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Stress-free Boundary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1B204D-B896-489F-8EEC-6DB19A815193}"/>
              </a:ext>
            </a:extLst>
          </p:cNvPr>
          <p:cNvSpPr txBox="1"/>
          <p:nvPr/>
        </p:nvSpPr>
        <p:spPr>
          <a:xfrm>
            <a:off x="5029257" y="1673481"/>
            <a:ext cx="3649409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Consider a half space, where the boundary is assumed to represent the earth’s surface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Two additional “surface waves” are created due to the presence of the stress-free boundary: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Rayleigh waves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Love waves</a:t>
            </a:r>
          </a:p>
          <a:p>
            <a:endParaRPr lang="en-US" sz="2400" dirty="0"/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6780AA10-4DD7-4ADE-8E33-B411C0CF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14" y="3734105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G, </a:t>
            </a:r>
            <a:r>
              <a:rPr lang="en-US" altLang="en-US" sz="2000" dirty="0">
                <a:latin typeface="Symbol" panose="05050102010706020507" pitchFamily="18" charset="2"/>
              </a:rPr>
              <a:t>n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Symbol" panose="05050102010706020507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2687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10A2-D49C-407D-9345-F242CE3C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Wave Phase Velocity</a:t>
            </a:r>
          </a:p>
        </p:txBody>
      </p:sp>
      <p:pic>
        <p:nvPicPr>
          <p:cNvPr id="5122" name="Picture 2" descr="animation showing elliptical particle motion for a Rayleigh surface wave">
            <a:extLst>
              <a:ext uri="{FF2B5EF4-FFF2-40B4-BE49-F238E27FC236}">
                <a16:creationId xmlns:a16="http://schemas.microsoft.com/office/drawing/2014/main" id="{4900947B-D090-4452-AEF8-5AB0400087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7" y="1241936"/>
            <a:ext cx="6420465" cy="39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E9EF58-4F6E-45E0-A9AC-3180FE7E9F61}"/>
              </a:ext>
            </a:extLst>
          </p:cNvPr>
          <p:cNvSpPr/>
          <p:nvPr/>
        </p:nvSpPr>
        <p:spPr>
          <a:xfrm>
            <a:off x="1977763" y="5439449"/>
            <a:ext cx="518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https://www.acs.psu.edu/drussell/Demos/waves/wavemotion.html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79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5FE3-3EFD-4A3E-8944-803F2102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08E0-7AD1-4519-932F-22B48539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96" y="1248696"/>
            <a:ext cx="6233207" cy="4694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72CA7-FFF3-46C2-AFF4-B1E4EEB56224}"/>
              </a:ext>
            </a:extLst>
          </p:cNvPr>
          <p:cNvSpPr txBox="1"/>
          <p:nvPr/>
        </p:nvSpPr>
        <p:spPr>
          <a:xfrm>
            <a:off x="2389238" y="1622323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Half-space</a:t>
            </a:r>
          </a:p>
        </p:txBody>
      </p:sp>
    </p:spTree>
    <p:extLst>
      <p:ext uri="{BB962C8B-B14F-4D97-AF65-F5344CB8AC3E}">
        <p14:creationId xmlns:p14="http://schemas.microsoft.com/office/powerpoint/2010/main" val="194835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5CDB-308F-4B5E-9A2E-F6271855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Waves</a:t>
            </a:r>
          </a:p>
        </p:txBody>
      </p:sp>
      <p:pic>
        <p:nvPicPr>
          <p:cNvPr id="4" name="Picture 1027">
            <a:extLst>
              <a:ext uri="{FF2B5EF4-FFF2-40B4-BE49-F238E27FC236}">
                <a16:creationId xmlns:a16="http://schemas.microsoft.com/office/drawing/2014/main" id="{59A4A94E-547B-48EA-8704-920BED61161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2"/>
          <a:stretch>
            <a:fillRect/>
          </a:stretch>
        </p:blipFill>
        <p:spPr bwMode="auto">
          <a:xfrm>
            <a:off x="1816508" y="1115564"/>
            <a:ext cx="6192981" cy="46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8">
            <a:extLst>
              <a:ext uri="{FF2B5EF4-FFF2-40B4-BE49-F238E27FC236}">
                <a16:creationId xmlns:a16="http://schemas.microsoft.com/office/drawing/2014/main" id="{322052AB-4EF4-4EA1-8AE6-93D94020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206" y="5813954"/>
            <a:ext cx="232634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 dirty="0"/>
              <a:t>(from </a:t>
            </a:r>
            <a:r>
              <a:rPr lang="en-US" altLang="en-US" sz="1600" dirty="0" err="1"/>
              <a:t>Richart</a:t>
            </a:r>
            <a:r>
              <a:rPr lang="en-US" altLang="en-US" sz="1600" dirty="0"/>
              <a:t> et al., 1970)</a:t>
            </a:r>
          </a:p>
        </p:txBody>
      </p:sp>
    </p:spTree>
    <p:extLst>
      <p:ext uri="{BB962C8B-B14F-4D97-AF65-F5344CB8AC3E}">
        <p14:creationId xmlns:p14="http://schemas.microsoft.com/office/powerpoint/2010/main" val="16380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72B0A-1430-4C4A-B922-99D154BEC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Seismic Wave Mechanics</a:t>
            </a:r>
          </a:p>
        </p:txBody>
      </p:sp>
    </p:spTree>
    <p:extLst>
      <p:ext uri="{BB962C8B-B14F-4D97-AF65-F5344CB8AC3E}">
        <p14:creationId xmlns:p14="http://schemas.microsoft.com/office/powerpoint/2010/main" val="50331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4686-E014-4023-8BC3-212A6D16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E8BD-7119-47B8-9BB5-7C60F125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"/>
          <a:stretch>
            <a:fillRect/>
          </a:stretch>
        </p:blipFill>
        <p:spPr bwMode="auto">
          <a:xfrm>
            <a:off x="2069459" y="962708"/>
            <a:ext cx="5422722" cy="487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8">
            <a:extLst>
              <a:ext uri="{FF2B5EF4-FFF2-40B4-BE49-F238E27FC236}">
                <a16:creationId xmlns:a16="http://schemas.microsoft.com/office/drawing/2014/main" id="{1523E2FE-9D7B-410D-9188-8A85C6AA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206" y="5813954"/>
            <a:ext cx="232634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 dirty="0"/>
              <a:t>(from </a:t>
            </a:r>
            <a:r>
              <a:rPr lang="en-US" altLang="en-US" sz="1600" dirty="0" err="1"/>
              <a:t>Richart</a:t>
            </a:r>
            <a:r>
              <a:rPr lang="en-US" altLang="en-US" sz="1600" dirty="0"/>
              <a:t> et al., 1970)</a:t>
            </a:r>
          </a:p>
        </p:txBody>
      </p:sp>
    </p:spTree>
    <p:extLst>
      <p:ext uri="{BB962C8B-B14F-4D97-AF65-F5344CB8AC3E}">
        <p14:creationId xmlns:p14="http://schemas.microsoft.com/office/powerpoint/2010/main" val="414311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B87F-8976-4165-9786-D4A5E567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 in Saturated Soils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784E-BC4D-4D55-8617-688B4845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saturated, particulate medium (i.e., soil), there are two compression waves:</a:t>
            </a:r>
          </a:p>
          <a:p>
            <a:pPr lvl="1"/>
            <a:r>
              <a:rPr lang="en-US" dirty="0"/>
              <a:t>Compression wave through the pore fluid</a:t>
            </a:r>
          </a:p>
          <a:p>
            <a:pPr lvl="1"/>
            <a:r>
              <a:rPr lang="en-US" dirty="0"/>
              <a:t>Compression wave through the soil skeleton or frame</a:t>
            </a:r>
          </a:p>
          <a:p>
            <a:r>
              <a:rPr lang="en-US" dirty="0"/>
              <a:t>The compression wave through the pore fluid has a velocity of approximately 4,800 ft/sec and travels faster than the compression wave through the soil skeleton.</a:t>
            </a:r>
          </a:p>
          <a:p>
            <a:r>
              <a:rPr lang="en-US" dirty="0"/>
              <a:t>Be careful of misinterpreting compression wave velocity measurements in saturated soils.</a:t>
            </a:r>
          </a:p>
        </p:txBody>
      </p:sp>
    </p:spTree>
    <p:extLst>
      <p:ext uri="{BB962C8B-B14F-4D97-AF65-F5344CB8AC3E}">
        <p14:creationId xmlns:p14="http://schemas.microsoft.com/office/powerpoint/2010/main" val="218629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1512-01EF-4CCA-B72D-F18E9BBE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Waves in Saturated Soils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43040-AE4E-42CC-8BC6-59BBF73C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55" y="1160205"/>
            <a:ext cx="6560689" cy="49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8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9F4B-F8BF-4CF2-9E85-90E5E0AC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Soil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1121C-AB42-4751-966A-A8B068B8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5" y="2119242"/>
            <a:ext cx="7098890" cy="40386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597D63-77E1-41E4-A8AB-313D1B7B1B2F}"/>
              </a:ext>
            </a:extLst>
          </p:cNvPr>
          <p:cNvSpPr/>
          <p:nvPr/>
        </p:nvSpPr>
        <p:spPr>
          <a:xfrm>
            <a:off x="1327355" y="1917290"/>
            <a:ext cx="1927122" cy="806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63994E-FF30-44A7-A37C-A9637D97EE51}"/>
                  </a:ext>
                </a:extLst>
              </p:cNvPr>
              <p:cNvSpPr txBox="1"/>
              <p:nvPr/>
            </p:nvSpPr>
            <p:spPr>
              <a:xfrm>
                <a:off x="3446877" y="1316462"/>
                <a:ext cx="2807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63994E-FF30-44A7-A37C-A9637D97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877" y="1316462"/>
                <a:ext cx="28078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0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6B281-9919-4B96-A2F0-B8BAA76F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</a:t>
            </a: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B3352E77-2B37-4797-BEAC-7B66452BD6B3}"/>
              </a:ext>
            </a:extLst>
          </p:cNvPr>
          <p:cNvGrpSpPr>
            <a:grpSpLocks/>
          </p:cNvGrpSpPr>
          <p:nvPr/>
        </p:nvGrpSpPr>
        <p:grpSpPr bwMode="auto">
          <a:xfrm>
            <a:off x="977308" y="851095"/>
            <a:ext cx="3181351" cy="3765550"/>
            <a:chOff x="3504" y="1728"/>
            <a:chExt cx="2004" cy="2372"/>
          </a:xfrm>
        </p:grpSpPr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56E3C070-BA1D-4979-AB2D-2D3551428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64"/>
              <a:ext cx="1344" cy="1344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B64F4F21-D29D-4645-AA31-5C32E1D18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2D219D3B-1F07-4E8A-A0A2-B87A24F9D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E5155CB3-2195-4D67-8D1E-1AC451092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2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A226B42-2D40-4012-932C-8CCAB6E32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337D4E1A-AC55-4843-A734-31A2907E6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57E0452E-612E-4B1A-90AF-4E8D32DBB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26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513232F8-3530-4F09-B3F8-A649C3274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8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B360603A-CAEF-4949-B9A9-00E98083F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FCCB2466-E87F-4EF0-BBBE-541510441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6D3AAB08-73EC-4837-9F3F-1A0F75511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07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/>
                <a:t>x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54B3936F-964B-48E0-8EFF-83999DD17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572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/>
                <a:t>y</a:t>
              </a: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6B09E32D-4C21-4573-802F-8F16A959B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728"/>
              <a:ext cx="2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s</a:t>
              </a:r>
              <a:r>
                <a:rPr lang="en-US" altLang="en-US" sz="1600" baseline="-25000"/>
                <a:t>z</a:t>
              </a: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5AA5CAA4-06B1-48BE-8433-B10F3607E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6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D4FA0BE6-6CCD-4EC5-80D4-DE48787C9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6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3A527396-1EB9-4180-9DB1-7FC95289E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6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DE226288-DB81-4213-9E31-28E6E1247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696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x</a:t>
              </a: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0286512A-A981-4037-BBD6-24419472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355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y</a:t>
              </a: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A5F8BD31-6160-4873-AA71-4F70E8AF4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8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z</a:t>
              </a:r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01BE469F-445F-4E66-963E-927A6CF6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880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xy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6B97DBD2-EE27-42C8-9340-5DCCCFE43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40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xz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15E0618F-E523-4547-B49E-2E1F71FD6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zx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9BB0E3AB-BB54-4485-BB5B-B8A59477F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064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zy</a:t>
              </a:r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0D2124DA-58F2-4357-B7A9-436812D89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784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yx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2A758CF0-6AA9-465E-84B0-B74BA3268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208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Symbol" panose="05050102010706020507" pitchFamily="18" charset="2"/>
                </a:rPr>
                <a:t>t</a:t>
              </a:r>
              <a:r>
                <a:rPr lang="en-US" altLang="en-US" sz="1600" baseline="-25000"/>
                <a:t>yz</a:t>
              </a:r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AA0502CA-EC5C-4B17-AC33-026D6077A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504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G, </a:t>
              </a:r>
              <a:r>
                <a:rPr lang="en-US" altLang="en-US" sz="2000" dirty="0">
                  <a:latin typeface="Symbol" panose="05050102010706020507" pitchFamily="18" charset="2"/>
                </a:rPr>
                <a:t>n</a:t>
              </a:r>
              <a:r>
                <a:rPr lang="en-US" altLang="en-US" sz="2000" dirty="0"/>
                <a:t>, </a:t>
              </a:r>
              <a:r>
                <a:rPr lang="en-US" altLang="en-US" sz="2000" dirty="0">
                  <a:latin typeface="Symbol" panose="05050102010706020507" pitchFamily="18" charset="2"/>
                </a:rPr>
                <a:t>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8767816-6BE1-4DBE-BF13-C7F8859C01E3}"/>
              </a:ext>
            </a:extLst>
          </p:cNvPr>
          <p:cNvSpPr txBox="1"/>
          <p:nvPr/>
        </p:nvSpPr>
        <p:spPr>
          <a:xfrm>
            <a:off x="4769957" y="1250420"/>
            <a:ext cx="2878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Equilibrium Equations: Relationships between stresses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Compatibility Equations: Relationships between displacements and strains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Constitutive Equations: Relationships between stresses and strains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B1299F-9304-429A-94D9-4E373A2C683E}"/>
              </a:ext>
            </a:extLst>
          </p:cNvPr>
          <p:cNvGrpSpPr/>
          <p:nvPr/>
        </p:nvGrpSpPr>
        <p:grpSpPr>
          <a:xfrm>
            <a:off x="5018902" y="4227042"/>
            <a:ext cx="2380332" cy="1532258"/>
            <a:chOff x="5757849" y="4227042"/>
            <a:chExt cx="2380332" cy="1532258"/>
          </a:xfrm>
        </p:grpSpPr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8F009546-D227-425D-8749-42975D30EA3D}"/>
                </a:ext>
              </a:extLst>
            </p:cNvPr>
            <p:cNvSpPr/>
            <p:nvPr/>
          </p:nvSpPr>
          <p:spPr>
            <a:xfrm>
              <a:off x="6805150" y="4227042"/>
              <a:ext cx="285731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25EE85-A7EC-4DB3-95F0-46EDBBB67336}"/>
                </a:ext>
              </a:extLst>
            </p:cNvPr>
            <p:cNvSpPr txBox="1"/>
            <p:nvPr/>
          </p:nvSpPr>
          <p:spPr>
            <a:xfrm>
              <a:off x="5757849" y="5112969"/>
              <a:ext cx="2380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Compression waves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Shear waves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BADF8EB-9F73-4B7A-B3EA-556A1FB114AE}"/>
              </a:ext>
            </a:extLst>
          </p:cNvPr>
          <p:cNvSpPr txBox="1"/>
          <p:nvPr/>
        </p:nvSpPr>
        <p:spPr>
          <a:xfrm>
            <a:off x="1218314" y="4787485"/>
            <a:ext cx="199131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Elastic Medium:</a:t>
            </a:r>
          </a:p>
          <a:p>
            <a:r>
              <a:rPr lang="en-US" dirty="0"/>
              <a:t>G = shear modulus</a:t>
            </a:r>
          </a:p>
          <a:p>
            <a:pPr marL="285750" indent="-285750">
              <a:buFont typeface="Symbol" panose="05050102010706020507" pitchFamily="18" charset="2"/>
              <a:buChar char="n"/>
            </a:pPr>
            <a:r>
              <a:rPr lang="en-US" altLang="en-US" dirty="0">
                <a:latin typeface="Symbol" panose="05050102010706020507" pitchFamily="18" charset="2"/>
              </a:rPr>
              <a:t>= </a:t>
            </a:r>
            <a:r>
              <a:rPr lang="en-US" altLang="en-US" dirty="0"/>
              <a:t>Poisson’s ratio</a:t>
            </a:r>
          </a:p>
          <a:p>
            <a:r>
              <a:rPr lang="en-US" altLang="en-US" dirty="0">
                <a:latin typeface="Symbol" panose="05050102010706020507" pitchFamily="18" charset="2"/>
              </a:rPr>
              <a:t>r = </a:t>
            </a:r>
            <a:r>
              <a:rPr lang="en-US" altLang="en-US" dirty="0"/>
              <a:t>mass density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F12746-3DBB-497D-AE65-C4DAE940C0FA}"/>
              </a:ext>
            </a:extLst>
          </p:cNvPr>
          <p:cNvGrpSpPr/>
          <p:nvPr/>
        </p:nvGrpSpPr>
        <p:grpSpPr>
          <a:xfrm>
            <a:off x="7570839" y="4994787"/>
            <a:ext cx="1242886" cy="943897"/>
            <a:chOff x="7570839" y="4994787"/>
            <a:chExt cx="1242886" cy="943897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74949BD3-9EF3-4603-8038-79643E0C013E}"/>
                </a:ext>
              </a:extLst>
            </p:cNvPr>
            <p:cNvSpPr/>
            <p:nvPr/>
          </p:nvSpPr>
          <p:spPr>
            <a:xfrm>
              <a:off x="7570839" y="4994787"/>
              <a:ext cx="354847" cy="943897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C34FCF-353E-4A10-92BC-2FF7E2E244A5}"/>
                </a:ext>
              </a:extLst>
            </p:cNvPr>
            <p:cNvSpPr txBox="1"/>
            <p:nvPr/>
          </p:nvSpPr>
          <p:spPr>
            <a:xfrm>
              <a:off x="8052619" y="5143569"/>
              <a:ext cx="761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Body</a:t>
              </a:r>
            </a:p>
            <a:p>
              <a:pPr algn="ctr"/>
              <a:r>
                <a:rPr lang="en-US" dirty="0"/>
                <a:t>waves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8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9F4B-F8BF-4CF2-9E85-90E5E0AC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Soil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1121C-AB42-4751-966A-A8B068B8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5" y="2119242"/>
            <a:ext cx="7098890" cy="40386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597D63-77E1-41E4-A8AB-313D1B7B1B2F}"/>
              </a:ext>
            </a:extLst>
          </p:cNvPr>
          <p:cNvSpPr/>
          <p:nvPr/>
        </p:nvSpPr>
        <p:spPr>
          <a:xfrm>
            <a:off x="1327355" y="1917290"/>
            <a:ext cx="1927122" cy="806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B5FA-855B-4B58-B039-23932C4F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3DC1-D710-4898-AC7A-4DFDF3E1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wave</a:t>
            </a:r>
          </a:p>
          <a:p>
            <a:r>
              <a:rPr lang="en-US" dirty="0"/>
              <a:t>Primary or P-wave</a:t>
            </a:r>
          </a:p>
          <a:p>
            <a:r>
              <a:rPr lang="en-US" dirty="0"/>
              <a:t>Dilatational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7B6CA0-C4B8-46B3-8383-B6969B008DE0}"/>
                  </a:ext>
                </a:extLst>
              </p:cNvPr>
              <p:cNvSpPr txBox="1"/>
              <p:nvPr/>
            </p:nvSpPr>
            <p:spPr>
              <a:xfrm>
                <a:off x="665018" y="2833021"/>
                <a:ext cx="2806281" cy="1135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7B6CA0-C4B8-46B3-8383-B6969B00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2833021"/>
                <a:ext cx="2806281" cy="11358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9E7B0A-E378-4CC2-B9BB-BDBBEAE71A23}"/>
                  </a:ext>
                </a:extLst>
              </p:cNvPr>
              <p:cNvSpPr/>
              <p:nvPr/>
            </p:nvSpPr>
            <p:spPr>
              <a:xfrm>
                <a:off x="665018" y="4240741"/>
                <a:ext cx="4093493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= compression wave velocity</a:t>
                </a:r>
              </a:p>
              <a:p>
                <a:r>
                  <a:rPr lang="en-US" sz="2400" i="1" dirty="0">
                    <a:latin typeface="Symbol" panose="05050102010706020507" pitchFamily="18" charset="2"/>
                  </a:rPr>
                  <a:t>l</a:t>
                </a:r>
                <a:r>
                  <a:rPr lang="en-US" sz="2400" dirty="0"/>
                  <a:t> = Lame parameter</a:t>
                </a:r>
              </a:p>
              <a:p>
                <a:r>
                  <a:rPr lang="en-US" sz="2400" i="1" dirty="0"/>
                  <a:t>M</a:t>
                </a:r>
                <a:r>
                  <a:rPr lang="en-US" sz="2400" dirty="0"/>
                  <a:t> = constrained modulus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9E7B0A-E378-4CC2-B9BB-BDBBEAE7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4240741"/>
                <a:ext cx="4093493" cy="1228863"/>
              </a:xfrm>
              <a:prstGeom prst="rect">
                <a:avLst/>
              </a:prstGeom>
              <a:blipFill>
                <a:blip r:embed="rId3"/>
                <a:stretch>
                  <a:fillRect l="-2232" t="-3483" r="-1339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DB8484A-6205-487C-BC08-9C4096847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46" y="2771771"/>
            <a:ext cx="3774972" cy="1258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078C96-73E2-43E2-83D5-F467E7553440}"/>
              </a:ext>
            </a:extLst>
          </p:cNvPr>
          <p:cNvSpPr/>
          <p:nvPr/>
        </p:nvSpPr>
        <p:spPr>
          <a:xfrm>
            <a:off x="5119646" y="40557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https://www.acs.psu.edu/drussell/Demos/waves/wavemotion.html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28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7FFC-91D6-4A8A-8896-93F2DA53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Parameters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A929F87A-C09E-46DE-A82A-222A6688B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08" y="970935"/>
            <a:ext cx="4586289" cy="5191740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E3C3F056-9069-4A98-8AED-05F338470265}"/>
              </a:ext>
            </a:extLst>
          </p:cNvPr>
          <p:cNvSpPr txBox="1"/>
          <p:nvPr/>
        </p:nvSpPr>
        <p:spPr>
          <a:xfrm>
            <a:off x="4019829" y="6162675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00701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B5FA-855B-4B58-B039-23932C4F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3DC1-D710-4898-AC7A-4DFDF3E1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Shear wave</a:t>
            </a:r>
          </a:p>
          <a:p>
            <a:r>
              <a:rPr lang="en-US" dirty="0"/>
              <a:t>Secondary or S-wave</a:t>
            </a:r>
          </a:p>
          <a:p>
            <a:r>
              <a:rPr lang="en-US" dirty="0"/>
              <a:t>Transverse wave</a:t>
            </a:r>
          </a:p>
          <a:p>
            <a:r>
              <a:rPr lang="en-US" dirty="0"/>
              <a:t>Rotational or</a:t>
            </a:r>
            <a:br>
              <a:rPr lang="en-US" dirty="0"/>
            </a:br>
            <a:r>
              <a:rPr lang="en-US" dirty="0"/>
              <a:t>distortional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7B6CA0-C4B8-46B3-8383-B6969B008DE0}"/>
                  </a:ext>
                </a:extLst>
              </p:cNvPr>
              <p:cNvSpPr txBox="1"/>
              <p:nvPr/>
            </p:nvSpPr>
            <p:spPr>
              <a:xfrm>
                <a:off x="665018" y="3629428"/>
                <a:ext cx="115852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7B6CA0-C4B8-46B3-8383-B6969B00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3629428"/>
                <a:ext cx="1158522" cy="1091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6078C96-73E2-43E2-83D5-F467E7553440}"/>
              </a:ext>
            </a:extLst>
          </p:cNvPr>
          <p:cNvSpPr/>
          <p:nvPr/>
        </p:nvSpPr>
        <p:spPr>
          <a:xfrm>
            <a:off x="5119646" y="40557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https://www.acs.psu.edu/drussell/Demos/waves/wavemotion.html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28469-50BC-45A3-B933-D88C7A267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2567272"/>
            <a:ext cx="46101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7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833B-5F74-4F8B-90A6-4C0AD856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and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FDA962-CF1E-40DC-ABCC-AC1C1A944C46}"/>
                  </a:ext>
                </a:extLst>
              </p:cNvPr>
              <p:cNvSpPr txBox="1"/>
              <p:nvPr/>
            </p:nvSpPr>
            <p:spPr>
              <a:xfrm>
                <a:off x="899651" y="1420762"/>
                <a:ext cx="1865575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FDA962-CF1E-40DC-ABCC-AC1C1A94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1420762"/>
                <a:ext cx="1865575" cy="596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D6C1212-6FCD-429B-A6B6-AE2D7254919B}"/>
              </a:ext>
            </a:extLst>
          </p:cNvPr>
          <p:cNvSpPr txBox="1"/>
          <p:nvPr/>
        </p:nvSpPr>
        <p:spPr>
          <a:xfrm>
            <a:off x="899651" y="2310580"/>
            <a:ext cx="3250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l"/>
            </a:pPr>
            <a:r>
              <a:rPr lang="en-US" sz="3600" dirty="0"/>
              <a:t>= wavelength</a:t>
            </a:r>
          </a:p>
          <a:p>
            <a:r>
              <a:rPr lang="en-US" sz="3600" i="1" dirty="0"/>
              <a:t>f</a:t>
            </a:r>
            <a:r>
              <a:rPr lang="en-US" sz="3600" dirty="0"/>
              <a:t>  = frequency</a:t>
            </a:r>
          </a:p>
        </p:txBody>
      </p:sp>
    </p:spTree>
    <p:extLst>
      <p:ext uri="{BB962C8B-B14F-4D97-AF65-F5344CB8AC3E}">
        <p14:creationId xmlns:p14="http://schemas.microsoft.com/office/powerpoint/2010/main" val="25075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168B-6FAA-4C2A-BFEF-16CCF48E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Waves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A5A5-D264-4220-96A4-A282CF204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compression waves, the direction of particle motion is </a:t>
            </a:r>
            <a:r>
              <a:rPr lang="en-US" i="1" dirty="0"/>
              <a:t>parallel</a:t>
            </a:r>
            <a:r>
              <a:rPr lang="en-US" dirty="0"/>
              <a:t> to the direction of wave propagation</a:t>
            </a:r>
          </a:p>
          <a:p>
            <a:r>
              <a:rPr lang="en-US" dirty="0"/>
              <a:t>For shear waves, the direction of particle motion is </a:t>
            </a:r>
            <a:r>
              <a:rPr lang="en-US" i="1" dirty="0"/>
              <a:t>perpendicular</a:t>
            </a:r>
            <a:r>
              <a:rPr lang="en-US" dirty="0"/>
              <a:t> to the direction of wave propagation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2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f117338-9936-483e-a275-435402ea6faa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de65d845-ddab-4257-bea9-79c35f1463a6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474</Words>
  <Application>Microsoft Office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Helvetica</vt:lpstr>
      <vt:lpstr>Symbol</vt:lpstr>
      <vt:lpstr>Office Theme</vt:lpstr>
      <vt:lpstr>Custom Design</vt:lpstr>
      <vt:lpstr>1_Custom Design</vt:lpstr>
      <vt:lpstr>South Carolina DOT Training Workshop  Geophysics Field Testing Methods, Data Reduction, and Interpretation of Results</vt:lpstr>
      <vt:lpstr>PowerPoint Presentation</vt:lpstr>
      <vt:lpstr>Body Waves</vt:lpstr>
      <vt:lpstr>Linear Soil Behavior</vt:lpstr>
      <vt:lpstr>Compression Waves</vt:lpstr>
      <vt:lpstr>Elastic Parameters</vt:lpstr>
      <vt:lpstr>Shear Waves</vt:lpstr>
      <vt:lpstr>Wavelength and Frequency</vt:lpstr>
      <vt:lpstr>Body Waves - Summary</vt:lpstr>
      <vt:lpstr>Typical Velocities</vt:lpstr>
      <vt:lpstr>Typical Velocities</vt:lpstr>
      <vt:lpstr>Velocity Ratio</vt:lpstr>
      <vt:lpstr>Reflection and Transmission</vt:lpstr>
      <vt:lpstr>Reflection and Transmission</vt:lpstr>
      <vt:lpstr>Critical Refraction</vt:lpstr>
      <vt:lpstr>Surface Waves</vt:lpstr>
      <vt:lpstr>Rayleigh Wave Phase Velocity</vt:lpstr>
      <vt:lpstr>Rayleigh Waves</vt:lpstr>
      <vt:lpstr>Rayleigh Waves</vt:lpstr>
      <vt:lpstr>Seismic Wave Field</vt:lpstr>
      <vt:lpstr>Seismic Waves in Saturated Soils</vt:lpstr>
      <vt:lpstr>Seismic Waves in Saturated Soils</vt:lpstr>
      <vt:lpstr>Nonlinear Soil Behavior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Glenn Rix</cp:lastModifiedBy>
  <cp:revision>40</cp:revision>
  <dcterms:created xsi:type="dcterms:W3CDTF">2016-09-26T17:42:06Z</dcterms:created>
  <dcterms:modified xsi:type="dcterms:W3CDTF">2020-06-05T15:50:43Z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